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30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97" r:id="rId9"/>
    <p:sldId id="298" r:id="rId10"/>
    <p:sldId id="263" r:id="rId11"/>
    <p:sldId id="299" r:id="rId12"/>
    <p:sldId id="300" r:id="rId13"/>
    <p:sldId id="301" r:id="rId14"/>
    <p:sldId id="264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10" r:id="rId23"/>
    <p:sldId id="265" r:id="rId24"/>
    <p:sldId id="309" r:id="rId25"/>
    <p:sldId id="266" r:id="rId26"/>
    <p:sldId id="271" r:id="rId27"/>
    <p:sldId id="272" r:id="rId28"/>
    <p:sldId id="267" r:id="rId29"/>
  </p:sldIdLst>
  <p:sldSz cx="9144000" cy="5143500" type="screen16x9"/>
  <p:notesSz cx="6858000" cy="9144000"/>
  <p:embeddedFontLst>
    <p:embeddedFont>
      <p:font typeface="Archivo" panose="020B0604020202020204" charset="0"/>
      <p:regular r:id="rId31"/>
      <p:bold r:id="rId32"/>
      <p:italic r:id="rId33"/>
      <p:boldItalic r:id="rId34"/>
    </p:embeddedFont>
    <p:embeddedFont>
      <p:font typeface="Bebas Neue" panose="020B0606020202050201" pitchFamily="34" charset="0"/>
      <p:regular r:id="rId35"/>
    </p:embeddedFont>
    <p:embeddedFont>
      <p:font typeface="Cairo" pitchFamily="2" charset="-78"/>
      <p:regular r:id="rId36"/>
      <p:bold r:id="rId37"/>
    </p:embeddedFont>
    <p:embeddedFont>
      <p:font typeface="Cairo Black" panose="00000A00000000000000" pitchFamily="2" charset="-78"/>
      <p:bold r:id="rId38"/>
    </p:embeddedFont>
    <p:embeddedFont>
      <p:font typeface="Cairo Light" panose="00000400000000000000" pitchFamily="2" charset="-78"/>
      <p:regular r:id="rId39"/>
    </p:embeddedFont>
    <p:embeddedFont>
      <p:font typeface="PT Sans" panose="020B050302020302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C"/>
    <a:srgbClr val="FFFFFF"/>
    <a:srgbClr val="FFEBEE"/>
    <a:srgbClr val="E7E6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D27627-C12C-4DCF-A971-9EC18ED6E2B5}">
  <a:tblStyle styleId="{A5D27627-C12C-4DCF-A971-9EC18ED6E2B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E3A2EDA-0AA0-430D-B583-8187269CC06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64" autoAdjust="0"/>
  </p:normalViewPr>
  <p:slideViewPr>
    <p:cSldViewPr snapToGrid="0">
      <p:cViewPr varScale="1">
        <p:scale>
          <a:sx n="103" d="100"/>
          <a:sy n="103" d="100"/>
        </p:scale>
        <p:origin x="8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52411e38e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52411e38e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11e7c571f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11e7c571f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52411e38ed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52411e38ed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0f9e629e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0f9e629e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0a3ae21fe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0a3ae21fea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1258269c9b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1258269c9b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1258269c9b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1258269c9b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>
          <a:extLst>
            <a:ext uri="{FF2B5EF4-FFF2-40B4-BE49-F238E27FC236}">
              <a16:creationId xmlns:a16="http://schemas.microsoft.com/office/drawing/2014/main" id="{1DAD2F50-9F6D-3C90-2AFA-56A75ADEE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1258269c9b_0_111:notes">
            <a:extLst>
              <a:ext uri="{FF2B5EF4-FFF2-40B4-BE49-F238E27FC236}">
                <a16:creationId xmlns:a16="http://schemas.microsoft.com/office/drawing/2014/main" id="{FD8363BA-72B9-8AF1-B12A-ED77ED3BFE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1258269c9b_0_111:notes">
            <a:extLst>
              <a:ext uri="{FF2B5EF4-FFF2-40B4-BE49-F238E27FC236}">
                <a16:creationId xmlns:a16="http://schemas.microsoft.com/office/drawing/2014/main" id="{23D35418-175A-89A1-27A5-1B350F78A2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5574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>
          <a:extLst>
            <a:ext uri="{FF2B5EF4-FFF2-40B4-BE49-F238E27FC236}">
              <a16:creationId xmlns:a16="http://schemas.microsoft.com/office/drawing/2014/main" id="{11C68DAE-19DD-18CA-E87E-E02157AFF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1258269c9b_0_111:notes">
            <a:extLst>
              <a:ext uri="{FF2B5EF4-FFF2-40B4-BE49-F238E27FC236}">
                <a16:creationId xmlns:a16="http://schemas.microsoft.com/office/drawing/2014/main" id="{E115229D-72A8-6E28-C0EF-4D4D2672F4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1258269c9b_0_111:notes">
            <a:extLst>
              <a:ext uri="{FF2B5EF4-FFF2-40B4-BE49-F238E27FC236}">
                <a16:creationId xmlns:a16="http://schemas.microsoft.com/office/drawing/2014/main" id="{92433306-529F-BE23-55DC-220EB2141B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2831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140bdeee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140bdeee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>
          <a:extLst>
            <a:ext uri="{FF2B5EF4-FFF2-40B4-BE49-F238E27FC236}">
              <a16:creationId xmlns:a16="http://schemas.microsoft.com/office/drawing/2014/main" id="{D447CA02-5F3A-EF67-808D-106C5FC83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140bdeeea4_0_0:notes">
            <a:extLst>
              <a:ext uri="{FF2B5EF4-FFF2-40B4-BE49-F238E27FC236}">
                <a16:creationId xmlns:a16="http://schemas.microsoft.com/office/drawing/2014/main" id="{07C5C2D1-A3B5-8EF3-FADF-3B4FA9792C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140bdeeea4_0_0:notes">
            <a:extLst>
              <a:ext uri="{FF2B5EF4-FFF2-40B4-BE49-F238E27FC236}">
                <a16:creationId xmlns:a16="http://schemas.microsoft.com/office/drawing/2014/main" id="{21B3CD19-D982-5F44-7CBB-82C67E77B3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544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>
          <a:extLst>
            <a:ext uri="{FF2B5EF4-FFF2-40B4-BE49-F238E27FC236}">
              <a16:creationId xmlns:a16="http://schemas.microsoft.com/office/drawing/2014/main" id="{936609EF-7A13-78DB-0305-6686876BC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140bdeeea4_0_0:notes">
            <a:extLst>
              <a:ext uri="{FF2B5EF4-FFF2-40B4-BE49-F238E27FC236}">
                <a16:creationId xmlns:a16="http://schemas.microsoft.com/office/drawing/2014/main" id="{ADD178B5-0354-65F3-A7BE-1567DCDC62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140bdeeea4_0_0:notes">
            <a:extLst>
              <a:ext uri="{FF2B5EF4-FFF2-40B4-BE49-F238E27FC236}">
                <a16:creationId xmlns:a16="http://schemas.microsoft.com/office/drawing/2014/main" id="{46D14EFF-8563-2DDC-3F9A-286A500D01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9300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>
          <a:extLst>
            <a:ext uri="{FF2B5EF4-FFF2-40B4-BE49-F238E27FC236}">
              <a16:creationId xmlns:a16="http://schemas.microsoft.com/office/drawing/2014/main" id="{AAE9C11E-1730-C13E-F23B-772465A10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140bdeeea4_0_0:notes">
            <a:extLst>
              <a:ext uri="{FF2B5EF4-FFF2-40B4-BE49-F238E27FC236}">
                <a16:creationId xmlns:a16="http://schemas.microsoft.com/office/drawing/2014/main" id="{0CD0F6AA-8ED9-E509-E41D-32EB13E422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140bdeeea4_0_0:notes">
            <a:extLst>
              <a:ext uri="{FF2B5EF4-FFF2-40B4-BE49-F238E27FC236}">
                <a16:creationId xmlns:a16="http://schemas.microsoft.com/office/drawing/2014/main" id="{65892BA6-5801-31AC-4975-1457A4D330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9331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7911FFEF-3728-6E41-AACB-C185B7B43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C9621156-FA17-F29C-53C3-439E1C30B2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E296F664-C964-FA8C-293B-B40C26120B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5525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392C52CD-E57B-104A-B1CC-C92617836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FCC01A08-E6C1-E4DB-AE52-4B839A41A4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9DFB352A-1D8F-DFBA-23DD-17286713C0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8154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A24D2EDE-FFD7-F3C5-9240-0F2CB4CA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F0275CE9-69FF-A5FA-F941-1459B21079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E5634C39-3388-8C15-B3A8-C3B4C993FD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0009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6E7C04C9-CC43-8497-8421-DFFF2893F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8EFDC10F-80BC-29EE-BB1C-E1FC310EEC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4F5765D6-9425-5A3C-5019-7E88DC1A8F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99448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D574D63E-DFA9-A1B9-D6BD-E1A6BCF83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147A2A4B-3BA5-545F-E3E4-641BEA3C38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82CD6CF4-B288-C862-D51E-3AE8944EF5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5709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9EB5DDDC-F953-1F1C-DB56-A7A868E5D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D9EFFE3B-2E36-14E5-29E7-D13E2649BD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81700065-979D-E859-7D7E-0F8A89A1D7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72984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8F87AF40-107F-C33C-E1FF-9E44BF093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FA1D17BC-CA8B-8B0B-69A9-7D2F748053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7A95275F-522F-D900-CF2D-23C4C2F7AB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5227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>
          <a:extLst>
            <a:ext uri="{FF2B5EF4-FFF2-40B4-BE49-F238E27FC236}">
              <a16:creationId xmlns:a16="http://schemas.microsoft.com/office/drawing/2014/main" id="{42202B6B-E6DE-C305-5A9E-9D439561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21258269c9b_0_226:notes">
            <a:extLst>
              <a:ext uri="{FF2B5EF4-FFF2-40B4-BE49-F238E27FC236}">
                <a16:creationId xmlns:a16="http://schemas.microsoft.com/office/drawing/2014/main" id="{FBD29F32-E79B-0549-DD9A-E4104FC201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21258269c9b_0_226:notes">
            <a:extLst>
              <a:ext uri="{FF2B5EF4-FFF2-40B4-BE49-F238E27FC236}">
                <a16:creationId xmlns:a16="http://schemas.microsoft.com/office/drawing/2014/main" id="{130BA67E-4865-2456-5B02-FE9AC03B54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0550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1e375b9f5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1e375b9f5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>
          <a:extLst>
            <a:ext uri="{FF2B5EF4-FFF2-40B4-BE49-F238E27FC236}">
              <a16:creationId xmlns:a16="http://schemas.microsoft.com/office/drawing/2014/main" id="{0D1FFFA4-482C-D25E-E359-14B29272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1e375b9f55_0_12:notes">
            <a:extLst>
              <a:ext uri="{FF2B5EF4-FFF2-40B4-BE49-F238E27FC236}">
                <a16:creationId xmlns:a16="http://schemas.microsoft.com/office/drawing/2014/main" id="{0AF81248-ECAA-35A6-30AE-35CB4F6781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1e375b9f55_0_12:notes">
            <a:extLst>
              <a:ext uri="{FF2B5EF4-FFF2-40B4-BE49-F238E27FC236}">
                <a16:creationId xmlns:a16="http://schemas.microsoft.com/office/drawing/2014/main" id="{80705055-8C9A-861F-E765-5699079F901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44367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1722c30371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1722c30371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1cbd33eb9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1cbd33eb9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1e375b9f55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11e375b9f55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1722c303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1722c303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35175" y="1417225"/>
            <a:ext cx="4110300" cy="165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35175" y="3170325"/>
            <a:ext cx="4445700" cy="409500"/>
          </a:xfrm>
          <a:prstGeom prst="rect">
            <a:avLst/>
          </a:prstGeom>
          <a:solidFill>
            <a:srgbClr val="FFEBEE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12" name="Google Shape;12;p2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258275" y="2499375"/>
            <a:ext cx="3943500" cy="13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4372850" y="1325575"/>
            <a:ext cx="1117500" cy="8418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>
            <a:spLocks noGrp="1"/>
          </p:cNvSpPr>
          <p:nvPr>
            <p:ph type="pic" idx="3"/>
          </p:nvPr>
        </p:nvSpPr>
        <p:spPr>
          <a:xfrm>
            <a:off x="975575" y="562300"/>
            <a:ext cx="2620200" cy="3807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20" name="Google Shape;20;p3"/>
          <p:cNvGrpSpPr/>
          <p:nvPr/>
        </p:nvGrpSpPr>
        <p:grpSpPr>
          <a:xfrm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4983800" y="2945626"/>
            <a:ext cx="2937900" cy="13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2"/>
          </p:nvPr>
        </p:nvSpPr>
        <p:spPr>
          <a:xfrm>
            <a:off x="1222675" y="2945626"/>
            <a:ext cx="2937900" cy="13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3"/>
          </p:nvPr>
        </p:nvSpPr>
        <p:spPr>
          <a:xfrm>
            <a:off x="1222675" y="2486875"/>
            <a:ext cx="29379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4"/>
          </p:nvPr>
        </p:nvSpPr>
        <p:spPr>
          <a:xfrm>
            <a:off x="4983800" y="2486875"/>
            <a:ext cx="29379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9" name="Google Shape;39;p5"/>
          <p:cNvGrpSpPr/>
          <p:nvPr/>
        </p:nvGrpSpPr>
        <p:grpSpPr>
          <a:xfrm rot="10800000" flipH="1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40" name="Google Shape;40;p5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5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5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6" name="Google Shape;46;p6"/>
          <p:cNvGrpSpPr/>
          <p:nvPr/>
        </p:nvGrpSpPr>
        <p:grpSpPr>
          <a:xfrm rot="10800000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47" name="Google Shape;47;p6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6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6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6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987875" y="1128300"/>
            <a:ext cx="3277200" cy="11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987875" y="2231100"/>
            <a:ext cx="3277200" cy="17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7"/>
          <p:cNvSpPr>
            <a:spLocks noGrp="1"/>
          </p:cNvSpPr>
          <p:nvPr>
            <p:ph type="pic" idx="2"/>
          </p:nvPr>
        </p:nvSpPr>
        <p:spPr>
          <a:xfrm>
            <a:off x="4982425" y="930275"/>
            <a:ext cx="3173700" cy="3282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55" name="Google Shape;55;p7"/>
          <p:cNvGrpSpPr/>
          <p:nvPr/>
        </p:nvGrpSpPr>
        <p:grpSpPr>
          <a:xfrm flipH="1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56" name="Google Shape;56;p7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7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7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7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>
            <a:spLocks noGrp="1"/>
          </p:cNvSpPr>
          <p:nvPr>
            <p:ph type="title"/>
          </p:nvPr>
        </p:nvSpPr>
        <p:spPr>
          <a:xfrm>
            <a:off x="2724150" y="1307100"/>
            <a:ext cx="3695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62" name="Google Shape;62;p8"/>
          <p:cNvGrpSpPr/>
          <p:nvPr/>
        </p:nvGrpSpPr>
        <p:grpSpPr>
          <a:xfrm rot="10800000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63" name="Google Shape;63;p8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8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8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8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2201850" y="1584874"/>
            <a:ext cx="4740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ubTitle" idx="1"/>
          </p:nvPr>
        </p:nvSpPr>
        <p:spPr>
          <a:xfrm>
            <a:off x="2201925" y="2427926"/>
            <a:ext cx="4740300" cy="11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70" name="Google Shape;70;p9"/>
          <p:cNvGrpSpPr/>
          <p:nvPr/>
        </p:nvGrpSpPr>
        <p:grpSpPr>
          <a:xfrm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71" name="Google Shape;71;p9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9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>
            <a:spLocks noGrp="1"/>
          </p:cNvSpPr>
          <p:nvPr>
            <p:ph type="pic" idx="2"/>
          </p:nvPr>
        </p:nvSpPr>
        <p:spPr>
          <a:xfrm>
            <a:off x="-6875" y="0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720000" y="403800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>
            <a:spLocks noGrp="1"/>
          </p:cNvSpPr>
          <p:nvPr>
            <p:ph type="title" hasCustomPrompt="1"/>
          </p:nvPr>
        </p:nvSpPr>
        <p:spPr>
          <a:xfrm>
            <a:off x="4363000" y="1145750"/>
            <a:ext cx="4065900" cy="1098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subTitle" idx="1"/>
          </p:nvPr>
        </p:nvSpPr>
        <p:spPr>
          <a:xfrm>
            <a:off x="4363000" y="2332750"/>
            <a:ext cx="4065900" cy="1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81" name="Google Shape;81;p11"/>
          <p:cNvGrpSpPr/>
          <p:nvPr/>
        </p:nvGrpSpPr>
        <p:grpSpPr>
          <a:xfrm rot="10800000" flipH="1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82" name="Google Shape;82;p11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1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1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1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title"/>
          </p:nvPr>
        </p:nvSpPr>
        <p:spPr>
          <a:xfrm>
            <a:off x="807688" y="1985550"/>
            <a:ext cx="1948800" cy="11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2" hasCustomPrompt="1"/>
          </p:nvPr>
        </p:nvSpPr>
        <p:spPr>
          <a:xfrm>
            <a:off x="3852238" y="857121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3" hasCustomPrompt="1"/>
          </p:nvPr>
        </p:nvSpPr>
        <p:spPr>
          <a:xfrm>
            <a:off x="3852238" y="2646115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4" hasCustomPrompt="1"/>
          </p:nvPr>
        </p:nvSpPr>
        <p:spPr>
          <a:xfrm>
            <a:off x="3852238" y="1453452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5" hasCustomPrompt="1"/>
          </p:nvPr>
        </p:nvSpPr>
        <p:spPr>
          <a:xfrm>
            <a:off x="3852238" y="3242447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6" hasCustomPrompt="1"/>
          </p:nvPr>
        </p:nvSpPr>
        <p:spPr>
          <a:xfrm>
            <a:off x="3852238" y="2049784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7" hasCustomPrompt="1"/>
          </p:nvPr>
        </p:nvSpPr>
        <p:spPr>
          <a:xfrm>
            <a:off x="3852238" y="3838779"/>
            <a:ext cx="734700" cy="447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subTitle" idx="1"/>
          </p:nvPr>
        </p:nvSpPr>
        <p:spPr>
          <a:xfrm>
            <a:off x="4683513" y="857113"/>
            <a:ext cx="3652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8"/>
          </p:nvPr>
        </p:nvSpPr>
        <p:spPr>
          <a:xfrm>
            <a:off x="4683513" y="1453447"/>
            <a:ext cx="3652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subTitle" idx="9"/>
          </p:nvPr>
        </p:nvSpPr>
        <p:spPr>
          <a:xfrm>
            <a:off x="4683513" y="2049783"/>
            <a:ext cx="3652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13"/>
          </p:nvPr>
        </p:nvSpPr>
        <p:spPr>
          <a:xfrm>
            <a:off x="4683513" y="2646118"/>
            <a:ext cx="3652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subTitle" idx="14"/>
          </p:nvPr>
        </p:nvSpPr>
        <p:spPr>
          <a:xfrm>
            <a:off x="4683513" y="3242453"/>
            <a:ext cx="3652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15"/>
          </p:nvPr>
        </p:nvSpPr>
        <p:spPr>
          <a:xfrm>
            <a:off x="4683513" y="3838788"/>
            <a:ext cx="36528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/>
          <p:nvPr/>
        </p:nvSpPr>
        <p:spPr>
          <a:xfrm rot="5400000" flipH="1">
            <a:off x="-2442303" y="2554334"/>
            <a:ext cx="5143500" cy="44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3"/>
          <p:cNvSpPr/>
          <p:nvPr/>
        </p:nvSpPr>
        <p:spPr>
          <a:xfrm rot="10800000" flipH="1">
            <a:off x="6350" y="117704"/>
            <a:ext cx="9144000" cy="44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3"/>
          <p:cNvSpPr/>
          <p:nvPr/>
        </p:nvSpPr>
        <p:spPr>
          <a:xfrm rot="5400000" flipH="1">
            <a:off x="-2247050" y="2481434"/>
            <a:ext cx="51435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3"/>
          <p:cNvSpPr/>
          <p:nvPr/>
        </p:nvSpPr>
        <p:spPr>
          <a:xfrm rot="10800000" flipH="1">
            <a:off x="6350" y="240068"/>
            <a:ext cx="9144000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14" name="Google Shape;114;p15"/>
          <p:cNvGrpSpPr/>
          <p:nvPr/>
        </p:nvGrpSpPr>
        <p:grpSpPr>
          <a:xfrm flipH="1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115" name="Google Shape;115;p15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_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>
            <a:spLocks noGrp="1"/>
          </p:cNvSpPr>
          <p:nvPr>
            <p:ph type="title"/>
          </p:nvPr>
        </p:nvSpPr>
        <p:spPr>
          <a:xfrm>
            <a:off x="2828050" y="1006775"/>
            <a:ext cx="3487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2828050" y="1465175"/>
            <a:ext cx="3487800" cy="7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6"/>
          <p:cNvSpPr>
            <a:spLocks noGrp="1"/>
          </p:cNvSpPr>
          <p:nvPr>
            <p:ph type="pic" idx="2"/>
          </p:nvPr>
        </p:nvSpPr>
        <p:spPr>
          <a:xfrm>
            <a:off x="714775" y="2540000"/>
            <a:ext cx="5390700" cy="2068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23" name="Google Shape;123;p16"/>
          <p:cNvSpPr>
            <a:spLocks noGrp="1"/>
          </p:cNvSpPr>
          <p:nvPr>
            <p:ph type="pic" idx="3"/>
          </p:nvPr>
        </p:nvSpPr>
        <p:spPr>
          <a:xfrm>
            <a:off x="6429375" y="2540161"/>
            <a:ext cx="1999500" cy="2068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124" name="Google Shape;124;p16"/>
          <p:cNvGrpSpPr/>
          <p:nvPr/>
        </p:nvGrpSpPr>
        <p:grpSpPr>
          <a:xfrm rot="10800000" flipH="1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125" name="Google Shape;125;p16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title" hasCustomPrompt="1"/>
          </p:nvPr>
        </p:nvSpPr>
        <p:spPr>
          <a:xfrm>
            <a:off x="5197475" y="1946669"/>
            <a:ext cx="22512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1" name="Google Shape;131;p17"/>
          <p:cNvSpPr txBox="1">
            <a:spLocks noGrp="1"/>
          </p:cNvSpPr>
          <p:nvPr>
            <p:ph type="subTitle" idx="1"/>
          </p:nvPr>
        </p:nvSpPr>
        <p:spPr>
          <a:xfrm>
            <a:off x="5197483" y="2783091"/>
            <a:ext cx="2251200" cy="4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title" idx="2" hasCustomPrompt="1"/>
          </p:nvPr>
        </p:nvSpPr>
        <p:spPr>
          <a:xfrm>
            <a:off x="5197483" y="535000"/>
            <a:ext cx="22512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3" name="Google Shape;133;p17"/>
          <p:cNvSpPr txBox="1">
            <a:spLocks noGrp="1"/>
          </p:cNvSpPr>
          <p:nvPr>
            <p:ph type="subTitle" idx="3"/>
          </p:nvPr>
        </p:nvSpPr>
        <p:spPr>
          <a:xfrm>
            <a:off x="5197483" y="1371409"/>
            <a:ext cx="2251200" cy="4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title" idx="4" hasCustomPrompt="1"/>
          </p:nvPr>
        </p:nvSpPr>
        <p:spPr>
          <a:xfrm>
            <a:off x="5197475" y="3358378"/>
            <a:ext cx="22512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5" name="Google Shape;135;p17"/>
          <p:cNvSpPr txBox="1">
            <a:spLocks noGrp="1"/>
          </p:cNvSpPr>
          <p:nvPr>
            <p:ph type="subTitle" idx="5"/>
          </p:nvPr>
        </p:nvSpPr>
        <p:spPr>
          <a:xfrm>
            <a:off x="5197483" y="4194800"/>
            <a:ext cx="2251200" cy="41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grpSp>
        <p:nvGrpSpPr>
          <p:cNvPr id="136" name="Google Shape;136;p17"/>
          <p:cNvGrpSpPr/>
          <p:nvPr/>
        </p:nvGrpSpPr>
        <p:grpSpPr>
          <a:xfrm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137" name="Google Shape;137;p17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subTitle" idx="1"/>
          </p:nvPr>
        </p:nvSpPr>
        <p:spPr>
          <a:xfrm>
            <a:off x="3930100" y="1340925"/>
            <a:ext cx="3688800" cy="73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subTitle" idx="2"/>
          </p:nvPr>
        </p:nvSpPr>
        <p:spPr>
          <a:xfrm>
            <a:off x="3930100" y="2398200"/>
            <a:ext cx="3688800" cy="73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ubTitle" idx="3"/>
          </p:nvPr>
        </p:nvSpPr>
        <p:spPr>
          <a:xfrm>
            <a:off x="3930100" y="3568700"/>
            <a:ext cx="3688800" cy="73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subTitle" idx="4"/>
          </p:nvPr>
        </p:nvSpPr>
        <p:spPr>
          <a:xfrm>
            <a:off x="2279500" y="1327600"/>
            <a:ext cx="1650600" cy="73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ubTitle" idx="5"/>
          </p:nvPr>
        </p:nvSpPr>
        <p:spPr>
          <a:xfrm>
            <a:off x="2279500" y="2398200"/>
            <a:ext cx="1650600" cy="73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subTitle" idx="6"/>
          </p:nvPr>
        </p:nvSpPr>
        <p:spPr>
          <a:xfrm>
            <a:off x="2279500" y="3568550"/>
            <a:ext cx="1650600" cy="73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49" name="Google Shape;149;p18"/>
          <p:cNvGrpSpPr/>
          <p:nvPr/>
        </p:nvGrpSpPr>
        <p:grpSpPr>
          <a:xfrm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150" name="Google Shape;150;p18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8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ubTitle" idx="1"/>
          </p:nvPr>
        </p:nvSpPr>
        <p:spPr>
          <a:xfrm>
            <a:off x="1654800" y="1510950"/>
            <a:ext cx="27153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7" name="Google Shape;157;p19"/>
          <p:cNvSpPr txBox="1">
            <a:spLocks noGrp="1"/>
          </p:cNvSpPr>
          <p:nvPr>
            <p:ph type="subTitle" idx="2"/>
          </p:nvPr>
        </p:nvSpPr>
        <p:spPr>
          <a:xfrm>
            <a:off x="1654800" y="1933950"/>
            <a:ext cx="27153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9"/>
          <p:cNvSpPr txBox="1">
            <a:spLocks noGrp="1"/>
          </p:cNvSpPr>
          <p:nvPr>
            <p:ph type="subTitle" idx="3"/>
          </p:nvPr>
        </p:nvSpPr>
        <p:spPr>
          <a:xfrm>
            <a:off x="4492625" y="1933950"/>
            <a:ext cx="27153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9"/>
          <p:cNvSpPr txBox="1">
            <a:spLocks noGrp="1"/>
          </p:cNvSpPr>
          <p:nvPr>
            <p:ph type="subTitle" idx="4"/>
          </p:nvPr>
        </p:nvSpPr>
        <p:spPr>
          <a:xfrm>
            <a:off x="1654800" y="3600825"/>
            <a:ext cx="27153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9"/>
          <p:cNvSpPr txBox="1">
            <a:spLocks noGrp="1"/>
          </p:cNvSpPr>
          <p:nvPr>
            <p:ph type="subTitle" idx="5"/>
          </p:nvPr>
        </p:nvSpPr>
        <p:spPr>
          <a:xfrm>
            <a:off x="4492625" y="3600825"/>
            <a:ext cx="2715300" cy="753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9"/>
          <p:cNvSpPr txBox="1">
            <a:spLocks noGrp="1"/>
          </p:cNvSpPr>
          <p:nvPr>
            <p:ph type="subTitle" idx="6"/>
          </p:nvPr>
        </p:nvSpPr>
        <p:spPr>
          <a:xfrm>
            <a:off x="1654800" y="3177825"/>
            <a:ext cx="27153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2" name="Google Shape;162;p19"/>
          <p:cNvSpPr txBox="1">
            <a:spLocks noGrp="1"/>
          </p:cNvSpPr>
          <p:nvPr>
            <p:ph type="subTitle" idx="7"/>
          </p:nvPr>
        </p:nvSpPr>
        <p:spPr>
          <a:xfrm>
            <a:off x="4492625" y="1510950"/>
            <a:ext cx="27153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63" name="Google Shape;163;p19"/>
          <p:cNvSpPr txBox="1">
            <a:spLocks noGrp="1"/>
          </p:cNvSpPr>
          <p:nvPr>
            <p:ph type="subTitle" idx="8"/>
          </p:nvPr>
        </p:nvSpPr>
        <p:spPr>
          <a:xfrm>
            <a:off x="4492625" y="3177825"/>
            <a:ext cx="27153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4" name="Google Shape;164;p19"/>
          <p:cNvGrpSpPr/>
          <p:nvPr/>
        </p:nvGrpSpPr>
        <p:grpSpPr>
          <a:xfrm rot="10800000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165" name="Google Shape;165;p19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9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9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9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subTitle" idx="1"/>
          </p:nvPr>
        </p:nvSpPr>
        <p:spPr>
          <a:xfrm>
            <a:off x="720000" y="1748250"/>
            <a:ext cx="19860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subTitle" idx="2"/>
          </p:nvPr>
        </p:nvSpPr>
        <p:spPr>
          <a:xfrm>
            <a:off x="3579000" y="1748260"/>
            <a:ext cx="19782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subTitle" idx="3"/>
          </p:nvPr>
        </p:nvSpPr>
        <p:spPr>
          <a:xfrm>
            <a:off x="720000" y="3266075"/>
            <a:ext cx="19782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0"/>
          <p:cNvSpPr txBox="1">
            <a:spLocks noGrp="1"/>
          </p:cNvSpPr>
          <p:nvPr>
            <p:ph type="subTitle" idx="4"/>
          </p:nvPr>
        </p:nvSpPr>
        <p:spPr>
          <a:xfrm>
            <a:off x="3579000" y="3266079"/>
            <a:ext cx="19782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0"/>
          <p:cNvSpPr txBox="1">
            <a:spLocks noGrp="1"/>
          </p:cNvSpPr>
          <p:nvPr>
            <p:ph type="subTitle" idx="5"/>
          </p:nvPr>
        </p:nvSpPr>
        <p:spPr>
          <a:xfrm>
            <a:off x="6453600" y="1748260"/>
            <a:ext cx="19704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subTitle" idx="6"/>
          </p:nvPr>
        </p:nvSpPr>
        <p:spPr>
          <a:xfrm>
            <a:off x="6453600" y="3266079"/>
            <a:ext cx="1970400" cy="10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0"/>
          <p:cNvSpPr txBox="1">
            <a:spLocks noGrp="1"/>
          </p:cNvSpPr>
          <p:nvPr>
            <p:ph type="subTitle" idx="7"/>
          </p:nvPr>
        </p:nvSpPr>
        <p:spPr>
          <a:xfrm>
            <a:off x="723905" y="1478288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8" name="Google Shape;178;p20"/>
          <p:cNvSpPr txBox="1">
            <a:spLocks noGrp="1"/>
          </p:cNvSpPr>
          <p:nvPr>
            <p:ph type="subTitle" idx="8"/>
          </p:nvPr>
        </p:nvSpPr>
        <p:spPr>
          <a:xfrm>
            <a:off x="3582885" y="1478300"/>
            <a:ext cx="19704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9" name="Google Shape;179;p20"/>
          <p:cNvSpPr txBox="1">
            <a:spLocks noGrp="1"/>
          </p:cNvSpPr>
          <p:nvPr>
            <p:ph type="subTitle" idx="9"/>
          </p:nvPr>
        </p:nvSpPr>
        <p:spPr>
          <a:xfrm>
            <a:off x="6457465" y="1478300"/>
            <a:ext cx="196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0" name="Google Shape;180;p20"/>
          <p:cNvSpPr txBox="1">
            <a:spLocks noGrp="1"/>
          </p:cNvSpPr>
          <p:nvPr>
            <p:ph type="subTitle" idx="13"/>
          </p:nvPr>
        </p:nvSpPr>
        <p:spPr>
          <a:xfrm>
            <a:off x="723905" y="2992900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1" name="Google Shape;181;p20"/>
          <p:cNvSpPr txBox="1">
            <a:spLocks noGrp="1"/>
          </p:cNvSpPr>
          <p:nvPr>
            <p:ph type="subTitle" idx="14"/>
          </p:nvPr>
        </p:nvSpPr>
        <p:spPr>
          <a:xfrm>
            <a:off x="3582885" y="2992906"/>
            <a:ext cx="19704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2" name="Google Shape;182;p20"/>
          <p:cNvSpPr txBox="1">
            <a:spLocks noGrp="1"/>
          </p:cNvSpPr>
          <p:nvPr>
            <p:ph type="subTitle" idx="15"/>
          </p:nvPr>
        </p:nvSpPr>
        <p:spPr>
          <a:xfrm>
            <a:off x="6457465" y="2992906"/>
            <a:ext cx="19626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83" name="Google Shape;183;p20"/>
          <p:cNvGrpSpPr/>
          <p:nvPr/>
        </p:nvGrpSpPr>
        <p:grpSpPr>
          <a:xfrm flipH="1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184" name="Google Shape;184;p20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0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0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0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2"/>
          <p:cNvGrpSpPr/>
          <p:nvPr/>
        </p:nvGrpSpPr>
        <p:grpSpPr>
          <a:xfrm>
            <a:off x="0" y="4934"/>
            <a:ext cx="9150350" cy="5143500"/>
            <a:chOff x="0" y="4934"/>
            <a:chExt cx="9150350" cy="5143500"/>
          </a:xfrm>
        </p:grpSpPr>
        <p:sp>
          <p:nvSpPr>
            <p:cNvPr id="199" name="Google Shape;199;p22"/>
            <p:cNvSpPr/>
            <p:nvPr/>
          </p:nvSpPr>
          <p:spPr>
            <a:xfrm rot="5400000" flipH="1">
              <a:off x="-2448653" y="2554334"/>
              <a:ext cx="5143500" cy="4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2"/>
            <p:cNvSpPr/>
            <p:nvPr/>
          </p:nvSpPr>
          <p:spPr>
            <a:xfrm rot="10800000" flipH="1">
              <a:off x="0" y="117704"/>
              <a:ext cx="9144000" cy="4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2"/>
            <p:cNvSpPr/>
            <p:nvPr/>
          </p:nvSpPr>
          <p:spPr>
            <a:xfrm rot="-5400000" flipH="1">
              <a:off x="6455503" y="2554334"/>
              <a:ext cx="5143500" cy="4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2"/>
            <p:cNvSpPr/>
            <p:nvPr/>
          </p:nvSpPr>
          <p:spPr>
            <a:xfrm flipH="1">
              <a:off x="6350" y="4990964"/>
              <a:ext cx="9144000" cy="4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2"/>
            <p:cNvSpPr/>
            <p:nvPr/>
          </p:nvSpPr>
          <p:spPr>
            <a:xfrm rot="-5400000" flipH="1">
              <a:off x="6260250" y="2481434"/>
              <a:ext cx="5143500" cy="19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2"/>
            <p:cNvSpPr/>
            <p:nvPr/>
          </p:nvSpPr>
          <p:spPr>
            <a:xfrm flipH="1">
              <a:off x="6350" y="4722800"/>
              <a:ext cx="9144000" cy="19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2"/>
            <p:cNvSpPr/>
            <p:nvPr/>
          </p:nvSpPr>
          <p:spPr>
            <a:xfrm rot="5400000" flipH="1">
              <a:off x="-2253400" y="2481434"/>
              <a:ext cx="5143500" cy="19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2"/>
            <p:cNvSpPr/>
            <p:nvPr/>
          </p:nvSpPr>
          <p:spPr>
            <a:xfrm rot="10800000" flipH="1">
              <a:off x="0" y="240068"/>
              <a:ext cx="9144000" cy="190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oogle Shape;208;p23"/>
          <p:cNvGrpSpPr/>
          <p:nvPr/>
        </p:nvGrpSpPr>
        <p:grpSpPr>
          <a:xfrm rot="10800000" flipH="1">
            <a:off x="6350" y="4934"/>
            <a:ext cx="9144000" cy="5143500"/>
            <a:chOff x="6350" y="4934"/>
            <a:chExt cx="9144000" cy="5143500"/>
          </a:xfrm>
        </p:grpSpPr>
        <p:sp>
          <p:nvSpPr>
            <p:cNvPr id="209" name="Google Shape;209;p23"/>
            <p:cNvSpPr/>
            <p:nvPr/>
          </p:nvSpPr>
          <p:spPr>
            <a:xfrm rot="5400000">
              <a:off x="-2442303" y="2554334"/>
              <a:ext cx="51435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6350" y="4990964"/>
              <a:ext cx="9144000" cy="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3"/>
            <p:cNvSpPr/>
            <p:nvPr/>
          </p:nvSpPr>
          <p:spPr>
            <a:xfrm rot="5400000">
              <a:off x="-2247050" y="2481434"/>
              <a:ext cx="5143500" cy="19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3"/>
            <p:cNvSpPr/>
            <p:nvPr/>
          </p:nvSpPr>
          <p:spPr>
            <a:xfrm>
              <a:off x="6350" y="4722800"/>
              <a:ext cx="9144000" cy="19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"/>
              <a:buNone/>
              <a:defRPr sz="3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●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○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■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●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○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■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●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○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Char char="■"/>
              <a:defRPr sz="12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8" r:id="rId18"/>
    <p:sldLayoutId id="2147483669" r:id="rId19"/>
  </p:sldLayoutIdLst>
  <p:transition spd="slow">
    <p:push dir="u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>
            <a:spLocks noGrp="1"/>
          </p:cNvSpPr>
          <p:nvPr>
            <p:ph type="ctrTitle"/>
          </p:nvPr>
        </p:nvSpPr>
        <p:spPr>
          <a:xfrm>
            <a:off x="704211" y="1102628"/>
            <a:ext cx="5045606" cy="8278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latin typeface="Cairo" panose="00000800000000000000" pitchFamily="2" charset="-78"/>
                <a:cs typeface="Cairo" panose="00000800000000000000" pitchFamily="2" charset="-78"/>
              </a:rPr>
              <a:t>تشخيص أمراض الفم والأسنان باستخدام الذكاء الاصطناعي</a:t>
            </a:r>
            <a:endParaRPr sz="24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24" name="Google Shape;224;p27"/>
          <p:cNvSpPr txBox="1">
            <a:spLocks noGrp="1"/>
          </p:cNvSpPr>
          <p:nvPr>
            <p:ph type="subTitle" idx="1"/>
          </p:nvPr>
        </p:nvSpPr>
        <p:spPr>
          <a:xfrm>
            <a:off x="416312" y="2070079"/>
            <a:ext cx="5984488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dirty="0">
                <a:latin typeface="Cairo Light" panose="00000400000000000000" pitchFamily="2" charset="-78"/>
                <a:cs typeface="Cairo Light" panose="00000400000000000000" pitchFamily="2" charset="-78"/>
              </a:rPr>
              <a:t>       مشروع تخرج أعد لنيل درجة الإجازة في هندسة الحاسوب</a:t>
            </a:r>
            <a:endParaRPr sz="12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225" name="Google Shape;225;p27"/>
          <p:cNvSpPr/>
          <p:nvPr/>
        </p:nvSpPr>
        <p:spPr>
          <a:xfrm>
            <a:off x="5915880" y="1326666"/>
            <a:ext cx="2931000" cy="3153600"/>
          </a:xfrm>
          <a:prstGeom prst="roundRect">
            <a:avLst>
              <a:gd name="adj" fmla="val 10656"/>
            </a:avLst>
          </a:prstGeom>
          <a:solidFill>
            <a:srgbClr val="FFEB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40B87E8-522B-C070-4055-CC9F86BC4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817" y="1314242"/>
            <a:ext cx="3263126" cy="3263126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EC23F8B-C383-F972-F92C-2F0953D51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58" y="162429"/>
            <a:ext cx="791826" cy="777298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43D79F1-C94D-3BEA-BED8-C90C728EEF43}"/>
              </a:ext>
            </a:extLst>
          </p:cNvPr>
          <p:cNvGrpSpPr/>
          <p:nvPr/>
        </p:nvGrpSpPr>
        <p:grpSpPr>
          <a:xfrm>
            <a:off x="685137" y="2642480"/>
            <a:ext cx="5032574" cy="540000"/>
            <a:chOff x="685137" y="1971767"/>
            <a:chExt cx="5032574" cy="540000"/>
          </a:xfrm>
        </p:grpSpPr>
        <p:sp>
          <p:nvSpPr>
            <p:cNvPr id="6" name="مستطيل 5">
              <a:extLst>
                <a:ext uri="{FF2B5EF4-FFF2-40B4-BE49-F238E27FC236}">
                  <a16:creationId xmlns:a16="http://schemas.microsoft.com/office/drawing/2014/main" id="{7517C106-0021-F257-D5C0-60778B30E945}"/>
                </a:ext>
              </a:extLst>
            </p:cNvPr>
            <p:cNvSpPr/>
            <p:nvPr/>
          </p:nvSpPr>
          <p:spPr>
            <a:xfrm>
              <a:off x="5177711" y="1971767"/>
              <a:ext cx="540000" cy="5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7BE3774C-B5E8-C312-EFC0-6FDB8E28D423}"/>
                </a:ext>
              </a:extLst>
            </p:cNvPr>
            <p:cNvSpPr/>
            <p:nvPr/>
          </p:nvSpPr>
          <p:spPr>
            <a:xfrm>
              <a:off x="685137" y="1971767"/>
              <a:ext cx="4295438" cy="540000"/>
            </a:xfrm>
            <a:prstGeom prst="rect">
              <a:avLst/>
            </a:prstGeom>
            <a:solidFill>
              <a:srgbClr val="FFEB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مستطيل 22">
              <a:extLst>
                <a:ext uri="{FF2B5EF4-FFF2-40B4-BE49-F238E27FC236}">
                  <a16:creationId xmlns:a16="http://schemas.microsoft.com/office/drawing/2014/main" id="{36DB35C8-A24E-5762-00F8-DC3ADDF99F3A}"/>
                </a:ext>
              </a:extLst>
            </p:cNvPr>
            <p:cNvSpPr/>
            <p:nvPr/>
          </p:nvSpPr>
          <p:spPr>
            <a:xfrm>
              <a:off x="5061143" y="1971767"/>
              <a:ext cx="36000" cy="5400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صورة 32">
              <a:extLst>
                <a:ext uri="{FF2B5EF4-FFF2-40B4-BE49-F238E27FC236}">
                  <a16:creationId xmlns:a16="http://schemas.microsoft.com/office/drawing/2014/main" id="{EC727040-F84C-1D42-5BB4-309E0CF26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85711" y="2079767"/>
              <a:ext cx="324000" cy="324000"/>
            </a:xfrm>
            <a:prstGeom prst="rect">
              <a:avLst/>
            </a:prstGeom>
          </p:spPr>
        </p:pic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E6816810-4A4F-3877-83EA-0D01C7429E6D}"/>
                </a:ext>
              </a:extLst>
            </p:cNvPr>
            <p:cNvSpPr txBox="1"/>
            <p:nvPr/>
          </p:nvSpPr>
          <p:spPr>
            <a:xfrm>
              <a:off x="2861426" y="2087878"/>
              <a:ext cx="19303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SA" dirty="0">
                  <a:latin typeface="Cairo" panose="00000800000000000000" pitchFamily="2" charset="-78"/>
                  <a:cs typeface="Cairo" panose="00000800000000000000" pitchFamily="2" charset="-78"/>
                </a:rPr>
                <a:t>إعداد: </a:t>
              </a: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هاجر ممدوح حداد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E5A3C168-FD90-40D5-2862-27DBC02EA090}"/>
              </a:ext>
            </a:extLst>
          </p:cNvPr>
          <p:cNvGrpSpPr/>
          <p:nvPr/>
        </p:nvGrpSpPr>
        <p:grpSpPr>
          <a:xfrm>
            <a:off x="685137" y="3291623"/>
            <a:ext cx="5032574" cy="540000"/>
            <a:chOff x="685137" y="2628100"/>
            <a:chExt cx="5032574" cy="540000"/>
          </a:xfrm>
        </p:grpSpPr>
        <p:sp>
          <p:nvSpPr>
            <p:cNvPr id="8" name="مستطيل 7">
              <a:extLst>
                <a:ext uri="{FF2B5EF4-FFF2-40B4-BE49-F238E27FC236}">
                  <a16:creationId xmlns:a16="http://schemas.microsoft.com/office/drawing/2014/main" id="{37DC8DC7-C77D-DCE3-B0A0-4AE64E100FCC}"/>
                </a:ext>
              </a:extLst>
            </p:cNvPr>
            <p:cNvSpPr/>
            <p:nvPr/>
          </p:nvSpPr>
          <p:spPr>
            <a:xfrm>
              <a:off x="5177711" y="2628100"/>
              <a:ext cx="540000" cy="5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7E849B4B-87BF-2FB0-CF7E-26BD74053817}"/>
                </a:ext>
              </a:extLst>
            </p:cNvPr>
            <p:cNvSpPr/>
            <p:nvPr/>
          </p:nvSpPr>
          <p:spPr>
            <a:xfrm>
              <a:off x="685137" y="2628100"/>
              <a:ext cx="4295438" cy="540000"/>
            </a:xfrm>
            <a:prstGeom prst="rect">
              <a:avLst/>
            </a:prstGeom>
            <a:solidFill>
              <a:srgbClr val="FFEB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مستطيل 24">
              <a:extLst>
                <a:ext uri="{FF2B5EF4-FFF2-40B4-BE49-F238E27FC236}">
                  <a16:creationId xmlns:a16="http://schemas.microsoft.com/office/drawing/2014/main" id="{70B62017-8E44-31F6-9999-91C7F6BC6388}"/>
                </a:ext>
              </a:extLst>
            </p:cNvPr>
            <p:cNvSpPr/>
            <p:nvPr/>
          </p:nvSpPr>
          <p:spPr>
            <a:xfrm>
              <a:off x="5056811" y="2628100"/>
              <a:ext cx="36000" cy="5400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صورة 34">
              <a:extLst>
                <a:ext uri="{FF2B5EF4-FFF2-40B4-BE49-F238E27FC236}">
                  <a16:creationId xmlns:a16="http://schemas.microsoft.com/office/drawing/2014/main" id="{837F431D-C283-3BA5-DE54-0FCADDABA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85711" y="2740267"/>
              <a:ext cx="324000" cy="324000"/>
            </a:xfrm>
            <a:prstGeom prst="rect">
              <a:avLst/>
            </a:prstGeom>
          </p:spPr>
        </p:pic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CBE60501-F7CA-9DD7-5A61-A66303962048}"/>
                </a:ext>
              </a:extLst>
            </p:cNvPr>
            <p:cNvSpPr txBox="1"/>
            <p:nvPr/>
          </p:nvSpPr>
          <p:spPr>
            <a:xfrm>
              <a:off x="1506888" y="2747368"/>
              <a:ext cx="32848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SA" dirty="0">
                  <a:latin typeface="Cairo" panose="00000800000000000000" pitchFamily="2" charset="-78"/>
                  <a:cs typeface="Cairo" panose="00000800000000000000" pitchFamily="2" charset="-78"/>
                </a:rPr>
                <a:t>إشراف: </a:t>
              </a: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الدكتور المهندس أحمد رياض كردي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86D4A9CC-545B-6CF1-A6DC-37927FD506AB}"/>
              </a:ext>
            </a:extLst>
          </p:cNvPr>
          <p:cNvGrpSpPr/>
          <p:nvPr/>
        </p:nvGrpSpPr>
        <p:grpSpPr>
          <a:xfrm>
            <a:off x="685137" y="3940766"/>
            <a:ext cx="5032574" cy="540000"/>
            <a:chOff x="685137" y="3940766"/>
            <a:chExt cx="5032574" cy="540000"/>
          </a:xfrm>
        </p:grpSpPr>
        <p:sp>
          <p:nvSpPr>
            <p:cNvPr id="12" name="مستطيل 11">
              <a:extLst>
                <a:ext uri="{FF2B5EF4-FFF2-40B4-BE49-F238E27FC236}">
                  <a16:creationId xmlns:a16="http://schemas.microsoft.com/office/drawing/2014/main" id="{A7BBE1A7-9F17-873B-12CC-A8D136A63354}"/>
                </a:ext>
              </a:extLst>
            </p:cNvPr>
            <p:cNvSpPr/>
            <p:nvPr/>
          </p:nvSpPr>
          <p:spPr>
            <a:xfrm>
              <a:off x="5177711" y="3940766"/>
              <a:ext cx="540000" cy="54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مستطيل 19">
              <a:extLst>
                <a:ext uri="{FF2B5EF4-FFF2-40B4-BE49-F238E27FC236}">
                  <a16:creationId xmlns:a16="http://schemas.microsoft.com/office/drawing/2014/main" id="{0E8601D6-2F11-5611-319B-1394B960FDA0}"/>
                </a:ext>
              </a:extLst>
            </p:cNvPr>
            <p:cNvSpPr/>
            <p:nvPr/>
          </p:nvSpPr>
          <p:spPr>
            <a:xfrm>
              <a:off x="685137" y="3940766"/>
              <a:ext cx="4295438" cy="540000"/>
            </a:xfrm>
            <a:prstGeom prst="rect">
              <a:avLst/>
            </a:prstGeom>
            <a:solidFill>
              <a:srgbClr val="FFEB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مستطيل 28">
              <a:extLst>
                <a:ext uri="{FF2B5EF4-FFF2-40B4-BE49-F238E27FC236}">
                  <a16:creationId xmlns:a16="http://schemas.microsoft.com/office/drawing/2014/main" id="{9032E3AA-6CB8-7272-F20F-D376493CB69E}"/>
                </a:ext>
              </a:extLst>
            </p:cNvPr>
            <p:cNvSpPr/>
            <p:nvPr/>
          </p:nvSpPr>
          <p:spPr>
            <a:xfrm>
              <a:off x="5062418" y="3940766"/>
              <a:ext cx="36000" cy="5400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صورة 38">
              <a:extLst>
                <a:ext uri="{FF2B5EF4-FFF2-40B4-BE49-F238E27FC236}">
                  <a16:creationId xmlns:a16="http://schemas.microsoft.com/office/drawing/2014/main" id="{9B1DCB34-59B5-0FE5-4810-B02B7902D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85711" y="4048766"/>
              <a:ext cx="324000" cy="324000"/>
            </a:xfrm>
            <a:prstGeom prst="rect">
              <a:avLst/>
            </a:prstGeom>
          </p:spPr>
        </p:pic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807E49C7-E140-2426-CDF1-EF5860AC6DDF}"/>
                </a:ext>
              </a:extLst>
            </p:cNvPr>
            <p:cNvSpPr txBox="1"/>
            <p:nvPr/>
          </p:nvSpPr>
          <p:spPr>
            <a:xfrm>
              <a:off x="2561664" y="4056877"/>
              <a:ext cx="22300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rtl="1"/>
              <a:r>
                <a:rPr lang="ar-SA" dirty="0">
                  <a:latin typeface="Cairo" panose="00000800000000000000" pitchFamily="2" charset="-78"/>
                  <a:cs typeface="Cairo" panose="00000800000000000000" pitchFamily="2" charset="-78"/>
                </a:rPr>
                <a:t>العام الدراسي: </a:t>
              </a:r>
              <a:r>
                <a:rPr lang="en-US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2026 - 2026</a:t>
              </a:r>
            </a:p>
          </p:txBody>
        </p: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41363F76-6FF9-70F8-8481-33FC437F5791}"/>
              </a:ext>
            </a:extLst>
          </p:cNvPr>
          <p:cNvSpPr txBox="1"/>
          <p:nvPr/>
        </p:nvSpPr>
        <p:spPr>
          <a:xfrm>
            <a:off x="6503006" y="87471"/>
            <a:ext cx="2454787" cy="108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SA" sz="1100" dirty="0">
                <a:solidFill>
                  <a:schemeClr val="tx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الجمهورية العربية السورية</a:t>
            </a:r>
          </a:p>
          <a:p>
            <a:pPr algn="justLow" rtl="1">
              <a:lnSpc>
                <a:spcPct val="150000"/>
              </a:lnSpc>
            </a:pPr>
            <a:r>
              <a:rPr lang="ar-SA" sz="1100" dirty="0">
                <a:solidFill>
                  <a:schemeClr val="tx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وزارة التعليم العالي والبحث العلمي</a:t>
            </a:r>
          </a:p>
          <a:p>
            <a:pPr algn="justLow" rtl="1">
              <a:lnSpc>
                <a:spcPct val="150000"/>
              </a:lnSpc>
            </a:pPr>
            <a:r>
              <a:rPr lang="ar-SA" sz="1100" dirty="0">
                <a:solidFill>
                  <a:schemeClr val="tx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الجامعة الوطنية الخاصة</a:t>
            </a:r>
          </a:p>
          <a:p>
            <a:pPr algn="justLow" rtl="1">
              <a:lnSpc>
                <a:spcPct val="150000"/>
              </a:lnSpc>
            </a:pPr>
            <a:r>
              <a:rPr lang="ar-SA" sz="1100" dirty="0">
                <a:solidFill>
                  <a:schemeClr val="tx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كلية الهندسة – قسم هندسة الحاسوب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1"/>
          <p:cNvSpPr txBox="1">
            <a:spLocks noGrp="1"/>
          </p:cNvSpPr>
          <p:nvPr>
            <p:ph type="title"/>
          </p:nvPr>
        </p:nvSpPr>
        <p:spPr>
          <a:xfrm>
            <a:off x="987875" y="511175"/>
            <a:ext cx="3277200" cy="61104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Cairo" panose="00000800000000000000" pitchFamily="2" charset="-78"/>
                <a:cs typeface="Cairo" panose="00000800000000000000" pitchFamily="2" charset="-78"/>
              </a:rPr>
              <a:t>مقدمة</a:t>
            </a:r>
            <a:endParaRPr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9F28CCDD-6A4B-9E65-8AB7-347386EB5CAA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01/26</a:t>
            </a:r>
          </a:p>
        </p:txBody>
      </p:sp>
      <p:pic>
        <p:nvPicPr>
          <p:cNvPr id="6" name="عنصر نائب للصورة 5">
            <a:extLst>
              <a:ext uri="{FF2B5EF4-FFF2-40B4-BE49-F238E27FC236}">
                <a16:creationId xmlns:a16="http://schemas.microsoft.com/office/drawing/2014/main" id="{EE73C286-BC64-4E31-D57B-5EB2F704D03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2993" r="2993"/>
          <a:stretch>
            <a:fillRect/>
          </a:stretch>
        </p:blipFill>
        <p:spPr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BC0107A4-615E-4450-D845-9DF0AF4935F1}"/>
              </a:ext>
            </a:extLst>
          </p:cNvPr>
          <p:cNvGrpSpPr/>
          <p:nvPr/>
        </p:nvGrpSpPr>
        <p:grpSpPr>
          <a:xfrm>
            <a:off x="335279" y="1122222"/>
            <a:ext cx="4428276" cy="962947"/>
            <a:chOff x="335279" y="1541322"/>
            <a:chExt cx="4428276" cy="962947"/>
          </a:xfrm>
        </p:grpSpPr>
        <p:sp>
          <p:nvSpPr>
            <p:cNvPr id="10" name="مستطيل 9">
              <a:extLst>
                <a:ext uri="{FF2B5EF4-FFF2-40B4-BE49-F238E27FC236}">
                  <a16:creationId xmlns:a16="http://schemas.microsoft.com/office/drawing/2014/main" id="{DF551EC4-F245-9AD3-1D50-E82B00DCD8B4}"/>
                </a:ext>
              </a:extLst>
            </p:cNvPr>
            <p:cNvSpPr/>
            <p:nvPr/>
          </p:nvSpPr>
          <p:spPr>
            <a:xfrm>
              <a:off x="4223555" y="1541322"/>
              <a:ext cx="540000" cy="9629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72FF8296-DA94-70C5-7567-861DFE4889DD}"/>
                </a:ext>
              </a:extLst>
            </p:cNvPr>
            <p:cNvSpPr/>
            <p:nvPr/>
          </p:nvSpPr>
          <p:spPr>
            <a:xfrm>
              <a:off x="335279" y="1541322"/>
              <a:ext cx="3691139" cy="962947"/>
            </a:xfrm>
            <a:prstGeom prst="rect">
              <a:avLst/>
            </a:prstGeom>
            <a:solidFill>
              <a:srgbClr val="FFEB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مستطيل 21">
              <a:extLst>
                <a:ext uri="{FF2B5EF4-FFF2-40B4-BE49-F238E27FC236}">
                  <a16:creationId xmlns:a16="http://schemas.microsoft.com/office/drawing/2014/main" id="{946449A9-CDBD-A054-C54E-A71996C74826}"/>
                </a:ext>
              </a:extLst>
            </p:cNvPr>
            <p:cNvSpPr/>
            <p:nvPr/>
          </p:nvSpPr>
          <p:spPr>
            <a:xfrm>
              <a:off x="4102655" y="1541322"/>
              <a:ext cx="36000" cy="96294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917A8869-98A3-6D76-C168-904F9F8B9804}"/>
                </a:ext>
              </a:extLst>
            </p:cNvPr>
            <p:cNvSpPr txBox="1"/>
            <p:nvPr/>
          </p:nvSpPr>
          <p:spPr>
            <a:xfrm>
              <a:off x="449580" y="1733293"/>
              <a:ext cx="3523300" cy="579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sz="1100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تعتمد الطرق التقليدية على الفحص البصري والصور الشعاعية غير المحللة آلياً، مما يحد من دقة التشخيص.</a:t>
              </a:r>
              <a:endParaRPr lang="en-US" sz="110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pic>
          <p:nvPicPr>
            <p:cNvPr id="40" name="صورة 39">
              <a:extLst>
                <a:ext uri="{FF2B5EF4-FFF2-40B4-BE49-F238E27FC236}">
                  <a16:creationId xmlns:a16="http://schemas.microsoft.com/office/drawing/2014/main" id="{A992BFD5-87B9-DCD7-E5C2-215D36B57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1555" y="1860795"/>
              <a:ext cx="324000" cy="324000"/>
            </a:xfrm>
            <a:prstGeom prst="rect">
              <a:avLst/>
            </a:prstGeom>
          </p:spPr>
        </p:pic>
      </p:grp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AA216601-1B36-BBA5-6842-D90C3F932048}"/>
              </a:ext>
            </a:extLst>
          </p:cNvPr>
          <p:cNvGrpSpPr/>
          <p:nvPr/>
        </p:nvGrpSpPr>
        <p:grpSpPr>
          <a:xfrm>
            <a:off x="335279" y="2243375"/>
            <a:ext cx="4428276" cy="962947"/>
            <a:chOff x="335279" y="2620526"/>
            <a:chExt cx="4428276" cy="962947"/>
          </a:xfrm>
        </p:grpSpPr>
        <p:sp>
          <p:nvSpPr>
            <p:cNvPr id="12" name="مستطيل 11">
              <a:extLst>
                <a:ext uri="{FF2B5EF4-FFF2-40B4-BE49-F238E27FC236}">
                  <a16:creationId xmlns:a16="http://schemas.microsoft.com/office/drawing/2014/main" id="{66333E71-D0C8-25CB-C50D-540BCAB0D15E}"/>
                </a:ext>
              </a:extLst>
            </p:cNvPr>
            <p:cNvSpPr/>
            <p:nvPr/>
          </p:nvSpPr>
          <p:spPr>
            <a:xfrm>
              <a:off x="4223555" y="2620526"/>
              <a:ext cx="540000" cy="9629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5CCBD108-AFF1-5C22-F725-310DC0BE2A56}"/>
                </a:ext>
              </a:extLst>
            </p:cNvPr>
            <p:cNvSpPr/>
            <p:nvPr/>
          </p:nvSpPr>
          <p:spPr>
            <a:xfrm>
              <a:off x="335279" y="2620526"/>
              <a:ext cx="3691139" cy="962947"/>
            </a:xfrm>
            <a:prstGeom prst="rect">
              <a:avLst/>
            </a:prstGeom>
            <a:solidFill>
              <a:srgbClr val="FFEB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مستطيل 23">
              <a:extLst>
                <a:ext uri="{FF2B5EF4-FFF2-40B4-BE49-F238E27FC236}">
                  <a16:creationId xmlns:a16="http://schemas.microsoft.com/office/drawing/2014/main" id="{8F446E67-7009-B5CE-3A02-0E670DB9D088}"/>
                </a:ext>
              </a:extLst>
            </p:cNvPr>
            <p:cNvSpPr/>
            <p:nvPr/>
          </p:nvSpPr>
          <p:spPr>
            <a:xfrm>
              <a:off x="4102655" y="2620526"/>
              <a:ext cx="36000" cy="96294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مربع نص 35">
              <a:extLst>
                <a:ext uri="{FF2B5EF4-FFF2-40B4-BE49-F238E27FC236}">
                  <a16:creationId xmlns:a16="http://schemas.microsoft.com/office/drawing/2014/main" id="{32021F01-85CC-F5F2-AC61-4E62D020B3C6}"/>
                </a:ext>
              </a:extLst>
            </p:cNvPr>
            <p:cNvSpPr txBox="1"/>
            <p:nvPr/>
          </p:nvSpPr>
          <p:spPr>
            <a:xfrm>
              <a:off x="355497" y="2685539"/>
              <a:ext cx="3691139" cy="832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r" rtl="1">
                <a:lnSpc>
                  <a:spcPct val="150000"/>
                </a:lnSpc>
                <a:defRPr sz="1100">
                  <a:latin typeface="Cairo" panose="00000800000000000000" pitchFamily="2" charset="-78"/>
                  <a:cs typeface="Cairo" panose="00000800000000000000" pitchFamily="2" charset="-78"/>
                </a:defRPr>
              </a:lvl1pPr>
            </a:lstStyle>
            <a:p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الأنظمة السابقة اقتصرت على الكشف (</a:t>
              </a:r>
              <a:r>
                <a:rPr lang="en-US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Object Detection</a:t>
              </a: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)</a:t>
              </a:r>
              <a:r>
                <a:rPr lang="en-US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 </a:t>
              </a: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باستخدام صناديق إحاطة تقريبية (</a:t>
              </a:r>
              <a:r>
                <a:rPr lang="en-US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Bounding Boxes</a:t>
              </a: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)</a:t>
              </a:r>
              <a:r>
                <a:rPr lang="en-US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، </a:t>
              </a: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التي لا تحدد الحدود التشريحية الدقيقة للإصابة.</a:t>
              </a:r>
            </a:p>
          </p:txBody>
        </p:sp>
        <p:pic>
          <p:nvPicPr>
            <p:cNvPr id="42" name="صورة 41">
              <a:extLst>
                <a:ext uri="{FF2B5EF4-FFF2-40B4-BE49-F238E27FC236}">
                  <a16:creationId xmlns:a16="http://schemas.microsoft.com/office/drawing/2014/main" id="{53E15668-8428-08EF-F611-917C0B20B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1555" y="2939999"/>
              <a:ext cx="324000" cy="324000"/>
            </a:xfrm>
            <a:prstGeom prst="rect">
              <a:avLst/>
            </a:prstGeom>
          </p:spPr>
        </p:pic>
      </p:grpSp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DEF922A3-C41A-FA0E-A823-2C240BF88602}"/>
              </a:ext>
            </a:extLst>
          </p:cNvPr>
          <p:cNvGrpSpPr/>
          <p:nvPr/>
        </p:nvGrpSpPr>
        <p:grpSpPr>
          <a:xfrm>
            <a:off x="335279" y="3364528"/>
            <a:ext cx="4428276" cy="962947"/>
            <a:chOff x="335279" y="3783628"/>
            <a:chExt cx="4428276" cy="962947"/>
          </a:xfrm>
        </p:grpSpPr>
        <p:sp>
          <p:nvSpPr>
            <p:cNvPr id="14" name="مستطيل 13">
              <a:extLst>
                <a:ext uri="{FF2B5EF4-FFF2-40B4-BE49-F238E27FC236}">
                  <a16:creationId xmlns:a16="http://schemas.microsoft.com/office/drawing/2014/main" id="{26B49307-5A6E-4046-45C6-C7F26D245A63}"/>
                </a:ext>
              </a:extLst>
            </p:cNvPr>
            <p:cNvSpPr/>
            <p:nvPr/>
          </p:nvSpPr>
          <p:spPr>
            <a:xfrm>
              <a:off x="4223555" y="3783628"/>
              <a:ext cx="540000" cy="9629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مستطيل 19">
              <a:extLst>
                <a:ext uri="{FF2B5EF4-FFF2-40B4-BE49-F238E27FC236}">
                  <a16:creationId xmlns:a16="http://schemas.microsoft.com/office/drawing/2014/main" id="{D2933386-D242-CE95-DBA8-32F03233BF4F}"/>
                </a:ext>
              </a:extLst>
            </p:cNvPr>
            <p:cNvSpPr/>
            <p:nvPr/>
          </p:nvSpPr>
          <p:spPr>
            <a:xfrm>
              <a:off x="335279" y="3783628"/>
              <a:ext cx="3691139" cy="962947"/>
            </a:xfrm>
            <a:prstGeom prst="rect">
              <a:avLst/>
            </a:prstGeom>
            <a:solidFill>
              <a:srgbClr val="FFEBE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مستطيل 25">
              <a:extLst>
                <a:ext uri="{FF2B5EF4-FFF2-40B4-BE49-F238E27FC236}">
                  <a16:creationId xmlns:a16="http://schemas.microsoft.com/office/drawing/2014/main" id="{B5B281F8-284D-2B51-2B6C-8B88E4E09200}"/>
                </a:ext>
              </a:extLst>
            </p:cNvPr>
            <p:cNvSpPr/>
            <p:nvPr/>
          </p:nvSpPr>
          <p:spPr>
            <a:xfrm>
              <a:off x="4108262" y="3783628"/>
              <a:ext cx="36000" cy="96294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6E8A356E-3A7D-8FF8-896F-D66164E30C35}"/>
                </a:ext>
              </a:extLst>
            </p:cNvPr>
            <p:cNvSpPr txBox="1"/>
            <p:nvPr/>
          </p:nvSpPr>
          <p:spPr>
            <a:xfrm>
              <a:off x="475736" y="3848641"/>
              <a:ext cx="3550682" cy="832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r" rtl="1">
                <a:lnSpc>
                  <a:spcPct val="150000"/>
                </a:lnSpc>
                <a:defRPr sz="1100">
                  <a:latin typeface="Cairo Light" panose="00000400000000000000" pitchFamily="2" charset="-78"/>
                  <a:cs typeface="Cairo Light" panose="00000400000000000000" pitchFamily="2" charset="-78"/>
                </a:defRPr>
              </a:lvl1pPr>
            </a:lstStyle>
            <a:p>
              <a:r>
                <a:rPr lang="ar-SA" dirty="0"/>
                <a:t>كما أنها تتطلب تدريباً مكثفاً على أمراض محددة، وتفتقر للمرونة في إضافة أمراض جديدة، وغالباً ما تكون تطبيقات سطح مكتب معزولة.</a:t>
              </a:r>
            </a:p>
          </p:txBody>
        </p:sp>
        <p:pic>
          <p:nvPicPr>
            <p:cNvPr id="44" name="صورة 43">
              <a:extLst>
                <a:ext uri="{FF2B5EF4-FFF2-40B4-BE49-F238E27FC236}">
                  <a16:creationId xmlns:a16="http://schemas.microsoft.com/office/drawing/2014/main" id="{419DB12C-A9BF-D746-CB69-AF2F450BB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31555" y="4103101"/>
              <a:ext cx="324000" cy="3240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9B68B4A0-4833-567E-F10A-AF56C41F3CFD}"/>
              </a:ext>
            </a:extLst>
          </p:cNvPr>
          <p:cNvSpPr/>
          <p:nvPr/>
        </p:nvSpPr>
        <p:spPr>
          <a:xfrm>
            <a:off x="7570062" y="2953390"/>
            <a:ext cx="914400" cy="935640"/>
          </a:xfrm>
          <a:prstGeom prst="roundRect">
            <a:avLst>
              <a:gd name="adj" fmla="val 1231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Google Shape;231;p28"/>
          <p:cNvSpPr txBox="1">
            <a:spLocks noGrp="1"/>
          </p:cNvSpPr>
          <p:nvPr>
            <p:ph type="title"/>
          </p:nvPr>
        </p:nvSpPr>
        <p:spPr>
          <a:xfrm>
            <a:off x="799512" y="54441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فكرة المشروع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E12073D-F613-9FB5-B963-BCDF1D4327E4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02/26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056F1D7-4755-6228-EC5D-C576B4602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54" y="1208304"/>
            <a:ext cx="2919711" cy="3490171"/>
          </a:xfrm>
          <a:prstGeom prst="roundRect">
            <a:avLst>
              <a:gd name="adj" fmla="val 8559"/>
            </a:avLst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0BDEADA2-728A-9504-C367-50D7788FD3D2}"/>
              </a:ext>
            </a:extLst>
          </p:cNvPr>
          <p:cNvSpPr txBox="1"/>
          <p:nvPr/>
        </p:nvSpPr>
        <p:spPr>
          <a:xfrm>
            <a:off x="4170277" y="1153805"/>
            <a:ext cx="4382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SA" dirty="0">
                <a:solidFill>
                  <a:schemeClr val="bg2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بناء منصة ويب تشخيصية تفاعلية تجمع بين تقنيتين حديثتين:</a:t>
            </a:r>
            <a:endParaRPr lang="en-US" dirty="0">
              <a:solidFill>
                <a:schemeClr val="bg2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D78D6764-9ED5-1647-F8B5-74C2A8979A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262" y="3097209"/>
            <a:ext cx="648000" cy="648000"/>
          </a:xfrm>
          <a:prstGeom prst="rect">
            <a:avLst/>
          </a:prstGeom>
        </p:spPr>
      </p:pic>
      <p:sp>
        <p:nvSpPr>
          <p:cNvPr id="11" name="مستطيل: زوايا مستديرة 10">
            <a:extLst>
              <a:ext uri="{FF2B5EF4-FFF2-40B4-BE49-F238E27FC236}">
                <a16:creationId xmlns:a16="http://schemas.microsoft.com/office/drawing/2014/main" id="{7D7AE284-F9A6-3C34-7A61-6C0E05366C7A}"/>
              </a:ext>
            </a:extLst>
          </p:cNvPr>
          <p:cNvSpPr/>
          <p:nvPr/>
        </p:nvSpPr>
        <p:spPr>
          <a:xfrm>
            <a:off x="3712031" y="1793778"/>
            <a:ext cx="3678298" cy="93564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schemeClr val="tx2">
                <a:alpha val="76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779AD2C8-2CCC-D8D6-3B7C-CDAF5851ED3D}"/>
              </a:ext>
            </a:extLst>
          </p:cNvPr>
          <p:cNvSpPr/>
          <p:nvPr/>
        </p:nvSpPr>
        <p:spPr>
          <a:xfrm>
            <a:off x="3712031" y="2953389"/>
            <a:ext cx="3678298" cy="93564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schemeClr val="tx2">
                <a:alpha val="76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495EF12A-DA2A-BD41-A077-781D8548E7FA}"/>
              </a:ext>
            </a:extLst>
          </p:cNvPr>
          <p:cNvSpPr/>
          <p:nvPr/>
        </p:nvSpPr>
        <p:spPr>
          <a:xfrm>
            <a:off x="7570062" y="1793778"/>
            <a:ext cx="914400" cy="935640"/>
          </a:xfrm>
          <a:prstGeom prst="roundRect">
            <a:avLst>
              <a:gd name="adj" fmla="val 12319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79428EEC-6103-97AA-21A7-28C590AD41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3262" y="1937598"/>
            <a:ext cx="648000" cy="648000"/>
          </a:xfrm>
          <a:prstGeom prst="rect">
            <a:avLst/>
          </a:prstGeom>
        </p:spPr>
      </p:pic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0543406C-2D42-2ADB-DF67-445E85D7B5B9}"/>
              </a:ext>
            </a:extLst>
          </p:cNvPr>
          <p:cNvSpPr/>
          <p:nvPr/>
        </p:nvSpPr>
        <p:spPr>
          <a:xfrm>
            <a:off x="7174130" y="1685552"/>
            <a:ext cx="308355" cy="296220"/>
          </a:xfrm>
          <a:prstGeom prst="roundRect">
            <a:avLst>
              <a:gd name="adj" fmla="val 12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1</a:t>
            </a:r>
          </a:p>
        </p:txBody>
      </p:sp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6FDDB357-CE68-1063-8197-A09EA628F1D6}"/>
              </a:ext>
            </a:extLst>
          </p:cNvPr>
          <p:cNvSpPr/>
          <p:nvPr/>
        </p:nvSpPr>
        <p:spPr>
          <a:xfrm>
            <a:off x="7174130" y="2865509"/>
            <a:ext cx="308355" cy="296220"/>
          </a:xfrm>
          <a:prstGeom prst="roundRect">
            <a:avLst>
              <a:gd name="adj" fmla="val 1231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rgbClr val="FFFFFF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2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12426D09-227E-EAB8-53F1-346EF7639B2C}"/>
              </a:ext>
            </a:extLst>
          </p:cNvPr>
          <p:cNvSpPr txBox="1"/>
          <p:nvPr/>
        </p:nvSpPr>
        <p:spPr>
          <a:xfrm>
            <a:off x="3779520" y="1845138"/>
            <a:ext cx="3394610" cy="83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SA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النماذج اللغوية </a:t>
            </a:r>
            <a:r>
              <a:rPr lang="ar-SA" sz="1100" dirty="0" err="1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الرؤيوية</a:t>
            </a:r>
            <a:r>
              <a:rPr lang="ar-SA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 (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VLMs</a:t>
            </a:r>
            <a:r>
              <a:rPr lang="ar-SA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) مثل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Gemini 3.1 Pro</a:t>
            </a:r>
            <a:r>
              <a:rPr lang="ar-SA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:</a:t>
            </a:r>
            <a:r>
              <a:rPr lang="ar-SA" sz="1100" dirty="0">
                <a:solidFill>
                  <a:schemeClr val="bg2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لفهم السياق السريري للصورة وتوليد تقارير تشخيصية نصية مفصلة باللغة العربية (</a:t>
            </a:r>
            <a:r>
              <a:rPr lang="en-US" sz="1100" dirty="0">
                <a:solidFill>
                  <a:schemeClr val="bg2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JSON</a:t>
            </a:r>
            <a:r>
              <a:rPr lang="ar-SA" sz="1100" dirty="0">
                <a:solidFill>
                  <a:schemeClr val="bg2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).</a:t>
            </a:r>
            <a:endParaRPr lang="en-US" sz="1100" dirty="0">
              <a:solidFill>
                <a:schemeClr val="bg2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B420185D-5FE0-CF4D-AE49-808B754A9204}"/>
              </a:ext>
            </a:extLst>
          </p:cNvPr>
          <p:cNvSpPr txBox="1"/>
          <p:nvPr/>
        </p:nvSpPr>
        <p:spPr>
          <a:xfrm>
            <a:off x="3712031" y="3001479"/>
            <a:ext cx="3394610" cy="83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Low" rtl="1">
              <a:lnSpc>
                <a:spcPct val="150000"/>
              </a:lnSpc>
            </a:pPr>
            <a:r>
              <a:rPr lang="ar-SA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نموذج التجزئة الدقيقة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SAM (Segment Anything Model)</a:t>
            </a:r>
            <a:r>
              <a:rPr lang="ar-SA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 من </a:t>
            </a:r>
            <a:r>
              <a:rPr lang="en-US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Meta</a:t>
            </a:r>
            <a:r>
              <a:rPr lang="ar-SA" sz="1100" dirty="0">
                <a:solidFill>
                  <a:schemeClr val="accent3">
                    <a:lumMod val="7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:</a:t>
            </a:r>
            <a:r>
              <a:rPr lang="ar-SA" sz="1100" dirty="0">
                <a:solidFill>
                  <a:schemeClr val="bg2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لفهم السياق السريري للصورة وتوليد تقارير تشخيصية نصية مفصلة باللغة العربية (</a:t>
            </a:r>
            <a:r>
              <a:rPr lang="en-US" sz="1100" dirty="0">
                <a:solidFill>
                  <a:schemeClr val="bg2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JSON</a:t>
            </a:r>
            <a:r>
              <a:rPr lang="ar-SA" sz="1100" dirty="0">
                <a:solidFill>
                  <a:schemeClr val="bg2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).</a:t>
            </a:r>
            <a:endParaRPr lang="en-US" sz="1100" dirty="0">
              <a:solidFill>
                <a:schemeClr val="bg2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4E1C9029-F8C3-13B2-4669-F11309976ADF}"/>
              </a:ext>
            </a:extLst>
          </p:cNvPr>
          <p:cNvSpPr/>
          <p:nvPr/>
        </p:nvSpPr>
        <p:spPr>
          <a:xfrm>
            <a:off x="3712031" y="4104640"/>
            <a:ext cx="4772431" cy="782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50000"/>
              </a:lnSpc>
            </a:pPr>
            <a:r>
              <a:rPr lang="ar-SA" dirty="0">
                <a:latin typeface="Cairo Light" panose="00000400000000000000" pitchFamily="2" charset="-78"/>
                <a:cs typeface="Cairo Light" panose="00000400000000000000" pitchFamily="2" charset="-78"/>
              </a:rPr>
              <a:t>تقديم واجهة مستخدم حديثة (</a:t>
            </a:r>
            <a:r>
              <a:rPr lang="en-US" dirty="0">
                <a:latin typeface="Cairo Light" panose="00000400000000000000" pitchFamily="2" charset="-78"/>
                <a:cs typeface="Cairo Light" panose="00000400000000000000" pitchFamily="2" charset="-78"/>
              </a:rPr>
              <a:t>React</a:t>
            </a:r>
            <a:r>
              <a:rPr lang="ar-SA" dirty="0">
                <a:latin typeface="Cairo Light" panose="00000400000000000000" pitchFamily="2" charset="-78"/>
                <a:cs typeface="Cairo Light" panose="00000400000000000000" pitchFamily="2" charset="-78"/>
              </a:rPr>
              <a:t>)</a:t>
            </a:r>
            <a:r>
              <a:rPr lang="en-US" dirty="0">
                <a:latin typeface="Cairo Light" panose="00000400000000000000" pitchFamily="2" charset="-78"/>
                <a:cs typeface="Cairo Light" panose="00000400000000000000" pitchFamily="2" charset="-78"/>
              </a:rPr>
              <a:t> </a:t>
            </a:r>
            <a:r>
              <a:rPr lang="ar-SA" dirty="0">
                <a:latin typeface="Cairo Light" panose="00000400000000000000" pitchFamily="2" charset="-78"/>
                <a:cs typeface="Cairo Light" panose="00000400000000000000" pitchFamily="2" charset="-78"/>
              </a:rPr>
              <a:t>تشمل خريطة أسنان تفاعلية (</a:t>
            </a:r>
            <a:r>
              <a:rPr lang="en-US" dirty="0">
                <a:latin typeface="Cairo Light" panose="00000400000000000000" pitchFamily="2" charset="-78"/>
                <a:cs typeface="Cairo Light" panose="00000400000000000000" pitchFamily="2" charset="-78"/>
              </a:rPr>
              <a:t>FDI</a:t>
            </a:r>
            <a:r>
              <a:rPr lang="ar-SA" dirty="0">
                <a:latin typeface="Cairo Light" panose="00000400000000000000" pitchFamily="2" charset="-78"/>
                <a:cs typeface="Cairo Light" panose="00000400000000000000" pitchFamily="2" charset="-78"/>
              </a:rPr>
              <a:t>)</a:t>
            </a:r>
            <a:r>
              <a:rPr lang="en-US" dirty="0">
                <a:latin typeface="Cairo Light" panose="00000400000000000000" pitchFamily="2" charset="-78"/>
                <a:cs typeface="Cairo Light" panose="00000400000000000000" pitchFamily="2" charset="-78"/>
              </a:rPr>
              <a:t>، </a:t>
            </a:r>
            <a:r>
              <a:rPr lang="ar-SA" dirty="0">
                <a:latin typeface="Cairo Light" panose="00000400000000000000" pitchFamily="2" charset="-78"/>
                <a:cs typeface="Cairo Light" panose="00000400000000000000" pitchFamily="2" charset="-78"/>
              </a:rPr>
              <a:t>وموسوعة طبية، وتقارير قابلة للتصدير (</a:t>
            </a:r>
            <a:r>
              <a:rPr lang="en-US" dirty="0">
                <a:latin typeface="Cairo Light" panose="00000400000000000000" pitchFamily="2" charset="-78"/>
                <a:cs typeface="Cairo Light" panose="00000400000000000000" pitchFamily="2" charset="-78"/>
              </a:rPr>
              <a:t>PDF</a:t>
            </a:r>
            <a:r>
              <a:rPr lang="ar-SA" dirty="0">
                <a:latin typeface="Cairo Light" panose="00000400000000000000" pitchFamily="2" charset="-78"/>
                <a:cs typeface="Cairo Light" panose="00000400000000000000" pitchFamily="2" charset="-78"/>
              </a:rPr>
              <a:t>).</a:t>
            </a:r>
            <a:endParaRPr lang="en-US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9"/>
          <p:cNvSpPr txBox="1">
            <a:spLocks noGrp="1"/>
          </p:cNvSpPr>
          <p:nvPr>
            <p:ph type="title"/>
          </p:nvPr>
        </p:nvSpPr>
        <p:spPr>
          <a:xfrm>
            <a:off x="7106132" y="2251615"/>
            <a:ext cx="1948800" cy="11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الأهداف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99836B2C-2AE3-7A11-58BA-E3DB3359FF77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03/26</a:t>
            </a:r>
          </a:p>
        </p:txBody>
      </p:sp>
      <p:graphicFrame>
        <p:nvGraphicFramePr>
          <p:cNvPr id="29" name="جدول 28">
            <a:extLst>
              <a:ext uri="{FF2B5EF4-FFF2-40B4-BE49-F238E27FC236}">
                <a16:creationId xmlns:a16="http://schemas.microsoft.com/office/drawing/2014/main" id="{77625CF8-3A14-7296-29D4-55457A605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041462"/>
              </p:ext>
            </p:extLst>
          </p:nvPr>
        </p:nvGraphicFramePr>
        <p:xfrm>
          <a:off x="650240" y="849630"/>
          <a:ext cx="6588000" cy="3976370"/>
        </p:xfrm>
        <a:graphic>
          <a:graphicData uri="http://schemas.openxmlformats.org/drawingml/2006/table">
            <a:tbl>
              <a:tblPr firstRow="1" bandRow="1">
                <a:tableStyleId>{A5D27627-C12C-4DCF-A971-9EC18ED6E2B5}</a:tableStyleId>
              </a:tblPr>
              <a:tblGrid>
                <a:gridCol w="5008880">
                  <a:extLst>
                    <a:ext uri="{9D8B030D-6E8A-4147-A177-3AD203B41FA5}">
                      <a16:colId xmlns:a16="http://schemas.microsoft.com/office/drawing/2014/main" val="495002286"/>
                    </a:ext>
                  </a:extLst>
                </a:gridCol>
                <a:gridCol w="787120">
                  <a:extLst>
                    <a:ext uri="{9D8B030D-6E8A-4147-A177-3AD203B41FA5}">
                      <a16:colId xmlns:a16="http://schemas.microsoft.com/office/drawing/2014/main" val="1750984331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3331621750"/>
                    </a:ext>
                  </a:extLst>
                </a:gridCol>
              </a:tblGrid>
              <a:tr h="795274">
                <a:tc>
                  <a:txBody>
                    <a:bodyPr/>
                    <a:lstStyle/>
                    <a:p>
                      <a:pPr algn="justLow" rtl="1">
                        <a:lnSpc>
                          <a:spcPct val="150000"/>
                        </a:lnSpc>
                      </a:pP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بناء منصة ويب متكاملة (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React/TypeScript + Flask/Python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لتشخيص أمراض الفم والأسنان.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992229"/>
                  </a:ext>
                </a:extLst>
              </a:tr>
              <a:tr h="795274">
                <a:tc>
                  <a:txBody>
                    <a:bodyPr/>
                    <a:lstStyle/>
                    <a:p>
                      <a:pPr algn="justLow" rtl="1">
                        <a:lnSpc>
                          <a:spcPct val="150000"/>
                        </a:lnSpc>
                      </a:pP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توظيف 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VLMs (Gemini 3.1 Pro)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لتحليل الصور وفهمها سياقياً، وتوليد تقارير تشخيصية أولية بالعربية مع تحديد المواقع بنظام 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FDI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.</a:t>
                      </a:r>
                      <a:endParaRPr lang="en-US" dirty="0"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57262"/>
                  </a:ext>
                </a:extLst>
              </a:tr>
              <a:tr h="795274">
                <a:tc>
                  <a:txBody>
                    <a:bodyPr/>
                    <a:lstStyle/>
                    <a:p>
                      <a:pPr algn="justLow" rtl="1">
                        <a:lnSpc>
                          <a:spcPct val="150000"/>
                        </a:lnSpc>
                      </a:pPr>
                      <a:r>
                        <a:rPr lang="ar-SA" sz="14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دمج نموذج 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SAM</a:t>
                      </a:r>
                      <a:r>
                        <a:rPr lang="ar-SA" sz="14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 لإنتاج مضلعات دقيقة (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Pixel-level</a:t>
                      </a:r>
                      <a:r>
                        <a:rPr lang="ar-SA" sz="14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)</a:t>
                      </a:r>
                      <a:r>
                        <a:rPr lang="en-US" sz="14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 </a:t>
                      </a:r>
                      <a:r>
                        <a:rPr lang="ar-SA" sz="14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تتجاوز دقة الصناديق التقريبية.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5070308"/>
                  </a:ext>
                </a:extLst>
              </a:tr>
              <a:tr h="795274">
                <a:tc>
                  <a:txBody>
                    <a:bodyPr/>
                    <a:lstStyle/>
                    <a:p>
                      <a:pPr algn="justLow" rtl="1">
                        <a:lnSpc>
                          <a:spcPct val="150000"/>
                        </a:lnSpc>
                      </a:pP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تطوير واجهة تفاعلية تحتوي على خريطة أسنان تُظلل الأسنان المصابة تلقائياً، وموسوعة طبية، ومركز دعم (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Chatbot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).</a:t>
                      </a:r>
                      <a:endParaRPr lang="en-US" dirty="0"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4132723"/>
                  </a:ext>
                </a:extLst>
              </a:tr>
              <a:tr h="795274">
                <a:tc>
                  <a:txBody>
                    <a:bodyPr/>
                    <a:lstStyle/>
                    <a:p>
                      <a:pPr algn="justLow" rtl="1">
                        <a:lnSpc>
                          <a:spcPct val="150000"/>
                        </a:lnSpc>
                      </a:pP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اعتماد قاعدة بيانات (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SQLite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لإدارة سجلات المرضى والفحوصات، وإتاحة تصدير التقارير بصيغة </a:t>
                      </a:r>
                      <a:r>
                        <a:rPr lang="en-US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PDF</a:t>
                      </a:r>
                      <a:r>
                        <a:rPr lang="ar-SA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.</a:t>
                      </a:r>
                      <a:endParaRPr lang="en-US" dirty="0"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26296"/>
                  </a:ext>
                </a:extLst>
              </a:tr>
            </a:tbl>
          </a:graphicData>
        </a:graphic>
      </p:graphicFrame>
      <p:sp>
        <p:nvSpPr>
          <p:cNvPr id="30" name="مستطيل: زوايا مستديرة 29">
            <a:extLst>
              <a:ext uri="{FF2B5EF4-FFF2-40B4-BE49-F238E27FC236}">
                <a16:creationId xmlns:a16="http://schemas.microsoft.com/office/drawing/2014/main" id="{9677866F-E280-58B3-C546-CC6C77100F8F}"/>
              </a:ext>
            </a:extLst>
          </p:cNvPr>
          <p:cNvSpPr/>
          <p:nvPr/>
        </p:nvSpPr>
        <p:spPr>
          <a:xfrm>
            <a:off x="6530132" y="952833"/>
            <a:ext cx="576000" cy="576000"/>
          </a:xfrm>
          <a:prstGeom prst="roundRect">
            <a:avLst>
              <a:gd name="adj" fmla="val 96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01</a:t>
            </a:r>
          </a:p>
        </p:txBody>
      </p: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C164A34B-F324-F05B-53B7-9622FE2649A6}"/>
              </a:ext>
            </a:extLst>
          </p:cNvPr>
          <p:cNvSpPr/>
          <p:nvPr/>
        </p:nvSpPr>
        <p:spPr>
          <a:xfrm>
            <a:off x="6530132" y="1751324"/>
            <a:ext cx="576000" cy="576000"/>
          </a:xfrm>
          <a:prstGeom prst="roundRect">
            <a:avLst>
              <a:gd name="adj" fmla="val 96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02</a:t>
            </a:r>
          </a:p>
        </p:txBody>
      </p:sp>
      <p:sp>
        <p:nvSpPr>
          <p:cNvPr id="34" name="مستطيل: زوايا مستديرة 33">
            <a:extLst>
              <a:ext uri="{FF2B5EF4-FFF2-40B4-BE49-F238E27FC236}">
                <a16:creationId xmlns:a16="http://schemas.microsoft.com/office/drawing/2014/main" id="{C93E61B0-915A-6162-9F32-3C5002BF8DE1}"/>
              </a:ext>
            </a:extLst>
          </p:cNvPr>
          <p:cNvSpPr/>
          <p:nvPr/>
        </p:nvSpPr>
        <p:spPr>
          <a:xfrm>
            <a:off x="6530132" y="2549815"/>
            <a:ext cx="576000" cy="576000"/>
          </a:xfrm>
          <a:prstGeom prst="roundRect">
            <a:avLst>
              <a:gd name="adj" fmla="val 96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03</a:t>
            </a: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3DC694B0-F26B-17E3-8CF9-CB289E2E3B5F}"/>
              </a:ext>
            </a:extLst>
          </p:cNvPr>
          <p:cNvSpPr/>
          <p:nvPr/>
        </p:nvSpPr>
        <p:spPr>
          <a:xfrm>
            <a:off x="6530132" y="3348306"/>
            <a:ext cx="576000" cy="576000"/>
          </a:xfrm>
          <a:prstGeom prst="roundRect">
            <a:avLst>
              <a:gd name="adj" fmla="val 96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04</a:t>
            </a: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5577933C-9FB7-0521-E389-A6745FEE6255}"/>
              </a:ext>
            </a:extLst>
          </p:cNvPr>
          <p:cNvSpPr/>
          <p:nvPr/>
        </p:nvSpPr>
        <p:spPr>
          <a:xfrm>
            <a:off x="6530132" y="4146797"/>
            <a:ext cx="576000" cy="576000"/>
          </a:xfrm>
          <a:prstGeom prst="roundRect">
            <a:avLst>
              <a:gd name="adj" fmla="val 96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05</a:t>
            </a: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B1903DE0-C08E-EF40-8156-61548F6714DB}"/>
              </a:ext>
            </a:extLst>
          </p:cNvPr>
          <p:cNvSpPr/>
          <p:nvPr/>
        </p:nvSpPr>
        <p:spPr>
          <a:xfrm>
            <a:off x="5749680" y="970833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صورة 42">
            <a:extLst>
              <a:ext uri="{FF2B5EF4-FFF2-40B4-BE49-F238E27FC236}">
                <a16:creationId xmlns:a16="http://schemas.microsoft.com/office/drawing/2014/main" id="{86B94701-3BB4-9278-0831-EBF009798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680" y="988833"/>
            <a:ext cx="504000" cy="504000"/>
          </a:xfrm>
          <a:prstGeom prst="rect">
            <a:avLst/>
          </a:prstGeom>
        </p:spPr>
      </p:pic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0B2BB7AA-9868-5664-ED5A-E43A6949A24B}"/>
              </a:ext>
            </a:extLst>
          </p:cNvPr>
          <p:cNvSpPr/>
          <p:nvPr/>
        </p:nvSpPr>
        <p:spPr>
          <a:xfrm>
            <a:off x="5762714" y="1751324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854CC6F6-14DF-E64B-A7D0-545614D35697}"/>
              </a:ext>
            </a:extLst>
          </p:cNvPr>
          <p:cNvSpPr/>
          <p:nvPr/>
        </p:nvSpPr>
        <p:spPr>
          <a:xfrm>
            <a:off x="5749680" y="2559685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شكل بيضاوي 52">
            <a:extLst>
              <a:ext uri="{FF2B5EF4-FFF2-40B4-BE49-F238E27FC236}">
                <a16:creationId xmlns:a16="http://schemas.microsoft.com/office/drawing/2014/main" id="{6331A36D-829C-68EB-37C0-76194EE35457}"/>
              </a:ext>
            </a:extLst>
          </p:cNvPr>
          <p:cNvSpPr/>
          <p:nvPr/>
        </p:nvSpPr>
        <p:spPr>
          <a:xfrm>
            <a:off x="5749680" y="3340176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شكل بيضاوي 56">
            <a:extLst>
              <a:ext uri="{FF2B5EF4-FFF2-40B4-BE49-F238E27FC236}">
                <a16:creationId xmlns:a16="http://schemas.microsoft.com/office/drawing/2014/main" id="{05EF34B4-91A6-5700-C90D-0F52943D79AB}"/>
              </a:ext>
            </a:extLst>
          </p:cNvPr>
          <p:cNvSpPr/>
          <p:nvPr/>
        </p:nvSpPr>
        <p:spPr>
          <a:xfrm>
            <a:off x="5744714" y="4154246"/>
            <a:ext cx="540000" cy="54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صورة 62">
            <a:extLst>
              <a:ext uri="{FF2B5EF4-FFF2-40B4-BE49-F238E27FC236}">
                <a16:creationId xmlns:a16="http://schemas.microsoft.com/office/drawing/2014/main" id="{885D50BA-ACCA-6874-B1B7-F09987849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2714" y="1769324"/>
            <a:ext cx="504000" cy="504000"/>
          </a:xfrm>
          <a:prstGeom prst="rect">
            <a:avLst/>
          </a:prstGeom>
        </p:spPr>
      </p:pic>
      <p:pic>
        <p:nvPicPr>
          <p:cNvPr id="195" name="صورة 194">
            <a:extLst>
              <a:ext uri="{FF2B5EF4-FFF2-40B4-BE49-F238E27FC236}">
                <a16:creationId xmlns:a16="http://schemas.microsoft.com/office/drawing/2014/main" id="{21861C69-4183-1DBF-DEC0-A6A4F35F94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2714" y="2572647"/>
            <a:ext cx="504000" cy="504000"/>
          </a:xfrm>
          <a:prstGeom prst="rect">
            <a:avLst/>
          </a:prstGeom>
        </p:spPr>
      </p:pic>
      <p:pic>
        <p:nvPicPr>
          <p:cNvPr id="197" name="صورة 196">
            <a:extLst>
              <a:ext uri="{FF2B5EF4-FFF2-40B4-BE49-F238E27FC236}">
                <a16:creationId xmlns:a16="http://schemas.microsoft.com/office/drawing/2014/main" id="{D9146C33-3B93-F037-EB72-C3F3644433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2714" y="3358176"/>
            <a:ext cx="504000" cy="504000"/>
          </a:xfrm>
          <a:prstGeom prst="rect">
            <a:avLst/>
          </a:prstGeom>
        </p:spPr>
      </p:pic>
      <p:pic>
        <p:nvPicPr>
          <p:cNvPr id="199" name="صورة 198">
            <a:extLst>
              <a:ext uri="{FF2B5EF4-FFF2-40B4-BE49-F238E27FC236}">
                <a16:creationId xmlns:a16="http://schemas.microsoft.com/office/drawing/2014/main" id="{844D15D1-201E-165B-832A-7529F1F1F7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2714" y="4182797"/>
            <a:ext cx="504000" cy="504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C418980D-10F4-0296-57B9-C9913EFA0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63" y="707756"/>
            <a:ext cx="3531778" cy="3727988"/>
          </a:xfrm>
          <a:prstGeom prst="rect">
            <a:avLst/>
          </a:prstGeom>
        </p:spPr>
      </p:pic>
      <p:sp>
        <p:nvSpPr>
          <p:cNvPr id="14" name="Google Shape;240;p29">
            <a:extLst>
              <a:ext uri="{FF2B5EF4-FFF2-40B4-BE49-F238E27FC236}">
                <a16:creationId xmlns:a16="http://schemas.microsoft.com/office/drawing/2014/main" id="{A9DF4BE9-42FB-F32B-5B9E-8C4C1280B1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32400" y="336458"/>
            <a:ext cx="3639652" cy="5322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الدراسات المرجعية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aphicFrame>
        <p:nvGraphicFramePr>
          <p:cNvPr id="15" name="جدول 14">
            <a:extLst>
              <a:ext uri="{FF2B5EF4-FFF2-40B4-BE49-F238E27FC236}">
                <a16:creationId xmlns:a16="http://schemas.microsoft.com/office/drawing/2014/main" id="{D8B3EE5E-D231-156A-1F9F-142A18404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802986"/>
              </p:ext>
            </p:extLst>
          </p:nvPr>
        </p:nvGraphicFramePr>
        <p:xfrm>
          <a:off x="4572000" y="996950"/>
          <a:ext cx="4300052" cy="3543978"/>
        </p:xfrm>
        <a:graphic>
          <a:graphicData uri="http://schemas.openxmlformats.org/drawingml/2006/table">
            <a:tbl>
              <a:tblPr firstRow="1" bandRow="1">
                <a:tableStyleId>{A5D27627-C12C-4DCF-A971-9EC18ED6E2B5}</a:tableStyleId>
              </a:tblPr>
              <a:tblGrid>
                <a:gridCol w="3689205">
                  <a:extLst>
                    <a:ext uri="{9D8B030D-6E8A-4147-A177-3AD203B41FA5}">
                      <a16:colId xmlns:a16="http://schemas.microsoft.com/office/drawing/2014/main" val="2245955259"/>
                    </a:ext>
                  </a:extLst>
                </a:gridCol>
                <a:gridCol w="610847">
                  <a:extLst>
                    <a:ext uri="{9D8B030D-6E8A-4147-A177-3AD203B41FA5}">
                      <a16:colId xmlns:a16="http://schemas.microsoft.com/office/drawing/2014/main" val="4030885503"/>
                    </a:ext>
                  </a:extLst>
                </a:gridCol>
              </a:tblGrid>
              <a:tr h="1181326">
                <a:tc>
                  <a:txBody>
                    <a:bodyPr/>
                    <a:lstStyle/>
                    <a:p>
                      <a:pPr algn="justLow" rtl="1">
                        <a:lnSpc>
                          <a:spcPct val="150000"/>
                        </a:lnSpc>
                      </a:pPr>
                      <a:r>
                        <a:rPr lang="ar-SA" sz="1200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استخدمت الدراسات السابقة شبكات </a:t>
                      </a:r>
                      <a:r>
                        <a:rPr lang="ar-SA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(</a:t>
                      </a: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CNN</a:t>
                      </a:r>
                      <a:r>
                        <a:rPr lang="ar-SA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</a:t>
                      </a:r>
                      <a:r>
                        <a:rPr lang="ar-SA" sz="1200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و</a:t>
                      </a:r>
                      <a:r>
                        <a:rPr lang="ar-SA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(</a:t>
                      </a: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YOLO</a:t>
                      </a:r>
                      <a:r>
                        <a:rPr lang="ar-SA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</a:t>
                      </a:r>
                      <a:r>
                        <a:rPr lang="ar-SA" sz="1200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و</a:t>
                      </a:r>
                      <a:r>
                        <a:rPr lang="ar-SA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(</a:t>
                      </a: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Faster R-CNN</a:t>
                      </a:r>
                      <a:r>
                        <a:rPr lang="ar-SA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</a:t>
                      </a:r>
                      <a:r>
                        <a:rPr lang="ar-SA" sz="1200" dirty="0"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للكشف عن التسوس، والتهاب اللثة، والآفات الذروية، والكسور.</a:t>
                      </a: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rgbClr val="FFEB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01</a:t>
                      </a: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893492"/>
                  </a:ext>
                </a:extLst>
              </a:tr>
              <a:tr h="1181326">
                <a:tc>
                  <a:txBody>
                    <a:bodyPr/>
                    <a:lstStyle/>
                    <a:p>
                      <a:pPr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حققت نماذج مثل (</a:t>
                      </a:r>
                      <a:r>
                        <a:rPr lang="en-US" sz="1200" b="1" i="0" u="none" strike="noStrike" cap="none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ResNet-50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)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 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و(</a:t>
                      </a:r>
                      <a:r>
                        <a:rPr lang="en-US" sz="1200" b="1" i="0" u="none" strike="noStrike" cap="none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U-Net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)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 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دقة عالية في التصنيف والتجزئة (تجاوزت </a:t>
                      </a:r>
                      <a:r>
                        <a:rPr lang="ar-SA" sz="1200" b="1" i="0" u="none" strike="noStrike" cap="none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92%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).</a:t>
                      </a: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EB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EB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02</a:t>
                      </a: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66461"/>
                  </a:ext>
                </a:extLst>
              </a:tr>
              <a:tr h="1181326">
                <a:tc>
                  <a:txBody>
                    <a:bodyPr/>
                    <a:lstStyle/>
                    <a:p>
                      <a:pPr marR="0" algn="justLow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اتجهت بعض الأبحاث لاستخدام (</a:t>
                      </a:r>
                      <a:r>
                        <a:rPr lang="en-US" sz="1200" b="1" i="0" u="none" strike="noStrike" cap="none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GANs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)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 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لتوليد بيانات اصطناعية، ونماذج (</a:t>
                      </a:r>
                      <a:r>
                        <a:rPr lang="en-US" sz="1200" b="1" i="0" u="none" strike="noStrike" cap="none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Vision Transformers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)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 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لتحسين دقة التحديد، ونماذج اللغة الكبيرة (</a:t>
                      </a:r>
                      <a:r>
                        <a:rPr lang="en-US" sz="1200" b="1" i="0" u="none" strike="noStrike" cap="none" dirty="0">
                          <a:solidFill>
                            <a:schemeClr val="tx2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GPT-4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)</a:t>
                      </a: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 </a:t>
                      </a:r>
                      <a:r>
                        <a:rPr lang="ar-SA" sz="1200" b="0" i="0" u="none" strike="noStrike" cap="none" dirty="0">
                          <a:solidFill>
                            <a:srgbClr val="000000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  <a:sym typeface="Arial"/>
                        </a:rPr>
                        <a:t>للاستشارات السنية.</a:t>
                      </a: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rgbClr val="FFEB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03</a:t>
                      </a:r>
                    </a:p>
                  </a:txBody>
                  <a:tcPr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065161"/>
                  </a:ext>
                </a:extLst>
              </a:tr>
            </a:tbl>
          </a:graphicData>
        </a:graphic>
      </p:graphicFrame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3EA8387-13A4-94BE-C78E-A439494873C1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04/26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 txBox="1">
            <a:spLocks noGrp="1"/>
          </p:cNvSpPr>
          <p:nvPr>
            <p:ph type="title"/>
          </p:nvPr>
        </p:nvSpPr>
        <p:spPr>
          <a:xfrm>
            <a:off x="1328239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latin typeface="Cairo" panose="00000800000000000000" pitchFamily="2" charset="-78"/>
                <a:cs typeface="Cairo" panose="00000800000000000000" pitchFamily="2" charset="-78"/>
              </a:rPr>
              <a:t>المقارنة التقنية وفرق الاداء</a:t>
            </a:r>
            <a:endParaRPr sz="24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aphicFrame>
        <p:nvGraphicFramePr>
          <p:cNvPr id="10" name="جدول 9">
            <a:extLst>
              <a:ext uri="{FF2B5EF4-FFF2-40B4-BE49-F238E27FC236}">
                <a16:creationId xmlns:a16="http://schemas.microsoft.com/office/drawing/2014/main" id="{D6F48E58-FE7D-A7BC-F059-6E7D251D09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137579"/>
              </p:ext>
            </p:extLst>
          </p:nvPr>
        </p:nvGraphicFramePr>
        <p:xfrm>
          <a:off x="495520" y="1017725"/>
          <a:ext cx="8536719" cy="3960000"/>
        </p:xfrm>
        <a:graphic>
          <a:graphicData uri="http://schemas.openxmlformats.org/drawingml/2006/table">
            <a:tbl>
              <a:tblPr rtl="1" firstRow="1" firstCol="1" bandRow="1">
                <a:tableStyleId>{A5D27627-C12C-4DCF-A971-9EC18ED6E2B5}</a:tableStyleId>
              </a:tblPr>
              <a:tblGrid>
                <a:gridCol w="1696719">
                  <a:extLst>
                    <a:ext uri="{9D8B030D-6E8A-4147-A177-3AD203B41FA5}">
                      <a16:colId xmlns:a16="http://schemas.microsoft.com/office/drawing/2014/main" val="229608752"/>
                    </a:ext>
                  </a:extLst>
                </a:gridCol>
                <a:gridCol w="3420000">
                  <a:extLst>
                    <a:ext uri="{9D8B030D-6E8A-4147-A177-3AD203B41FA5}">
                      <a16:colId xmlns:a16="http://schemas.microsoft.com/office/drawing/2014/main" val="2013002217"/>
                    </a:ext>
                  </a:extLst>
                </a:gridCol>
                <a:gridCol w="3420000">
                  <a:extLst>
                    <a:ext uri="{9D8B030D-6E8A-4147-A177-3AD203B41FA5}">
                      <a16:colId xmlns:a16="http://schemas.microsoft.com/office/drawing/2014/main" val="289168344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المعيار</a:t>
                      </a:r>
                      <a:endParaRPr lang="en-US" sz="110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نموذج </a:t>
                      </a:r>
                      <a:r>
                        <a:rPr lang="en-US" sz="110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YOLOv8</a:t>
                      </a:r>
                      <a:r>
                        <a:rPr lang="ar-SA" sz="110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 المحلي</a:t>
                      </a:r>
                      <a:endParaRPr lang="en-US" sz="110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النهج المُقترح (</a:t>
                      </a:r>
                      <a:r>
                        <a:rPr lang="en-US" sz="110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VLM + SAM</a:t>
                      </a:r>
                      <a:r>
                        <a:rPr lang="ar-SA" sz="110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)</a:t>
                      </a:r>
                      <a:endParaRPr lang="en-US" sz="110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29135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نوع المخرجات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أسماء أمراض + صناديق إحاطة تقريبية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تقرير تشخيصي نصي مفصل بالعربية + مضلعات دقيقة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0034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دقة التحديد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صندوق إحاطة (</a:t>
                      </a:r>
                      <a:r>
                        <a:rPr lang="en-US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Bounding Box</a:t>
                      </a: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 تقريبي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مضلع (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Polygon</a:t>
                      </a: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 على مستوى البكسل (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IoU ~89%</a:t>
                      </a: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4204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المرونة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محدودة بالأمراض المدربة عليها (4 أمراض)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تفهم سياقياً أي مرض تقريباً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40661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التوسع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يحتاج إعادة تدريب كامل لإضافة أمراض جديدة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يمكن إضافة أمراض جديدة عبر تعديل الـ 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Prompt</a:t>
                      </a: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فقط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51053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التدريب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يتطلب بيانات موسومة لكل مرض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تدريب مسبق على ملايين الصور والنصوص (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Zero-shot</a:t>
                      </a: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80630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التكامل مع اللغة العربية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محدود (يخرج أسماء فقط)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يولد تقارير كاملة بالعربية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80012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زمن الاستجابة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سريع جداً (&lt;1 ثانية)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أبطأ (5-40 ثانية للـ 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VLM</a:t>
                      </a: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+ 18.7 ثانية لـ 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SAM</a:t>
                      </a: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)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0425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خصوصية البيانات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الصور تبقى على الجهاز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التجزئة محلياً، التحليل السحابي لـ 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VLM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62998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100" b="0" kern="1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التكلفة الحسابية</a:t>
                      </a:r>
                      <a:endParaRPr lang="en-US" sz="1100" b="0" kern="1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منخفضة (تعمل على </a:t>
                      </a:r>
                      <a:r>
                        <a:rPr lang="en-US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CPU/GPU</a:t>
                      </a:r>
                      <a:r>
                        <a:rPr lang="ar-SA" sz="1050" kern="10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متوسط)</a:t>
                      </a:r>
                      <a:endParaRPr lang="en-US" sz="1050" kern="10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متوسطة (تعتمد على خوادم سحابية للـ </a:t>
                      </a:r>
                      <a:r>
                        <a:rPr lang="en-US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VLM + SAM</a:t>
                      </a:r>
                      <a:r>
                        <a:rPr lang="ar-SA" sz="1050" kern="100" dirty="0">
                          <a:effectLst/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محلي)</a:t>
                      </a:r>
                      <a:endParaRPr lang="en-US" sz="1050" kern="100" dirty="0">
                        <a:solidFill>
                          <a:srgbClr val="000000"/>
                        </a:solidFill>
                        <a:effectLst/>
                        <a:latin typeface="Cairo Light" panose="00000400000000000000" pitchFamily="2" charset="-78"/>
                        <a:ea typeface="Aptos" panose="020B0004020202020204" pitchFamily="34" charset="0"/>
                        <a:cs typeface="Cairo Light" panose="00000400000000000000" pitchFamily="2" charset="-78"/>
                      </a:endParaRPr>
                    </a:p>
                  </a:txBody>
                  <a:tcPr marL="66336" marR="66336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365688"/>
                  </a:ext>
                </a:extLst>
              </a:tr>
            </a:tbl>
          </a:graphicData>
        </a:graphic>
      </p:graphicFrame>
      <p:sp>
        <p:nvSpPr>
          <p:cNvPr id="12" name="مربع نص 11">
            <a:extLst>
              <a:ext uri="{FF2B5EF4-FFF2-40B4-BE49-F238E27FC236}">
                <a16:creationId xmlns:a16="http://schemas.microsoft.com/office/drawing/2014/main" id="{78320352-D3C5-4C3E-66D0-154BC722FBA8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05/26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>
            <a:spLocks noGrp="1"/>
          </p:cNvSpPr>
          <p:nvPr>
            <p:ph type="title"/>
          </p:nvPr>
        </p:nvSpPr>
        <p:spPr>
          <a:xfrm>
            <a:off x="720000" y="32310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النماذج اللغوية </a:t>
            </a:r>
            <a:r>
              <a:rPr lang="ar-SA" sz="2800" dirty="0" err="1">
                <a:latin typeface="Cairo" panose="00000800000000000000" pitchFamily="2" charset="-78"/>
                <a:cs typeface="Cairo" panose="00000800000000000000" pitchFamily="2" charset="-78"/>
              </a:rPr>
              <a:t>الرؤيوية</a:t>
            </a: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 </a:t>
            </a:r>
            <a:r>
              <a:rPr lang="en-US" sz="2800" dirty="0">
                <a:latin typeface="Cairo" panose="00000800000000000000" pitchFamily="2" charset="-78"/>
                <a:cs typeface="Cairo" panose="00000800000000000000" pitchFamily="2" charset="-78"/>
              </a:rPr>
              <a:t>(VLMs)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29" name="صورة 28">
            <a:extLst>
              <a:ext uri="{FF2B5EF4-FFF2-40B4-BE49-F238E27FC236}">
                <a16:creationId xmlns:a16="http://schemas.microsoft.com/office/drawing/2014/main" id="{806D9681-5C79-C06E-659D-1F36B3378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38" y="1017114"/>
            <a:ext cx="5401524" cy="3596952"/>
          </a:xfrm>
          <a:prstGeom prst="rect">
            <a:avLst/>
          </a:prstGeom>
          <a:effectLst>
            <a:outerShdw blurRad="50800" dist="38100" dir="5400000" algn="t" rotWithShape="0">
              <a:schemeClr val="bg2">
                <a:alpha val="40000"/>
              </a:schemeClr>
            </a:outerShdw>
          </a:effectLst>
        </p:spPr>
      </p:pic>
      <p:sp>
        <p:nvSpPr>
          <p:cNvPr id="31" name="مربع نص 30">
            <a:extLst>
              <a:ext uri="{FF2B5EF4-FFF2-40B4-BE49-F238E27FC236}">
                <a16:creationId xmlns:a16="http://schemas.microsoft.com/office/drawing/2014/main" id="{C653D881-C82F-8A0E-C675-347B240EB2E4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06/26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>
          <a:extLst>
            <a:ext uri="{FF2B5EF4-FFF2-40B4-BE49-F238E27FC236}">
              <a16:creationId xmlns:a16="http://schemas.microsoft.com/office/drawing/2014/main" id="{BC8991E4-51C8-EC48-E5AE-4100A720B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>
            <a:extLst>
              <a:ext uri="{FF2B5EF4-FFF2-40B4-BE49-F238E27FC236}">
                <a16:creationId xmlns:a16="http://schemas.microsoft.com/office/drawing/2014/main" id="{AC54315D-38DD-C67E-5B59-266FE7C183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2310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نموذج التجزئة الدقيقة </a:t>
            </a:r>
            <a:r>
              <a:rPr lang="en-US" sz="2800" dirty="0">
                <a:latin typeface="Cairo" panose="00000800000000000000" pitchFamily="2" charset="-78"/>
                <a:cs typeface="Cairo" panose="00000800000000000000" pitchFamily="2" charset="-78"/>
              </a:rPr>
              <a:t>(SAM)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59BB1B25-21BC-05FD-673A-530FABEDB979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07/26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DCBEE2D5-B748-D5B4-FF2F-497B9F2EC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47" y="1285114"/>
            <a:ext cx="7244705" cy="2910965"/>
          </a:xfrm>
          <a:prstGeom prst="rect">
            <a:avLst/>
          </a:prstGeom>
          <a:effectLst>
            <a:outerShdw blurRad="50800" dist="38100" dir="5400000" algn="t" rotWithShape="0">
              <a:schemeClr val="bg2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057697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>
          <a:extLst>
            <a:ext uri="{FF2B5EF4-FFF2-40B4-BE49-F238E27FC236}">
              <a16:creationId xmlns:a16="http://schemas.microsoft.com/office/drawing/2014/main" id="{6651D3A9-FBD5-9EAE-1AFB-880C06942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>
            <a:extLst>
              <a:ext uri="{FF2B5EF4-FFF2-40B4-BE49-F238E27FC236}">
                <a16:creationId xmlns:a16="http://schemas.microsoft.com/office/drawing/2014/main" id="{5F66147D-88B8-3B61-B0C2-7880597ADF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32310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تقنيات الويب وقاعدة البيانات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1" name="مربع نص 30">
            <a:extLst>
              <a:ext uri="{FF2B5EF4-FFF2-40B4-BE49-F238E27FC236}">
                <a16:creationId xmlns:a16="http://schemas.microsoft.com/office/drawing/2014/main" id="{A74570FC-5E66-EFBB-6C1A-EB38B4B2BEE2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08/26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D84667F-6D1E-5925-23F9-7A36DDE16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392" y="1306954"/>
            <a:ext cx="808164" cy="72000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1029465-26EF-AB38-89F8-933CA13F6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000" y="1316757"/>
            <a:ext cx="720000" cy="720000"/>
          </a:xfrm>
          <a:prstGeom prst="rect">
            <a:avLst/>
          </a:prstGeom>
        </p:spPr>
      </p:pic>
      <p:pic>
        <p:nvPicPr>
          <p:cNvPr id="7" name="صورة 6" descr="File:Tailwind CSS Logo.svg - Wikimedia Commons">
            <a:extLst>
              <a:ext uri="{FF2B5EF4-FFF2-40B4-BE49-F238E27FC236}">
                <a16:creationId xmlns:a16="http://schemas.microsoft.com/office/drawing/2014/main" id="{BEBF1A62-93A5-A170-2DC6-5856CC3F9D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444" y="1306954"/>
            <a:ext cx="1177011" cy="720000"/>
          </a:xfrm>
          <a:prstGeom prst="rect">
            <a:avLst/>
          </a:prstGeom>
        </p:spPr>
      </p:pic>
      <p:pic>
        <p:nvPicPr>
          <p:cNvPr id="8" name="صورة 7" descr="Flask SVG and transparent PNG icons | TechIcons">
            <a:extLst>
              <a:ext uri="{FF2B5EF4-FFF2-40B4-BE49-F238E27FC236}">
                <a16:creationId xmlns:a16="http://schemas.microsoft.com/office/drawing/2014/main" id="{77E8AE9F-E027-2ED2-2606-71F3D1A9039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3082" y="3070495"/>
            <a:ext cx="720000" cy="720000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4D16DA28-406E-F7E8-957A-00496D812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5946" y="3070495"/>
            <a:ext cx="720000" cy="72000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71E0861C-A7E7-2C19-FCC5-A4B8BBF9B4D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9949" y="3070495"/>
            <a:ext cx="720000" cy="720000"/>
          </a:xfrm>
          <a:prstGeom prst="rect">
            <a:avLst/>
          </a:prstGeom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D507554A-F411-2CB0-F39B-535F2647DC51}"/>
              </a:ext>
            </a:extLst>
          </p:cNvPr>
          <p:cNvSpPr/>
          <p:nvPr/>
        </p:nvSpPr>
        <p:spPr>
          <a:xfrm>
            <a:off x="6177280" y="2114550"/>
            <a:ext cx="172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Tailwind CSS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65929CE8-D210-EA40-4521-8A4133AD108C}"/>
              </a:ext>
            </a:extLst>
          </p:cNvPr>
          <p:cNvSpPr/>
          <p:nvPr/>
        </p:nvSpPr>
        <p:spPr>
          <a:xfrm>
            <a:off x="3708400" y="2114550"/>
            <a:ext cx="172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TypeScript</a:t>
            </a:r>
          </a:p>
        </p:txBody>
      </p:sp>
      <p:sp>
        <p:nvSpPr>
          <p:cNvPr id="19" name="مستطيل: زوايا مستديرة 18">
            <a:extLst>
              <a:ext uri="{FF2B5EF4-FFF2-40B4-BE49-F238E27FC236}">
                <a16:creationId xmlns:a16="http://schemas.microsoft.com/office/drawing/2014/main" id="{C59B24A7-E4C2-A588-CD44-B1A690B8BC6E}"/>
              </a:ext>
            </a:extLst>
          </p:cNvPr>
          <p:cNvSpPr/>
          <p:nvPr/>
        </p:nvSpPr>
        <p:spPr>
          <a:xfrm>
            <a:off x="1444874" y="2114550"/>
            <a:ext cx="172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React</a:t>
            </a:r>
          </a:p>
        </p:txBody>
      </p:sp>
      <p:sp>
        <p:nvSpPr>
          <p:cNvPr id="21" name="مستطيل: زوايا مستديرة 20">
            <a:extLst>
              <a:ext uri="{FF2B5EF4-FFF2-40B4-BE49-F238E27FC236}">
                <a16:creationId xmlns:a16="http://schemas.microsoft.com/office/drawing/2014/main" id="{D46007A9-076F-1B02-985E-876C0E63EDEC}"/>
              </a:ext>
            </a:extLst>
          </p:cNvPr>
          <p:cNvSpPr/>
          <p:nvPr/>
        </p:nvSpPr>
        <p:spPr>
          <a:xfrm>
            <a:off x="6177280" y="4011840"/>
            <a:ext cx="172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SQLite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DF7DFAF2-8A29-6157-7591-C0A9D959A485}"/>
              </a:ext>
            </a:extLst>
          </p:cNvPr>
          <p:cNvSpPr/>
          <p:nvPr/>
        </p:nvSpPr>
        <p:spPr>
          <a:xfrm>
            <a:off x="3708400" y="4011840"/>
            <a:ext cx="172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Python</a:t>
            </a:r>
          </a:p>
        </p:txBody>
      </p:sp>
      <p:sp>
        <p:nvSpPr>
          <p:cNvPr id="25" name="مستطيل: زوايا مستديرة 24">
            <a:extLst>
              <a:ext uri="{FF2B5EF4-FFF2-40B4-BE49-F238E27FC236}">
                <a16:creationId xmlns:a16="http://schemas.microsoft.com/office/drawing/2014/main" id="{8D16FA90-1C60-1F42-7E13-C353F0D305CC}"/>
              </a:ext>
            </a:extLst>
          </p:cNvPr>
          <p:cNvSpPr/>
          <p:nvPr/>
        </p:nvSpPr>
        <p:spPr>
          <a:xfrm>
            <a:off x="1444874" y="4011840"/>
            <a:ext cx="172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Flask</a:t>
            </a:r>
          </a:p>
        </p:txBody>
      </p:sp>
    </p:spTree>
    <p:extLst>
      <p:ext uri="{BB962C8B-B14F-4D97-AF65-F5344CB8AC3E}">
        <p14:creationId xmlns:p14="http://schemas.microsoft.com/office/powerpoint/2010/main" val="27568309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مخطط حالات الاستخدام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374FBFD9-7B36-9E64-5A01-D96C9D3E3B25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09/26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2CB0B57A-FD06-9E09-10F9-F190D7909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384" y="1017725"/>
            <a:ext cx="6889153" cy="3946870"/>
          </a:xfrm>
          <a:prstGeom prst="rect">
            <a:avLst/>
          </a:prstGeom>
          <a:effectLst>
            <a:outerShdw blurRad="50800" dist="38100" dir="5400000" algn="t" rotWithShape="0">
              <a:schemeClr val="bg2">
                <a:alpha val="40000"/>
              </a:scheme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>
          <a:extLst>
            <a:ext uri="{FF2B5EF4-FFF2-40B4-BE49-F238E27FC236}">
              <a16:creationId xmlns:a16="http://schemas.microsoft.com/office/drawing/2014/main" id="{6009F53D-7301-735B-7D3B-A9E46882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>
            <a:extLst>
              <a:ext uri="{FF2B5EF4-FFF2-40B4-BE49-F238E27FC236}">
                <a16:creationId xmlns:a16="http://schemas.microsoft.com/office/drawing/2014/main" id="{27FF54A9-9433-6A21-D578-8ADA18E0B0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مخطط المكونات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5FE99A2B-59C7-660D-4357-BBACF55770A7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10/26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7BCB41E-01C7-49A3-CA91-0FD344E3E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0" y="1090717"/>
            <a:ext cx="7333881" cy="3873878"/>
          </a:xfrm>
          <a:prstGeom prst="rect">
            <a:avLst/>
          </a:prstGeom>
          <a:effectLst>
            <a:outerShdw blurRad="50800" dist="38100" dir="5400000" algn="t" rotWithShape="0">
              <a:schemeClr val="bg2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667060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>
          <a:extLst>
            <a:ext uri="{FF2B5EF4-FFF2-40B4-BE49-F238E27FC236}">
              <a16:creationId xmlns:a16="http://schemas.microsoft.com/office/drawing/2014/main" id="{3ACAE53B-1E8D-2383-3C0D-3B51DE2CD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>
            <a:extLst>
              <a:ext uri="{FF2B5EF4-FFF2-40B4-BE49-F238E27FC236}">
                <a16:creationId xmlns:a16="http://schemas.microsoft.com/office/drawing/2014/main" id="{BA4D186D-FBF6-7EA7-D336-0B2462EAF7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مخطط الحالة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8F5E35C1-BC33-6B7A-2F1A-05240C5FB2E0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11/26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5200D3C4-090A-7EF0-512A-F218115184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79"/>
          <a:stretch>
            <a:fillRect/>
          </a:stretch>
        </p:blipFill>
        <p:spPr>
          <a:xfrm>
            <a:off x="1270000" y="1017725"/>
            <a:ext cx="5923280" cy="3922574"/>
          </a:xfrm>
          <a:prstGeom prst="rect">
            <a:avLst/>
          </a:prstGeom>
          <a:effectLst>
            <a:outerShdw blurRad="50800" dist="38100" dir="5400000" algn="t" rotWithShape="0">
              <a:schemeClr val="bg2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093062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9">
          <a:extLst>
            <a:ext uri="{FF2B5EF4-FFF2-40B4-BE49-F238E27FC236}">
              <a16:creationId xmlns:a16="http://schemas.microsoft.com/office/drawing/2014/main" id="{AC2924C9-6C7D-6624-0607-C01A3E1B6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>
            <a:extLst>
              <a:ext uri="{FF2B5EF4-FFF2-40B4-BE49-F238E27FC236}">
                <a16:creationId xmlns:a16="http://schemas.microsoft.com/office/drawing/2014/main" id="{BA61DD93-6012-75C4-7D6D-568DA42370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مخطط قاعدة البيانات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999A6CD-04CF-2BF7-609C-054FC8221CC2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12/26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E613D25-47E1-8549-F30E-01C7A25E0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878" y="1144152"/>
            <a:ext cx="7431744" cy="3732648"/>
          </a:xfrm>
          <a:prstGeom prst="rect">
            <a:avLst/>
          </a:prstGeom>
          <a:effectLst>
            <a:outerShdw blurRad="50800" dist="38100" dir="5400000" algn="t" rotWithShape="0">
              <a:schemeClr val="bg2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20336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5"/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لوحة التحكم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7219963B-B5E4-5FCF-DCCC-24B033FF23D0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13/26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4F984D2B-9618-15C5-BE05-2BE9FD982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378" y="178905"/>
            <a:ext cx="5295983" cy="4327206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A302046D-3F06-092C-9E66-328A83ADC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4CC562EC-9271-73B6-8793-ADAD6BD85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76" y="178905"/>
            <a:ext cx="5343624" cy="4348480"/>
          </a:xfrm>
          <a:prstGeom prst="rect">
            <a:avLst/>
          </a:prstGeom>
        </p:spPr>
      </p:pic>
      <p:sp>
        <p:nvSpPr>
          <p:cNvPr id="357" name="Google Shape;357;p35">
            <a:extLst>
              <a:ext uri="{FF2B5EF4-FFF2-40B4-BE49-F238E27FC236}">
                <a16:creationId xmlns:a16="http://schemas.microsoft.com/office/drawing/2014/main" id="{CD650D55-FBF2-93BC-3472-4CA3A0F722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بيانات المرضى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B9B9C20E-BF6C-B204-CB43-AC5782F8FF3B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14/26</a:t>
            </a:r>
          </a:p>
        </p:txBody>
      </p:sp>
    </p:spTree>
    <p:extLst>
      <p:ext uri="{BB962C8B-B14F-4D97-AF65-F5344CB8AC3E}">
        <p14:creationId xmlns:p14="http://schemas.microsoft.com/office/powerpoint/2010/main" val="640159227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660AC7F8-7EDA-AAAC-0C58-07AEECF03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B8B3839-4B78-802B-FBB1-6ACF09A17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76" y="178905"/>
            <a:ext cx="5343624" cy="4348480"/>
          </a:xfrm>
          <a:prstGeom prst="rect">
            <a:avLst/>
          </a:prstGeom>
        </p:spPr>
      </p:pic>
      <p:sp>
        <p:nvSpPr>
          <p:cNvPr id="357" name="Google Shape;357;p35">
            <a:extLst>
              <a:ext uri="{FF2B5EF4-FFF2-40B4-BE49-F238E27FC236}">
                <a16:creationId xmlns:a16="http://schemas.microsoft.com/office/drawing/2014/main" id="{372FF5AC-22BB-320D-80CD-DE36031E9D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خريطة الأسنان التفاعلية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15B265EE-D25C-D3F8-7600-AC53EA77A7E5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15/26</a:t>
            </a:r>
          </a:p>
        </p:txBody>
      </p:sp>
    </p:spTree>
    <p:extLst>
      <p:ext uri="{BB962C8B-B14F-4D97-AF65-F5344CB8AC3E}">
        <p14:creationId xmlns:p14="http://schemas.microsoft.com/office/powerpoint/2010/main" val="293530590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AA8DD25B-54CB-BE1E-1E09-4078DBFE2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7E94DD47-49C6-AE5B-4494-1079E760F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76" y="178905"/>
            <a:ext cx="5343624" cy="4348480"/>
          </a:xfrm>
          <a:prstGeom prst="rect">
            <a:avLst/>
          </a:prstGeom>
        </p:spPr>
      </p:pic>
      <p:sp>
        <p:nvSpPr>
          <p:cNvPr id="357" name="Google Shape;357;p35">
            <a:extLst>
              <a:ext uri="{FF2B5EF4-FFF2-40B4-BE49-F238E27FC236}">
                <a16:creationId xmlns:a16="http://schemas.microsoft.com/office/drawing/2014/main" id="{94AF7324-B4A6-C667-2A81-69A01374FE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تقرير التشخيص الذكي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4C11C5B1-8B7B-77A4-5722-A4C7C769480F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16/26</a:t>
            </a:r>
          </a:p>
        </p:txBody>
      </p:sp>
    </p:spTree>
    <p:extLst>
      <p:ext uri="{BB962C8B-B14F-4D97-AF65-F5344CB8AC3E}">
        <p14:creationId xmlns:p14="http://schemas.microsoft.com/office/powerpoint/2010/main" val="339287497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C782854D-FA71-CFC8-B7AB-B6AD2A7B2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5">
            <a:extLst>
              <a:ext uri="{FF2B5EF4-FFF2-40B4-BE49-F238E27FC236}">
                <a16:creationId xmlns:a16="http://schemas.microsoft.com/office/drawing/2014/main" id="{C67F2E82-E454-9BF6-7074-BD004CC7D2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المشاكل المرصودة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0880494A-621D-5840-518F-25716384195A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17/26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A1E516B-1FA3-B56D-C60F-CB2C2EC11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041" y="178905"/>
            <a:ext cx="5024086" cy="438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9538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E18D7983-366E-8AEB-BB5B-0F6BF5D8F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55D0B220-CC71-22B0-3BCE-18E61A18B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038" y="178904"/>
            <a:ext cx="5024087" cy="4382935"/>
          </a:xfrm>
          <a:prstGeom prst="rect">
            <a:avLst/>
          </a:prstGeom>
        </p:spPr>
      </p:pic>
      <p:sp>
        <p:nvSpPr>
          <p:cNvPr id="357" name="Google Shape;357;p35">
            <a:extLst>
              <a:ext uri="{FF2B5EF4-FFF2-40B4-BE49-F238E27FC236}">
                <a16:creationId xmlns:a16="http://schemas.microsoft.com/office/drawing/2014/main" id="{7845D25B-4D2C-A89A-CFD0-85D3D6965D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التقارير العلاجية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8E71B591-C1CF-4D9F-1BF8-635B9510EBB3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18/26</a:t>
            </a:r>
          </a:p>
        </p:txBody>
      </p:sp>
    </p:spTree>
    <p:extLst>
      <p:ext uri="{BB962C8B-B14F-4D97-AF65-F5344CB8AC3E}">
        <p14:creationId xmlns:p14="http://schemas.microsoft.com/office/powerpoint/2010/main" val="37302687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148C48D1-CD36-98B6-3A28-677BAD7E7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C8E3ECA-DA43-6D83-18D9-BDB14B1E6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038" y="178903"/>
            <a:ext cx="5024088" cy="4382935"/>
          </a:xfrm>
          <a:prstGeom prst="rect">
            <a:avLst/>
          </a:prstGeom>
        </p:spPr>
      </p:pic>
      <p:sp>
        <p:nvSpPr>
          <p:cNvPr id="357" name="Google Shape;357;p35">
            <a:extLst>
              <a:ext uri="{FF2B5EF4-FFF2-40B4-BE49-F238E27FC236}">
                <a16:creationId xmlns:a16="http://schemas.microsoft.com/office/drawing/2014/main" id="{79321531-6F26-9C39-A20C-FEC3CF0470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التسعير والتكاليف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D10D4752-E59A-102A-E684-86B6D1615E51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19/26</a:t>
            </a:r>
          </a:p>
        </p:txBody>
      </p:sp>
    </p:spTree>
    <p:extLst>
      <p:ext uri="{BB962C8B-B14F-4D97-AF65-F5344CB8AC3E}">
        <p14:creationId xmlns:p14="http://schemas.microsoft.com/office/powerpoint/2010/main" val="3995762966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A296B751-42DF-FD0E-16D3-F49642FD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720B4C2-6552-5694-5B52-57FA42B10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602" y="178903"/>
            <a:ext cx="5401524" cy="4382935"/>
          </a:xfrm>
          <a:prstGeom prst="rect">
            <a:avLst/>
          </a:prstGeom>
        </p:spPr>
      </p:pic>
      <p:sp>
        <p:nvSpPr>
          <p:cNvPr id="357" name="Google Shape;357;p35">
            <a:extLst>
              <a:ext uri="{FF2B5EF4-FFF2-40B4-BE49-F238E27FC236}">
                <a16:creationId xmlns:a16="http://schemas.microsoft.com/office/drawing/2014/main" id="{DABDA339-67DA-A5B4-1655-3AF7C14C26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4954" y="2046522"/>
            <a:ext cx="2409280" cy="10504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واجهة الموسوعة الطبية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9CD78E1C-092B-3C57-4508-91F0CD7EFCA1}"/>
              </a:ext>
            </a:extLst>
          </p:cNvPr>
          <p:cNvSpPr txBox="1"/>
          <p:nvPr/>
        </p:nvSpPr>
        <p:spPr>
          <a:xfrm>
            <a:off x="168965" y="178905"/>
            <a:ext cx="671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20/26</a:t>
            </a:r>
          </a:p>
        </p:txBody>
      </p:sp>
    </p:spTree>
    <p:extLst>
      <p:ext uri="{BB962C8B-B14F-4D97-AF65-F5344CB8AC3E}">
        <p14:creationId xmlns:p14="http://schemas.microsoft.com/office/powerpoint/2010/main" val="2336489606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>
          <a:extLst>
            <a:ext uri="{FF2B5EF4-FFF2-40B4-BE49-F238E27FC236}">
              <a16:creationId xmlns:a16="http://schemas.microsoft.com/office/drawing/2014/main" id="{575F3952-503F-980E-7B32-CA3C117F3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DD7A3900-08A4-533E-6FEF-E26FF25D5A90}"/>
              </a:ext>
            </a:extLst>
          </p:cNvPr>
          <p:cNvSpPr/>
          <p:nvPr/>
        </p:nvSpPr>
        <p:spPr>
          <a:xfrm>
            <a:off x="2003503" y="1609028"/>
            <a:ext cx="5136995" cy="19254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800" dirty="0">
                <a:solidFill>
                  <a:schemeClr val="tx1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التنفيذ العملي</a:t>
            </a:r>
            <a:endParaRPr lang="en-US" sz="4800" dirty="0">
              <a:solidFill>
                <a:schemeClr val="tx1"/>
              </a:solidFill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F3A862A-943F-7769-1887-3A2D2D2DFD1A}"/>
              </a:ext>
            </a:extLst>
          </p:cNvPr>
          <p:cNvSpPr txBox="1"/>
          <p:nvPr/>
        </p:nvSpPr>
        <p:spPr>
          <a:xfrm>
            <a:off x="168965" y="178905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21/26</a:t>
            </a:r>
          </a:p>
        </p:txBody>
      </p:sp>
    </p:spTree>
    <p:extLst>
      <p:ext uri="{BB962C8B-B14F-4D97-AF65-F5344CB8AC3E}">
        <p14:creationId xmlns:p14="http://schemas.microsoft.com/office/powerpoint/2010/main" val="721120130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24;p34">
            <a:extLst>
              <a:ext uri="{FF2B5EF4-FFF2-40B4-BE49-F238E27FC236}">
                <a16:creationId xmlns:a16="http://schemas.microsoft.com/office/drawing/2014/main" id="{E4B87A0D-91A3-A619-D720-23C5F57A66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6240" y="27230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النتائج</a:t>
            </a:r>
            <a:br>
              <a:rPr lang="ar-SA" sz="2800" dirty="0">
                <a:latin typeface="Cairo Light" panose="00000400000000000000" pitchFamily="2" charset="-78"/>
                <a:cs typeface="Cairo Light" panose="00000400000000000000" pitchFamily="2" charset="-78"/>
              </a:rPr>
            </a:br>
            <a:r>
              <a:rPr lang="ar-SA" sz="1800" b="0" dirty="0">
                <a:latin typeface="Cairo Light" panose="00000400000000000000" pitchFamily="2" charset="-78"/>
                <a:cs typeface="Cairo Light" panose="00000400000000000000" pitchFamily="2" charset="-78"/>
              </a:rPr>
              <a:t>أوقات الاستجابة المقاسة</a:t>
            </a:r>
            <a:endParaRPr sz="2800" b="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graphicFrame>
        <p:nvGraphicFramePr>
          <p:cNvPr id="16" name="جدول 15">
            <a:extLst>
              <a:ext uri="{FF2B5EF4-FFF2-40B4-BE49-F238E27FC236}">
                <a16:creationId xmlns:a16="http://schemas.microsoft.com/office/drawing/2014/main" id="{C923E449-404E-A279-115A-34430316B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801871"/>
              </p:ext>
            </p:extLst>
          </p:nvPr>
        </p:nvGraphicFramePr>
        <p:xfrm>
          <a:off x="650241" y="1183005"/>
          <a:ext cx="8169999" cy="3456000"/>
        </p:xfrm>
        <a:graphic>
          <a:graphicData uri="http://schemas.openxmlformats.org/drawingml/2006/table">
            <a:tbl>
              <a:tblPr rtl="1" firstRow="1" firstCol="1" bandRow="1">
                <a:tableStyleId>{A5D27627-C12C-4DCF-A971-9EC18ED6E2B5}</a:tableStyleId>
              </a:tblPr>
              <a:tblGrid>
                <a:gridCol w="2723333">
                  <a:extLst>
                    <a:ext uri="{9D8B030D-6E8A-4147-A177-3AD203B41FA5}">
                      <a16:colId xmlns:a16="http://schemas.microsoft.com/office/drawing/2014/main" val="2151595263"/>
                    </a:ext>
                  </a:extLst>
                </a:gridCol>
                <a:gridCol w="2723333">
                  <a:extLst>
                    <a:ext uri="{9D8B030D-6E8A-4147-A177-3AD203B41FA5}">
                      <a16:colId xmlns:a16="http://schemas.microsoft.com/office/drawing/2014/main" val="1423676589"/>
                    </a:ext>
                  </a:extLst>
                </a:gridCol>
                <a:gridCol w="2723333">
                  <a:extLst>
                    <a:ext uri="{9D8B030D-6E8A-4147-A177-3AD203B41FA5}">
                      <a16:colId xmlns:a16="http://schemas.microsoft.com/office/drawing/2014/main" val="1068515698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العملية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الزمن المقاس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ملاحظات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13929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تحميل نموذج </a:t>
                      </a: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SAM</a:t>
                      </a: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 إلى الذاكرة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1.6 </a:t>
                      </a:r>
                      <a:r>
                        <a:rPr lang="ar-SA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ثانية</a:t>
                      </a: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مرة واحدة عند الإقلاع (</a:t>
                      </a:r>
                      <a:r>
                        <a:rPr lang="en-US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Lazy Loading</a:t>
                      </a: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)</a:t>
                      </a:r>
                      <a:endParaRPr lang="en-US" sz="1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41145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استدعاء </a:t>
                      </a: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Gemini 3.1 Pro API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10-40 </a:t>
                      </a:r>
                      <a:r>
                        <a:rPr lang="ar-SA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ثانية</a:t>
                      </a: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حسب تعقيد الصورة وطول التقرير</a:t>
                      </a: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030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SAM: </a:t>
                      </a: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تشفير الصورة</a:t>
                      </a: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 (</a:t>
                      </a:r>
                      <a:r>
                        <a:rPr lang="en-US" sz="1050" b="1" kern="100" dirty="0" err="1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set_image</a:t>
                      </a: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)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18.7 </a:t>
                      </a: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ثانية</a:t>
                      </a:r>
                      <a:endParaRPr lang="en-US" sz="1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أبطأ عملية، تُنفذ مرة لكل صورة</a:t>
                      </a: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02207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SAM: </a:t>
                      </a: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التنبؤ بالقناع</a:t>
                      </a: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 (predict) </a:t>
                      </a: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لكل صندوق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&lt;1 ثانية</a:t>
                      </a:r>
                      <a:endParaRPr lang="en-US" sz="1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سريع جداً بعد </a:t>
                      </a:r>
                      <a:r>
                        <a:rPr lang="en-US" sz="900" kern="100" dirty="0" err="1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set_image</a:t>
                      </a: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33438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استخراج المضلع (</a:t>
                      </a:r>
                      <a:r>
                        <a:rPr lang="en-US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Polygon</a:t>
                      </a: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) من القناع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~10 مللي ثانية</a:t>
                      </a:r>
                      <a:endParaRPr lang="en-US" sz="1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باستخدام </a:t>
                      </a:r>
                      <a:r>
                        <a:rPr lang="en-US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OpenCV</a:t>
                      </a:r>
                      <a:endParaRPr lang="en-US" sz="1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17856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الزمن الكامل للتحليل (صورة بمرض واحد)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~58 ثانية</a:t>
                      </a:r>
                      <a:endParaRPr lang="en-US" sz="1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Gemini ~40s + SAM ~18s</a:t>
                      </a: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44374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050" b="1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الزمن الكامل (3 أمراض)</a:t>
                      </a:r>
                      <a:endParaRPr lang="en-US" sz="1800" b="1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~60 ثانية</a:t>
                      </a:r>
                      <a:endParaRPr lang="en-US" sz="1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نفس تقريباً (</a:t>
                      </a:r>
                      <a:r>
                        <a:rPr lang="en-US" sz="900" kern="100" dirty="0" err="1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set_image</a:t>
                      </a:r>
                      <a:r>
                        <a:rPr lang="ar-SA" sz="9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 مرة واحدة)</a:t>
                      </a:r>
                      <a:endParaRPr lang="en-US" sz="1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046237"/>
                  </a:ext>
                </a:extLst>
              </a:tr>
            </a:tbl>
          </a:graphicData>
        </a:graphic>
      </p:graphicFrame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676E35F-4A3B-3EAF-3262-1CEB494DECA8}"/>
              </a:ext>
            </a:extLst>
          </p:cNvPr>
          <p:cNvSpPr txBox="1"/>
          <p:nvPr/>
        </p:nvSpPr>
        <p:spPr>
          <a:xfrm>
            <a:off x="168965" y="178905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22/26</a:t>
            </a:r>
          </a:p>
        </p:txBody>
      </p: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>
          <a:extLst>
            <a:ext uri="{FF2B5EF4-FFF2-40B4-BE49-F238E27FC236}">
              <a16:creationId xmlns:a16="http://schemas.microsoft.com/office/drawing/2014/main" id="{D74B44A7-FFB6-F6EE-0DA8-1C20EE9B6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24;p34">
            <a:extLst>
              <a:ext uri="{FF2B5EF4-FFF2-40B4-BE49-F238E27FC236}">
                <a16:creationId xmlns:a16="http://schemas.microsoft.com/office/drawing/2014/main" id="{931BE3A5-B987-3213-3E0B-7D55E719BA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6240" y="27230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النتائج</a:t>
            </a:r>
            <a:br>
              <a:rPr lang="ar-SA" sz="2800" dirty="0">
                <a:latin typeface="Cairo Light" panose="00000400000000000000" pitchFamily="2" charset="-78"/>
                <a:cs typeface="Cairo Light" panose="00000400000000000000" pitchFamily="2" charset="-78"/>
              </a:rPr>
            </a:br>
            <a:r>
              <a:rPr lang="ar-SA" sz="1800" b="0" dirty="0">
                <a:latin typeface="Cairo Light" panose="00000400000000000000" pitchFamily="2" charset="-78"/>
                <a:cs typeface="Cairo Light" panose="00000400000000000000" pitchFamily="2" charset="-78"/>
              </a:rPr>
              <a:t>دقة التجزئة: الأوقات المقاسة على صور اختبار متنوعة</a:t>
            </a:r>
            <a:endParaRPr sz="2800" b="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8794F31F-9883-F8DC-1768-D00C3A8BEE19}"/>
              </a:ext>
            </a:extLst>
          </p:cNvPr>
          <p:cNvSpPr txBox="1"/>
          <p:nvPr/>
        </p:nvSpPr>
        <p:spPr>
          <a:xfrm>
            <a:off x="168965" y="178905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23/26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4D91AAB5-31E3-6431-E1AD-66E505940A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999330"/>
              </p:ext>
            </p:extLst>
          </p:nvPr>
        </p:nvGraphicFramePr>
        <p:xfrm>
          <a:off x="721470" y="1238250"/>
          <a:ext cx="7992000" cy="3240000"/>
        </p:xfrm>
        <a:graphic>
          <a:graphicData uri="http://schemas.openxmlformats.org/drawingml/2006/table">
            <a:tbl>
              <a:tblPr rtl="1" firstRow="1" firstCol="1" bandRow="1">
                <a:tableStyleId>{A5D27627-C12C-4DCF-A971-9EC18ED6E2B5}</a:tableStyleId>
              </a:tblPr>
              <a:tblGrid>
                <a:gridCol w="2664000">
                  <a:extLst>
                    <a:ext uri="{9D8B030D-6E8A-4147-A177-3AD203B41FA5}">
                      <a16:colId xmlns:a16="http://schemas.microsoft.com/office/drawing/2014/main" val="1342978664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481677829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3030871772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الصورة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عدد نقاط المضلع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درجة </a:t>
                      </a:r>
                      <a:r>
                        <a:rPr lang="en-US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IoU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39928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صورة تسوس (سن 11)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12 نقطة</a:t>
                      </a:r>
                      <a:endParaRPr lang="en-US" sz="2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0.815</a:t>
                      </a:r>
                      <a:endParaRPr lang="en-US" sz="2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57699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صورة متعددة الأمراض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10 نقاط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0.909</a:t>
                      </a:r>
                      <a:endParaRPr lang="en-US" sz="2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22779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صورة متعددة الأمراض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7 نقاط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0.939</a:t>
                      </a:r>
                      <a:endParaRPr lang="en-US" sz="2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4859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صورة متعددة الأمراض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10 نقاط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0.926</a:t>
                      </a:r>
                      <a:endParaRPr lang="en-US" sz="2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25144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 dirty="0">
                          <a:solidFill>
                            <a:schemeClr val="bg1"/>
                          </a:solidFill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صورة متعددة الأمراض</a:t>
                      </a:r>
                      <a:endParaRPr lang="en-US" sz="2400" kern="100" dirty="0">
                        <a:solidFill>
                          <a:schemeClr val="bg1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1200" kern="10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8 نقاط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5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0.843</a:t>
                      </a:r>
                      <a:endParaRPr lang="en-US" sz="2400" kern="100" dirty="0">
                        <a:solidFill>
                          <a:srgbClr val="000000"/>
                        </a:solidFill>
                        <a:effectLst/>
                        <a:latin typeface="Cairo" panose="00000800000000000000" pitchFamily="2" charset="-78"/>
                        <a:ea typeface="Aptos" panose="020B0004020202020204" pitchFamily="34" charset="0"/>
                        <a:cs typeface="Cairo" panose="000008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98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227121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7"/>
          <p:cNvSpPr txBox="1">
            <a:spLocks noGrp="1"/>
          </p:cNvSpPr>
          <p:nvPr>
            <p:ph type="subTitle" idx="1"/>
          </p:nvPr>
        </p:nvSpPr>
        <p:spPr>
          <a:xfrm>
            <a:off x="4363000" y="2332750"/>
            <a:ext cx="4065900" cy="166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حقق النظام دقة تجزئة ممتازة (متوسط </a:t>
            </a:r>
            <a:r>
              <a:rPr lang="en-US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IoU 89%</a:t>
            </a:r>
            <a:r>
              <a:rPr lang="ar-SA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)</a:t>
            </a:r>
            <a:r>
              <a:rPr lang="en-US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، </a:t>
            </a:r>
            <a:r>
              <a:rPr lang="ar-SA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متفوقاً على دقة الصناديق التقريبية في الأنظمة التقليدية. ورغم أن زمن التحليل (~60 ثانية) أطول من أنظمة</a:t>
            </a:r>
            <a:r>
              <a:rPr lang="en-US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YOLO </a:t>
            </a:r>
            <a:r>
              <a:rPr lang="ar-SA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 السريعة، إلا أنه يعوّض بفهم سياقي أعمق، ومرونة عالية، وتقارير عربية مفصلة. كما تم تحسين الأداء بتنفيذ تشفير</a:t>
            </a:r>
            <a:r>
              <a:rPr lang="en-US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SAM </a:t>
            </a:r>
            <a:r>
              <a:rPr lang="ar-SA" sz="1400" dirty="0">
                <a:latin typeface="Cairo Light" panose="00000400000000000000" pitchFamily="2" charset="-78"/>
                <a:cs typeface="Cairo Light" panose="00000400000000000000" pitchFamily="2" charset="-78"/>
              </a:rPr>
              <a:t> مرة واحدة لكل صورة، مع ضمان خصوصية البيانات بمعالجتها محلياً</a:t>
            </a:r>
          </a:p>
        </p:txBody>
      </p:sp>
      <p:sp>
        <p:nvSpPr>
          <p:cNvPr id="393" name="Google Shape;393;p37"/>
          <p:cNvSpPr txBox="1">
            <a:spLocks noGrp="1"/>
          </p:cNvSpPr>
          <p:nvPr>
            <p:ph type="title"/>
          </p:nvPr>
        </p:nvSpPr>
        <p:spPr>
          <a:xfrm>
            <a:off x="4363000" y="1145750"/>
            <a:ext cx="4065900" cy="8151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مناقشة النتائج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94" name="Google Shape;394;p37"/>
          <p:cNvSpPr/>
          <p:nvPr/>
        </p:nvSpPr>
        <p:spPr>
          <a:xfrm>
            <a:off x="1016000" y="1222650"/>
            <a:ext cx="2791200" cy="3003000"/>
          </a:xfrm>
          <a:prstGeom prst="roundRect">
            <a:avLst>
              <a:gd name="adj" fmla="val 2286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E51E3BA-7644-7258-E50C-92C23D9AC125}"/>
              </a:ext>
            </a:extLst>
          </p:cNvPr>
          <p:cNvSpPr txBox="1"/>
          <p:nvPr/>
        </p:nvSpPr>
        <p:spPr>
          <a:xfrm>
            <a:off x="168965" y="178905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24/26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D9EEBC2-43E4-340D-2A8E-96A0B544F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726" y="1132840"/>
            <a:ext cx="2121747" cy="31826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Cairo" panose="00000800000000000000" pitchFamily="2" charset="-78"/>
                <a:cs typeface="Cairo" panose="00000800000000000000" pitchFamily="2" charset="-78"/>
              </a:rPr>
              <a:t>الآفاق المستقبلية</a:t>
            </a:r>
            <a:endParaRPr sz="2800"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458" name="Google Shape;458;p42"/>
          <p:cNvSpPr/>
          <p:nvPr/>
        </p:nvSpPr>
        <p:spPr>
          <a:xfrm>
            <a:off x="2678177" y="2543625"/>
            <a:ext cx="1829400" cy="51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b="1" dirty="0">
                <a:solidFill>
                  <a:schemeClr val="dk1"/>
                </a:solidFill>
                <a:latin typeface="Cairo" panose="00000800000000000000" pitchFamily="2" charset="-78"/>
                <a:ea typeface="Archivo"/>
                <a:cs typeface="Cairo" panose="00000800000000000000" pitchFamily="2" charset="-78"/>
                <a:sym typeface="Archivo"/>
              </a:rPr>
              <a:t>التوسع في الميزات</a:t>
            </a:r>
            <a:endParaRPr sz="1200" b="1" dirty="0">
              <a:solidFill>
                <a:schemeClr val="dk1"/>
              </a:solidFill>
              <a:latin typeface="Cairo" panose="00000800000000000000" pitchFamily="2" charset="-78"/>
              <a:ea typeface="Archivo"/>
              <a:cs typeface="Cairo" panose="00000800000000000000" pitchFamily="2" charset="-78"/>
              <a:sym typeface="Archivo"/>
            </a:endParaRPr>
          </a:p>
        </p:txBody>
      </p:sp>
      <p:sp>
        <p:nvSpPr>
          <p:cNvPr id="459" name="Google Shape;459;p42"/>
          <p:cNvSpPr/>
          <p:nvPr/>
        </p:nvSpPr>
        <p:spPr>
          <a:xfrm>
            <a:off x="720000" y="2543625"/>
            <a:ext cx="1829400" cy="51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b="1" dirty="0">
                <a:solidFill>
                  <a:schemeClr val="dk1"/>
                </a:solidFill>
                <a:latin typeface="Cairo" panose="00000800000000000000" pitchFamily="2" charset="-78"/>
                <a:ea typeface="Archivo"/>
                <a:cs typeface="Cairo" panose="00000800000000000000" pitchFamily="2" charset="-78"/>
                <a:sym typeface="Archivo"/>
              </a:rPr>
              <a:t>النشر</a:t>
            </a:r>
            <a:endParaRPr sz="1200" b="1" dirty="0">
              <a:solidFill>
                <a:schemeClr val="dk1"/>
              </a:solidFill>
              <a:latin typeface="Cairo" panose="00000800000000000000" pitchFamily="2" charset="-78"/>
              <a:ea typeface="Archivo"/>
              <a:cs typeface="Cairo" panose="00000800000000000000" pitchFamily="2" charset="-78"/>
              <a:sym typeface="Archivo"/>
            </a:endParaRPr>
          </a:p>
        </p:txBody>
      </p:sp>
      <p:sp>
        <p:nvSpPr>
          <p:cNvPr id="460" name="Google Shape;460;p42"/>
          <p:cNvSpPr/>
          <p:nvPr/>
        </p:nvSpPr>
        <p:spPr>
          <a:xfrm>
            <a:off x="4636355" y="2543625"/>
            <a:ext cx="1829400" cy="51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b="1" dirty="0">
                <a:solidFill>
                  <a:schemeClr val="dk1"/>
                </a:solidFill>
                <a:latin typeface="Cairo" panose="00000800000000000000" pitchFamily="2" charset="-78"/>
                <a:ea typeface="Archivo"/>
                <a:cs typeface="Cairo" panose="00000800000000000000" pitchFamily="2" charset="-78"/>
                <a:sym typeface="Archivo"/>
              </a:rPr>
              <a:t>تحسين الاداء</a:t>
            </a:r>
            <a:endParaRPr sz="1200" b="1" dirty="0">
              <a:solidFill>
                <a:schemeClr val="dk1"/>
              </a:solidFill>
              <a:latin typeface="Cairo" panose="00000800000000000000" pitchFamily="2" charset="-78"/>
              <a:ea typeface="Archivo"/>
              <a:cs typeface="Cairo" panose="00000800000000000000" pitchFamily="2" charset="-78"/>
              <a:sym typeface="Archivo"/>
            </a:endParaRPr>
          </a:p>
        </p:txBody>
      </p:sp>
      <p:sp>
        <p:nvSpPr>
          <p:cNvPr id="461" name="Google Shape;461;p42"/>
          <p:cNvSpPr/>
          <p:nvPr/>
        </p:nvSpPr>
        <p:spPr>
          <a:xfrm>
            <a:off x="720000" y="3187400"/>
            <a:ext cx="1829400" cy="14211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dirty="0">
                <a:solidFill>
                  <a:schemeClr val="dk1"/>
                </a:solidFill>
                <a:latin typeface="Cairo Light" panose="00000400000000000000" pitchFamily="2" charset="-78"/>
                <a:ea typeface="PT Sans"/>
                <a:cs typeface="Cairo Light" panose="00000400000000000000" pitchFamily="2" charset="-78"/>
                <a:sym typeface="PT Sans"/>
              </a:rPr>
              <a:t>تحويل النظام إلى خدمة سحابية قابلة للتوسع للعيادات</a:t>
            </a:r>
            <a:endParaRPr sz="1200" dirty="0">
              <a:solidFill>
                <a:schemeClr val="dk1"/>
              </a:solidFill>
              <a:latin typeface="Cairo Light" panose="00000400000000000000" pitchFamily="2" charset="-78"/>
              <a:ea typeface="PT Sans"/>
              <a:cs typeface="Cairo Light" panose="00000400000000000000" pitchFamily="2" charset="-78"/>
              <a:sym typeface="PT Sans"/>
            </a:endParaRPr>
          </a:p>
        </p:txBody>
      </p:sp>
      <p:cxnSp>
        <p:nvCxnSpPr>
          <p:cNvPr id="462" name="Google Shape;462;p42"/>
          <p:cNvCxnSpPr>
            <a:cxnSpLocks/>
            <a:stCxn id="456" idx="2"/>
            <a:endCxn id="463" idx="0"/>
          </p:cNvCxnSpPr>
          <p:nvPr/>
        </p:nvCxnSpPr>
        <p:spPr>
          <a:xfrm rot="5400000">
            <a:off x="2696401" y="-59400"/>
            <a:ext cx="798475" cy="295272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64" name="Google Shape;464;p42"/>
          <p:cNvCxnSpPr>
            <a:stCxn id="459" idx="2"/>
            <a:endCxn id="461" idx="0"/>
          </p:cNvCxnSpPr>
          <p:nvPr/>
        </p:nvCxnSpPr>
        <p:spPr>
          <a:xfrm rot="-5400000" flipH="1">
            <a:off x="1572000" y="3124125"/>
            <a:ext cx="126000" cy="6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65" name="Google Shape;465;p42"/>
          <p:cNvCxnSpPr>
            <a:stCxn id="458" idx="2"/>
            <a:endCxn id="466" idx="0"/>
          </p:cNvCxnSpPr>
          <p:nvPr/>
        </p:nvCxnSpPr>
        <p:spPr>
          <a:xfrm rot="-5400000" flipH="1">
            <a:off x="3530177" y="3124125"/>
            <a:ext cx="126000" cy="6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466" name="Google Shape;466;p42"/>
          <p:cNvSpPr/>
          <p:nvPr/>
        </p:nvSpPr>
        <p:spPr>
          <a:xfrm>
            <a:off x="2678177" y="3187400"/>
            <a:ext cx="1829400" cy="14211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dirty="0">
                <a:solidFill>
                  <a:schemeClr val="dk1"/>
                </a:solidFill>
                <a:latin typeface="Cairo Light" panose="00000400000000000000" pitchFamily="2" charset="-78"/>
                <a:ea typeface="PT Sans"/>
                <a:cs typeface="Cairo Light" panose="00000400000000000000" pitchFamily="2" charset="-78"/>
                <a:sym typeface="PT Sans"/>
              </a:rPr>
              <a:t>إضافة تطبيقات الهاتف والربط بالسجلات الإلكترونية والتفسير البصري.</a:t>
            </a:r>
          </a:p>
        </p:txBody>
      </p:sp>
      <p:sp>
        <p:nvSpPr>
          <p:cNvPr id="467" name="Google Shape;467;p42"/>
          <p:cNvSpPr/>
          <p:nvPr/>
        </p:nvSpPr>
        <p:spPr>
          <a:xfrm>
            <a:off x="6594532" y="2543625"/>
            <a:ext cx="1829400" cy="517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b="1" dirty="0">
                <a:solidFill>
                  <a:schemeClr val="dk1"/>
                </a:solidFill>
                <a:latin typeface="Cairo" panose="00000800000000000000" pitchFamily="2" charset="-78"/>
                <a:ea typeface="Archivo"/>
                <a:cs typeface="Cairo" panose="00000800000000000000" pitchFamily="2" charset="-78"/>
                <a:sym typeface="Archivo"/>
              </a:rPr>
              <a:t>توسيع قاعدة البيانات</a:t>
            </a:r>
            <a:endParaRPr sz="1200" b="1" dirty="0">
              <a:solidFill>
                <a:schemeClr val="dk1"/>
              </a:solidFill>
              <a:latin typeface="Cairo" panose="00000800000000000000" pitchFamily="2" charset="-78"/>
              <a:ea typeface="Archivo"/>
              <a:cs typeface="Cairo" panose="00000800000000000000" pitchFamily="2" charset="-78"/>
              <a:sym typeface="Archivo"/>
            </a:endParaRPr>
          </a:p>
        </p:txBody>
      </p:sp>
      <p:cxnSp>
        <p:nvCxnSpPr>
          <p:cNvPr id="468" name="Google Shape;468;p42"/>
          <p:cNvCxnSpPr>
            <a:stCxn id="467" idx="2"/>
            <a:endCxn id="469" idx="0"/>
          </p:cNvCxnSpPr>
          <p:nvPr/>
        </p:nvCxnSpPr>
        <p:spPr>
          <a:xfrm rot="-5400000" flipH="1">
            <a:off x="7446532" y="3124125"/>
            <a:ext cx="126000" cy="6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469" name="Google Shape;469;p42"/>
          <p:cNvSpPr/>
          <p:nvPr/>
        </p:nvSpPr>
        <p:spPr>
          <a:xfrm>
            <a:off x="6594532" y="3187400"/>
            <a:ext cx="1829400" cy="14211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200" dirty="0">
                <a:solidFill>
                  <a:schemeClr val="dk1"/>
                </a:solidFill>
                <a:latin typeface="Cairo Light" panose="00000400000000000000" pitchFamily="2" charset="-78"/>
                <a:ea typeface="PT Sans"/>
                <a:cs typeface="Cairo Light" panose="00000400000000000000" pitchFamily="2" charset="-78"/>
                <a:sym typeface="PT Sans"/>
              </a:rPr>
              <a:t>توسيع الأمراض المدعومة وإضافة الصور المقطعية ثلاثية الأبعاد</a:t>
            </a:r>
            <a:endParaRPr sz="1200" dirty="0">
              <a:solidFill>
                <a:schemeClr val="dk1"/>
              </a:solidFill>
              <a:latin typeface="Cairo Light" panose="00000400000000000000" pitchFamily="2" charset="-78"/>
              <a:ea typeface="PT Sans"/>
              <a:cs typeface="Cairo Light" panose="00000400000000000000" pitchFamily="2" charset="-78"/>
              <a:sym typeface="PT Sans"/>
            </a:endParaRPr>
          </a:p>
        </p:txBody>
      </p:sp>
      <p:cxnSp>
        <p:nvCxnSpPr>
          <p:cNvPr id="470" name="Google Shape;470;p42"/>
          <p:cNvCxnSpPr>
            <a:stCxn id="460" idx="2"/>
            <a:endCxn id="471" idx="0"/>
          </p:cNvCxnSpPr>
          <p:nvPr/>
        </p:nvCxnSpPr>
        <p:spPr>
          <a:xfrm rot="-5400000" flipH="1">
            <a:off x="5488355" y="3124125"/>
            <a:ext cx="126000" cy="600"/>
          </a:xfrm>
          <a:prstGeom prst="bentConnector3">
            <a:avLst>
              <a:gd name="adj1" fmla="val 4999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471" name="Google Shape;471;p42"/>
          <p:cNvSpPr/>
          <p:nvPr/>
        </p:nvSpPr>
        <p:spPr>
          <a:xfrm>
            <a:off x="4636355" y="3187400"/>
            <a:ext cx="1829400" cy="14211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1200" dirty="0">
                <a:solidFill>
                  <a:schemeClr val="dk1"/>
                </a:solidFill>
                <a:latin typeface="Cairo Light" panose="00000400000000000000" pitchFamily="2" charset="-78"/>
                <a:cs typeface="Cairo Light" panose="00000400000000000000" pitchFamily="2" charset="-78"/>
                <a:sym typeface="PT Sans"/>
              </a:rPr>
              <a:t>تسريع الأداء باستخدام المعالج الرسومي وتقليل الهلوسة بالاسترجاع.</a:t>
            </a:r>
          </a:p>
        </p:txBody>
      </p:sp>
      <p:cxnSp>
        <p:nvCxnSpPr>
          <p:cNvPr id="472" name="Google Shape;472;p42"/>
          <p:cNvCxnSpPr>
            <a:stCxn id="459" idx="3"/>
            <a:endCxn id="458" idx="1"/>
          </p:cNvCxnSpPr>
          <p:nvPr/>
        </p:nvCxnSpPr>
        <p:spPr>
          <a:xfrm>
            <a:off x="2549400" y="2802525"/>
            <a:ext cx="128700" cy="600"/>
          </a:xfrm>
          <a:prstGeom prst="bentConnector3">
            <a:avLst>
              <a:gd name="adj1" fmla="val 5003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73" name="Google Shape;473;p42"/>
          <p:cNvCxnSpPr>
            <a:stCxn id="458" idx="3"/>
            <a:endCxn id="460" idx="1"/>
          </p:cNvCxnSpPr>
          <p:nvPr/>
        </p:nvCxnSpPr>
        <p:spPr>
          <a:xfrm>
            <a:off x="4507577" y="2802525"/>
            <a:ext cx="128700" cy="600"/>
          </a:xfrm>
          <a:prstGeom prst="bentConnector3">
            <a:avLst>
              <a:gd name="adj1" fmla="val 5003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74" name="Google Shape;474;p42"/>
          <p:cNvCxnSpPr>
            <a:stCxn id="460" idx="3"/>
            <a:endCxn id="467" idx="1"/>
          </p:cNvCxnSpPr>
          <p:nvPr/>
        </p:nvCxnSpPr>
        <p:spPr>
          <a:xfrm>
            <a:off x="6465755" y="2802525"/>
            <a:ext cx="128700" cy="600"/>
          </a:xfrm>
          <a:prstGeom prst="bentConnector3">
            <a:avLst>
              <a:gd name="adj1" fmla="val 5003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463" name="Google Shape;463;p42"/>
          <p:cNvSpPr/>
          <p:nvPr/>
        </p:nvSpPr>
        <p:spPr>
          <a:xfrm>
            <a:off x="1332925" y="1816200"/>
            <a:ext cx="572700" cy="572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475" name="Google Shape;475;p42"/>
          <p:cNvSpPr/>
          <p:nvPr/>
        </p:nvSpPr>
        <p:spPr>
          <a:xfrm>
            <a:off x="3306525" y="1816200"/>
            <a:ext cx="572700" cy="572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476" name="Google Shape;476;p42"/>
          <p:cNvSpPr/>
          <p:nvPr/>
        </p:nvSpPr>
        <p:spPr>
          <a:xfrm>
            <a:off x="5264700" y="1816200"/>
            <a:ext cx="572700" cy="572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477" name="Google Shape;477;p42"/>
          <p:cNvSpPr/>
          <p:nvPr/>
        </p:nvSpPr>
        <p:spPr>
          <a:xfrm>
            <a:off x="7222875" y="1816200"/>
            <a:ext cx="572700" cy="572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cxnSp>
        <p:nvCxnSpPr>
          <p:cNvPr id="478" name="Google Shape;478;p42"/>
          <p:cNvCxnSpPr>
            <a:cxnSpLocks/>
            <a:stCxn id="456" idx="2"/>
            <a:endCxn id="475" idx="0"/>
          </p:cNvCxnSpPr>
          <p:nvPr/>
        </p:nvCxnSpPr>
        <p:spPr>
          <a:xfrm rot="5400000">
            <a:off x="3683201" y="927400"/>
            <a:ext cx="798475" cy="97912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79" name="Google Shape;479;p42"/>
          <p:cNvCxnSpPr>
            <a:cxnSpLocks/>
            <a:stCxn id="456" idx="2"/>
            <a:endCxn id="476" idx="0"/>
          </p:cNvCxnSpPr>
          <p:nvPr/>
        </p:nvCxnSpPr>
        <p:spPr>
          <a:xfrm rot="16200000" flipH="1">
            <a:off x="4662288" y="927437"/>
            <a:ext cx="798475" cy="97905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480" name="Google Shape;480;p42"/>
          <p:cNvCxnSpPr>
            <a:cxnSpLocks/>
            <a:stCxn id="456" idx="2"/>
            <a:endCxn id="477" idx="0"/>
          </p:cNvCxnSpPr>
          <p:nvPr/>
        </p:nvCxnSpPr>
        <p:spPr>
          <a:xfrm rot="16200000" flipH="1">
            <a:off x="5641375" y="-51651"/>
            <a:ext cx="798475" cy="293722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481" name="Google Shape;481;p42"/>
          <p:cNvGrpSpPr/>
          <p:nvPr/>
        </p:nvGrpSpPr>
        <p:grpSpPr>
          <a:xfrm>
            <a:off x="3447726" y="1946122"/>
            <a:ext cx="274878" cy="312856"/>
            <a:chOff x="1362220" y="1343559"/>
            <a:chExt cx="285944" cy="325451"/>
          </a:xfrm>
        </p:grpSpPr>
        <p:sp>
          <p:nvSpPr>
            <p:cNvPr id="482" name="Google Shape;482;p42"/>
            <p:cNvSpPr/>
            <p:nvPr/>
          </p:nvSpPr>
          <p:spPr>
            <a:xfrm>
              <a:off x="1476579" y="1544333"/>
              <a:ext cx="57202" cy="47902"/>
            </a:xfrm>
            <a:custGeom>
              <a:avLst/>
              <a:gdLst/>
              <a:ahLst/>
              <a:cxnLst/>
              <a:rect l="l" t="t" r="r" b="b"/>
              <a:pathLst>
                <a:path w="2528" h="2117" extrusionOk="0">
                  <a:moveTo>
                    <a:pt x="1" y="1"/>
                  </a:moveTo>
                  <a:lnTo>
                    <a:pt x="1" y="853"/>
                  </a:lnTo>
                  <a:cubicBezTo>
                    <a:pt x="1" y="1548"/>
                    <a:pt x="569" y="2116"/>
                    <a:pt x="1264" y="2116"/>
                  </a:cubicBezTo>
                  <a:cubicBezTo>
                    <a:pt x="1960" y="2116"/>
                    <a:pt x="2528" y="1548"/>
                    <a:pt x="2528" y="853"/>
                  </a:cubicBezTo>
                  <a:lnTo>
                    <a:pt x="25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83" name="Google Shape;483;p42"/>
            <p:cNvSpPr/>
            <p:nvPr/>
          </p:nvSpPr>
          <p:spPr>
            <a:xfrm>
              <a:off x="1476579" y="1477514"/>
              <a:ext cx="57202" cy="47902"/>
            </a:xfrm>
            <a:custGeom>
              <a:avLst/>
              <a:gdLst/>
              <a:ahLst/>
              <a:cxnLst/>
              <a:rect l="l" t="t" r="r" b="b"/>
              <a:pathLst>
                <a:path w="2528" h="2117" extrusionOk="0">
                  <a:moveTo>
                    <a:pt x="1264" y="1"/>
                  </a:moveTo>
                  <a:cubicBezTo>
                    <a:pt x="569" y="1"/>
                    <a:pt x="1" y="568"/>
                    <a:pt x="1" y="1264"/>
                  </a:cubicBezTo>
                  <a:lnTo>
                    <a:pt x="1" y="2116"/>
                  </a:lnTo>
                  <a:lnTo>
                    <a:pt x="2528" y="2116"/>
                  </a:lnTo>
                  <a:lnTo>
                    <a:pt x="2528" y="1264"/>
                  </a:lnTo>
                  <a:cubicBezTo>
                    <a:pt x="2528" y="568"/>
                    <a:pt x="1960" y="1"/>
                    <a:pt x="12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84" name="Google Shape;484;p42"/>
            <p:cNvSpPr/>
            <p:nvPr/>
          </p:nvSpPr>
          <p:spPr>
            <a:xfrm>
              <a:off x="1381476" y="1439274"/>
              <a:ext cx="247726" cy="229737"/>
            </a:xfrm>
            <a:custGeom>
              <a:avLst/>
              <a:gdLst/>
              <a:ahLst/>
              <a:cxnLst/>
              <a:rect l="l" t="t" r="r" b="b"/>
              <a:pathLst>
                <a:path w="10948" h="10153" extrusionOk="0">
                  <a:moveTo>
                    <a:pt x="5467" y="853"/>
                  </a:moveTo>
                  <a:cubicBezTo>
                    <a:pt x="6631" y="853"/>
                    <a:pt x="7583" y="1790"/>
                    <a:pt x="7583" y="2954"/>
                  </a:cubicBezTo>
                  <a:lnTo>
                    <a:pt x="7583" y="5496"/>
                  </a:lnTo>
                  <a:cubicBezTo>
                    <a:pt x="7583" y="6660"/>
                    <a:pt x="6631" y="7597"/>
                    <a:pt x="5481" y="7597"/>
                  </a:cubicBezTo>
                  <a:cubicBezTo>
                    <a:pt x="4317" y="7597"/>
                    <a:pt x="3366" y="6660"/>
                    <a:pt x="3366" y="5496"/>
                  </a:cubicBezTo>
                  <a:lnTo>
                    <a:pt x="3366" y="2954"/>
                  </a:lnTo>
                  <a:cubicBezTo>
                    <a:pt x="3366" y="1790"/>
                    <a:pt x="4317" y="853"/>
                    <a:pt x="5467" y="853"/>
                  </a:cubicBezTo>
                  <a:close/>
                  <a:moveTo>
                    <a:pt x="1" y="1"/>
                  </a:moveTo>
                  <a:lnTo>
                    <a:pt x="1" y="9159"/>
                  </a:lnTo>
                  <a:cubicBezTo>
                    <a:pt x="1" y="9698"/>
                    <a:pt x="441" y="10138"/>
                    <a:pt x="981" y="10153"/>
                  </a:cubicBezTo>
                  <a:lnTo>
                    <a:pt x="9968" y="10153"/>
                  </a:lnTo>
                  <a:cubicBezTo>
                    <a:pt x="10508" y="10138"/>
                    <a:pt x="10948" y="9698"/>
                    <a:pt x="10948" y="9159"/>
                  </a:cubicBezTo>
                  <a:lnTo>
                    <a:pt x="109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85" name="Google Shape;485;p42"/>
            <p:cNvSpPr/>
            <p:nvPr/>
          </p:nvSpPr>
          <p:spPr>
            <a:xfrm>
              <a:off x="1362220" y="1343559"/>
              <a:ext cx="285944" cy="76481"/>
            </a:xfrm>
            <a:custGeom>
              <a:avLst/>
              <a:gdLst/>
              <a:ahLst/>
              <a:cxnLst/>
              <a:rect l="l" t="t" r="r" b="b"/>
              <a:pathLst>
                <a:path w="12637" h="3380" extrusionOk="0">
                  <a:moveTo>
                    <a:pt x="426" y="0"/>
                  </a:moveTo>
                  <a:cubicBezTo>
                    <a:pt x="199" y="0"/>
                    <a:pt x="0" y="185"/>
                    <a:pt x="0" y="426"/>
                  </a:cubicBezTo>
                  <a:lnTo>
                    <a:pt x="0" y="2967"/>
                  </a:lnTo>
                  <a:cubicBezTo>
                    <a:pt x="0" y="3195"/>
                    <a:pt x="199" y="3379"/>
                    <a:pt x="426" y="3379"/>
                  </a:cubicBezTo>
                  <a:lnTo>
                    <a:pt x="12225" y="3379"/>
                  </a:lnTo>
                  <a:cubicBezTo>
                    <a:pt x="12452" y="3379"/>
                    <a:pt x="12636" y="3195"/>
                    <a:pt x="12636" y="2967"/>
                  </a:cubicBezTo>
                  <a:lnTo>
                    <a:pt x="12636" y="426"/>
                  </a:lnTo>
                  <a:cubicBezTo>
                    <a:pt x="12636" y="185"/>
                    <a:pt x="12452" y="0"/>
                    <a:pt x="122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486" name="Google Shape;486;p42"/>
          <p:cNvGrpSpPr/>
          <p:nvPr/>
        </p:nvGrpSpPr>
        <p:grpSpPr>
          <a:xfrm>
            <a:off x="1473265" y="1946394"/>
            <a:ext cx="292018" cy="312313"/>
            <a:chOff x="2038805" y="1343491"/>
            <a:chExt cx="303774" cy="324886"/>
          </a:xfrm>
        </p:grpSpPr>
        <p:sp>
          <p:nvSpPr>
            <p:cNvPr id="487" name="Google Shape;487;p42"/>
            <p:cNvSpPr/>
            <p:nvPr/>
          </p:nvSpPr>
          <p:spPr>
            <a:xfrm>
              <a:off x="2051318" y="1572278"/>
              <a:ext cx="247409" cy="96099"/>
            </a:xfrm>
            <a:custGeom>
              <a:avLst/>
              <a:gdLst/>
              <a:ahLst/>
              <a:cxnLst/>
              <a:rect l="l" t="t" r="r" b="b"/>
              <a:pathLst>
                <a:path w="10934" h="4247" extrusionOk="0">
                  <a:moveTo>
                    <a:pt x="9400" y="1"/>
                  </a:moveTo>
                  <a:lnTo>
                    <a:pt x="9400" y="15"/>
                  </a:lnTo>
                  <a:lnTo>
                    <a:pt x="9272" y="15"/>
                  </a:lnTo>
                  <a:cubicBezTo>
                    <a:pt x="9201" y="1293"/>
                    <a:pt x="8534" y="2471"/>
                    <a:pt x="7469" y="3195"/>
                  </a:cubicBezTo>
                  <a:cubicBezTo>
                    <a:pt x="7255" y="3338"/>
                    <a:pt x="6919" y="3416"/>
                    <a:pt x="6571" y="3416"/>
                  </a:cubicBezTo>
                  <a:cubicBezTo>
                    <a:pt x="6158" y="3416"/>
                    <a:pt x="5729" y="3307"/>
                    <a:pt x="5467" y="3068"/>
                  </a:cubicBezTo>
                  <a:cubicBezTo>
                    <a:pt x="5195" y="3318"/>
                    <a:pt x="4789" y="3422"/>
                    <a:pt x="4402" y="3422"/>
                  </a:cubicBezTo>
                  <a:cubicBezTo>
                    <a:pt x="4064" y="3422"/>
                    <a:pt x="3742" y="3342"/>
                    <a:pt x="3536" y="3210"/>
                  </a:cubicBezTo>
                  <a:cubicBezTo>
                    <a:pt x="2429" y="2514"/>
                    <a:pt x="1733" y="1321"/>
                    <a:pt x="1662" y="15"/>
                  </a:cubicBezTo>
                  <a:lnTo>
                    <a:pt x="1548" y="15"/>
                  </a:lnTo>
                  <a:cubicBezTo>
                    <a:pt x="697" y="15"/>
                    <a:pt x="1" y="697"/>
                    <a:pt x="15" y="1549"/>
                  </a:cubicBezTo>
                  <a:lnTo>
                    <a:pt x="15" y="3820"/>
                  </a:lnTo>
                  <a:cubicBezTo>
                    <a:pt x="15" y="4047"/>
                    <a:pt x="200" y="4246"/>
                    <a:pt x="427" y="4246"/>
                  </a:cubicBezTo>
                  <a:lnTo>
                    <a:pt x="10522" y="4246"/>
                  </a:lnTo>
                  <a:cubicBezTo>
                    <a:pt x="10749" y="4246"/>
                    <a:pt x="10933" y="4047"/>
                    <a:pt x="10933" y="3820"/>
                  </a:cubicBezTo>
                  <a:lnTo>
                    <a:pt x="10933" y="1549"/>
                  </a:lnTo>
                  <a:cubicBezTo>
                    <a:pt x="10933" y="697"/>
                    <a:pt x="10252" y="1"/>
                    <a:pt x="94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88" name="Google Shape;488;p42"/>
            <p:cNvSpPr/>
            <p:nvPr/>
          </p:nvSpPr>
          <p:spPr>
            <a:xfrm>
              <a:off x="2087250" y="1457760"/>
              <a:ext cx="175861" cy="172399"/>
            </a:xfrm>
            <a:custGeom>
              <a:avLst/>
              <a:gdLst/>
              <a:ahLst/>
              <a:cxnLst/>
              <a:rect l="l" t="t" r="r" b="b"/>
              <a:pathLst>
                <a:path w="7772" h="7619" extrusionOk="0">
                  <a:moveTo>
                    <a:pt x="2493" y="0"/>
                  </a:moveTo>
                  <a:cubicBezTo>
                    <a:pt x="1135" y="0"/>
                    <a:pt x="0" y="1502"/>
                    <a:pt x="642" y="3003"/>
                  </a:cubicBezTo>
                  <a:cubicBezTo>
                    <a:pt x="841" y="3486"/>
                    <a:pt x="940" y="3997"/>
                    <a:pt x="912" y="4522"/>
                  </a:cubicBezTo>
                  <a:cubicBezTo>
                    <a:pt x="812" y="5729"/>
                    <a:pt x="1380" y="6893"/>
                    <a:pt x="2388" y="7561"/>
                  </a:cubicBezTo>
                  <a:cubicBezTo>
                    <a:pt x="2480" y="7611"/>
                    <a:pt x="2549" y="7619"/>
                    <a:pt x="2732" y="7619"/>
                  </a:cubicBezTo>
                  <a:cubicBezTo>
                    <a:pt x="2804" y="7619"/>
                    <a:pt x="2895" y="7618"/>
                    <a:pt x="3013" y="7618"/>
                  </a:cubicBezTo>
                  <a:cubicBezTo>
                    <a:pt x="3254" y="7618"/>
                    <a:pt x="3439" y="7433"/>
                    <a:pt x="3439" y="7206"/>
                  </a:cubicBezTo>
                  <a:lnTo>
                    <a:pt x="3439" y="5474"/>
                  </a:lnTo>
                  <a:cubicBezTo>
                    <a:pt x="3439" y="5247"/>
                    <a:pt x="3638" y="5062"/>
                    <a:pt x="3865" y="5062"/>
                  </a:cubicBezTo>
                  <a:cubicBezTo>
                    <a:pt x="3873" y="5061"/>
                    <a:pt x="3881" y="5061"/>
                    <a:pt x="3889" y="5061"/>
                  </a:cubicBezTo>
                  <a:cubicBezTo>
                    <a:pt x="4120" y="5061"/>
                    <a:pt x="4319" y="5255"/>
                    <a:pt x="4319" y="5488"/>
                  </a:cubicBezTo>
                  <a:lnTo>
                    <a:pt x="4319" y="7206"/>
                  </a:lnTo>
                  <a:cubicBezTo>
                    <a:pt x="4319" y="7433"/>
                    <a:pt x="4504" y="7618"/>
                    <a:pt x="4731" y="7618"/>
                  </a:cubicBezTo>
                  <a:cubicBezTo>
                    <a:pt x="4852" y="7618"/>
                    <a:pt x="4947" y="7618"/>
                    <a:pt x="5023" y="7618"/>
                  </a:cubicBezTo>
                  <a:cubicBezTo>
                    <a:pt x="5254" y="7618"/>
                    <a:pt x="5320" y="7610"/>
                    <a:pt x="5427" y="7547"/>
                  </a:cubicBezTo>
                  <a:cubicBezTo>
                    <a:pt x="6392" y="6865"/>
                    <a:pt x="6932" y="5729"/>
                    <a:pt x="6847" y="4565"/>
                  </a:cubicBezTo>
                  <a:cubicBezTo>
                    <a:pt x="6818" y="4025"/>
                    <a:pt x="6903" y="3500"/>
                    <a:pt x="7116" y="3017"/>
                  </a:cubicBezTo>
                  <a:cubicBezTo>
                    <a:pt x="7771" y="1524"/>
                    <a:pt x="6632" y="3"/>
                    <a:pt x="5263" y="3"/>
                  </a:cubicBezTo>
                  <a:cubicBezTo>
                    <a:pt x="4940" y="3"/>
                    <a:pt x="4605" y="88"/>
                    <a:pt x="4277" y="277"/>
                  </a:cubicBezTo>
                  <a:cubicBezTo>
                    <a:pt x="4156" y="348"/>
                    <a:pt x="4021" y="384"/>
                    <a:pt x="3884" y="384"/>
                  </a:cubicBezTo>
                  <a:cubicBezTo>
                    <a:pt x="3748" y="384"/>
                    <a:pt x="3609" y="348"/>
                    <a:pt x="3482" y="277"/>
                  </a:cubicBezTo>
                  <a:cubicBezTo>
                    <a:pt x="3153" y="86"/>
                    <a:pt x="2817" y="0"/>
                    <a:pt x="24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89" name="Google Shape;489;p42"/>
            <p:cNvSpPr/>
            <p:nvPr/>
          </p:nvSpPr>
          <p:spPr>
            <a:xfrm>
              <a:off x="2068673" y="1343491"/>
              <a:ext cx="273906" cy="95488"/>
            </a:xfrm>
            <a:custGeom>
              <a:avLst/>
              <a:gdLst/>
              <a:ahLst/>
              <a:cxnLst/>
              <a:rect l="l" t="t" r="r" b="b"/>
              <a:pathLst>
                <a:path w="12105" h="4220" extrusionOk="0">
                  <a:moveTo>
                    <a:pt x="7713" y="1"/>
                  </a:moveTo>
                  <a:cubicBezTo>
                    <a:pt x="6460" y="1"/>
                    <a:pt x="4291" y="3"/>
                    <a:pt x="526" y="3"/>
                  </a:cubicBezTo>
                  <a:cubicBezTo>
                    <a:pt x="1" y="31"/>
                    <a:pt x="1" y="812"/>
                    <a:pt x="526" y="841"/>
                  </a:cubicBezTo>
                  <a:lnTo>
                    <a:pt x="952" y="841"/>
                  </a:lnTo>
                  <a:lnTo>
                    <a:pt x="952" y="2956"/>
                  </a:lnTo>
                  <a:cubicBezTo>
                    <a:pt x="952" y="3652"/>
                    <a:pt x="1520" y="4220"/>
                    <a:pt x="2215" y="4220"/>
                  </a:cubicBezTo>
                  <a:lnTo>
                    <a:pt x="3025" y="4220"/>
                  </a:lnTo>
                  <a:lnTo>
                    <a:pt x="3025" y="2118"/>
                  </a:lnTo>
                  <a:cubicBezTo>
                    <a:pt x="3025" y="1835"/>
                    <a:pt x="3234" y="1693"/>
                    <a:pt x="3444" y="1693"/>
                  </a:cubicBezTo>
                  <a:cubicBezTo>
                    <a:pt x="3653" y="1693"/>
                    <a:pt x="3862" y="1835"/>
                    <a:pt x="3862" y="2118"/>
                  </a:cubicBezTo>
                  <a:lnTo>
                    <a:pt x="3862" y="4220"/>
                  </a:lnTo>
                  <a:lnTo>
                    <a:pt x="5552" y="4220"/>
                  </a:lnTo>
                  <a:lnTo>
                    <a:pt x="5552" y="2118"/>
                  </a:lnTo>
                  <a:cubicBezTo>
                    <a:pt x="5531" y="1813"/>
                    <a:pt x="5747" y="1661"/>
                    <a:pt x="5966" y="1661"/>
                  </a:cubicBezTo>
                  <a:cubicBezTo>
                    <a:pt x="6184" y="1661"/>
                    <a:pt x="6404" y="1813"/>
                    <a:pt x="6390" y="2118"/>
                  </a:cubicBezTo>
                  <a:lnTo>
                    <a:pt x="6390" y="4220"/>
                  </a:lnTo>
                  <a:lnTo>
                    <a:pt x="7256" y="4220"/>
                  </a:lnTo>
                  <a:cubicBezTo>
                    <a:pt x="7952" y="4220"/>
                    <a:pt x="8519" y="3652"/>
                    <a:pt x="8519" y="2956"/>
                  </a:cubicBezTo>
                  <a:lnTo>
                    <a:pt x="8519" y="855"/>
                  </a:lnTo>
                  <a:lnTo>
                    <a:pt x="9258" y="855"/>
                  </a:lnTo>
                  <a:lnTo>
                    <a:pt x="11359" y="1664"/>
                  </a:lnTo>
                  <a:cubicBezTo>
                    <a:pt x="11411" y="1682"/>
                    <a:pt x="11461" y="1689"/>
                    <a:pt x="11508" y="1689"/>
                  </a:cubicBezTo>
                  <a:cubicBezTo>
                    <a:pt x="11920" y="1689"/>
                    <a:pt x="12105" y="1075"/>
                    <a:pt x="11671" y="883"/>
                  </a:cubicBezTo>
                  <a:lnTo>
                    <a:pt x="9485" y="31"/>
                  </a:lnTo>
                  <a:cubicBezTo>
                    <a:pt x="9417" y="6"/>
                    <a:pt x="9594" y="1"/>
                    <a:pt x="77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0" name="Google Shape;490;p42"/>
            <p:cNvSpPr/>
            <p:nvPr/>
          </p:nvSpPr>
          <p:spPr>
            <a:xfrm>
              <a:off x="2057744" y="1477175"/>
              <a:ext cx="22198" cy="19007"/>
            </a:xfrm>
            <a:custGeom>
              <a:avLst/>
              <a:gdLst/>
              <a:ahLst/>
              <a:cxnLst/>
              <a:rect l="l" t="t" r="r" b="b"/>
              <a:pathLst>
                <a:path w="981" h="840" extrusionOk="0">
                  <a:moveTo>
                    <a:pt x="564" y="1"/>
                  </a:moveTo>
                  <a:cubicBezTo>
                    <a:pt x="460" y="1"/>
                    <a:pt x="355" y="40"/>
                    <a:pt x="271" y="129"/>
                  </a:cubicBezTo>
                  <a:cubicBezTo>
                    <a:pt x="1" y="385"/>
                    <a:pt x="185" y="839"/>
                    <a:pt x="569" y="839"/>
                  </a:cubicBezTo>
                  <a:cubicBezTo>
                    <a:pt x="796" y="839"/>
                    <a:pt x="981" y="654"/>
                    <a:pt x="981" y="413"/>
                  </a:cubicBezTo>
                  <a:cubicBezTo>
                    <a:pt x="981" y="165"/>
                    <a:pt x="776" y="1"/>
                    <a:pt x="5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1" name="Google Shape;491;p42"/>
            <p:cNvSpPr/>
            <p:nvPr/>
          </p:nvSpPr>
          <p:spPr>
            <a:xfrm>
              <a:off x="2286169" y="1438844"/>
              <a:ext cx="22198" cy="19098"/>
            </a:xfrm>
            <a:custGeom>
              <a:avLst/>
              <a:gdLst/>
              <a:ahLst/>
              <a:cxnLst/>
              <a:rect l="l" t="t" r="r" b="b"/>
              <a:pathLst>
                <a:path w="981" h="844" extrusionOk="0">
                  <a:moveTo>
                    <a:pt x="551" y="1"/>
                  </a:moveTo>
                  <a:cubicBezTo>
                    <a:pt x="448" y="1"/>
                    <a:pt x="343" y="38"/>
                    <a:pt x="256" y="119"/>
                  </a:cubicBezTo>
                  <a:cubicBezTo>
                    <a:pt x="1" y="389"/>
                    <a:pt x="185" y="843"/>
                    <a:pt x="554" y="843"/>
                  </a:cubicBezTo>
                  <a:cubicBezTo>
                    <a:pt x="796" y="843"/>
                    <a:pt x="980" y="659"/>
                    <a:pt x="980" y="418"/>
                  </a:cubicBezTo>
                  <a:cubicBezTo>
                    <a:pt x="980" y="167"/>
                    <a:pt x="770" y="1"/>
                    <a:pt x="5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2" name="Google Shape;492;p42"/>
            <p:cNvSpPr/>
            <p:nvPr/>
          </p:nvSpPr>
          <p:spPr>
            <a:xfrm>
              <a:off x="2266890" y="1477175"/>
              <a:ext cx="22514" cy="19007"/>
            </a:xfrm>
            <a:custGeom>
              <a:avLst/>
              <a:gdLst/>
              <a:ahLst/>
              <a:cxnLst/>
              <a:rect l="l" t="t" r="r" b="b"/>
              <a:pathLst>
                <a:path w="995" h="840" extrusionOk="0">
                  <a:moveTo>
                    <a:pt x="565" y="1"/>
                  </a:moveTo>
                  <a:cubicBezTo>
                    <a:pt x="460" y="1"/>
                    <a:pt x="355" y="40"/>
                    <a:pt x="271" y="129"/>
                  </a:cubicBezTo>
                  <a:cubicBezTo>
                    <a:pt x="1" y="385"/>
                    <a:pt x="200" y="839"/>
                    <a:pt x="569" y="839"/>
                  </a:cubicBezTo>
                  <a:cubicBezTo>
                    <a:pt x="796" y="839"/>
                    <a:pt x="995" y="654"/>
                    <a:pt x="995" y="413"/>
                  </a:cubicBezTo>
                  <a:cubicBezTo>
                    <a:pt x="985" y="165"/>
                    <a:pt x="777" y="1"/>
                    <a:pt x="5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3" name="Google Shape;493;p42"/>
            <p:cNvSpPr/>
            <p:nvPr/>
          </p:nvSpPr>
          <p:spPr>
            <a:xfrm>
              <a:off x="2038805" y="1438844"/>
              <a:ext cx="22175" cy="19098"/>
            </a:xfrm>
            <a:custGeom>
              <a:avLst/>
              <a:gdLst/>
              <a:ahLst/>
              <a:cxnLst/>
              <a:rect l="l" t="t" r="r" b="b"/>
              <a:pathLst>
                <a:path w="980" h="844" extrusionOk="0">
                  <a:moveTo>
                    <a:pt x="555" y="1"/>
                  </a:moveTo>
                  <a:cubicBezTo>
                    <a:pt x="454" y="1"/>
                    <a:pt x="352" y="38"/>
                    <a:pt x="270" y="119"/>
                  </a:cubicBezTo>
                  <a:cubicBezTo>
                    <a:pt x="0" y="389"/>
                    <a:pt x="185" y="843"/>
                    <a:pt x="568" y="843"/>
                  </a:cubicBezTo>
                  <a:cubicBezTo>
                    <a:pt x="795" y="843"/>
                    <a:pt x="980" y="659"/>
                    <a:pt x="980" y="418"/>
                  </a:cubicBezTo>
                  <a:cubicBezTo>
                    <a:pt x="980" y="167"/>
                    <a:pt x="770" y="1"/>
                    <a:pt x="5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494" name="Google Shape;494;p42"/>
          <p:cNvGrpSpPr/>
          <p:nvPr/>
        </p:nvGrpSpPr>
        <p:grpSpPr>
          <a:xfrm>
            <a:off x="7353414" y="1946122"/>
            <a:ext cx="311617" cy="312856"/>
            <a:chOff x="4029052" y="1343559"/>
            <a:chExt cx="324162" cy="325451"/>
          </a:xfrm>
        </p:grpSpPr>
        <p:sp>
          <p:nvSpPr>
            <p:cNvPr id="495" name="Google Shape;495;p42"/>
            <p:cNvSpPr/>
            <p:nvPr/>
          </p:nvSpPr>
          <p:spPr>
            <a:xfrm>
              <a:off x="4029052" y="1557502"/>
              <a:ext cx="152939" cy="111508"/>
            </a:xfrm>
            <a:custGeom>
              <a:avLst/>
              <a:gdLst/>
              <a:ahLst/>
              <a:cxnLst/>
              <a:rect l="l" t="t" r="r" b="b"/>
              <a:pathLst>
                <a:path w="6759" h="4928" extrusionOk="0">
                  <a:moveTo>
                    <a:pt x="2669" y="1"/>
                  </a:moveTo>
                  <a:cubicBezTo>
                    <a:pt x="1079" y="498"/>
                    <a:pt x="14" y="1960"/>
                    <a:pt x="14" y="3621"/>
                  </a:cubicBezTo>
                  <a:lnTo>
                    <a:pt x="14" y="4502"/>
                  </a:lnTo>
                  <a:cubicBezTo>
                    <a:pt x="0" y="4729"/>
                    <a:pt x="199" y="4928"/>
                    <a:pt x="426" y="4928"/>
                  </a:cubicBezTo>
                  <a:lnTo>
                    <a:pt x="6758" y="4928"/>
                  </a:lnTo>
                  <a:lnTo>
                    <a:pt x="6758" y="2344"/>
                  </a:lnTo>
                  <a:cubicBezTo>
                    <a:pt x="5111" y="2216"/>
                    <a:pt x="3606" y="1364"/>
                    <a:pt x="26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6" name="Google Shape;496;p42"/>
            <p:cNvSpPr/>
            <p:nvPr/>
          </p:nvSpPr>
          <p:spPr>
            <a:xfrm>
              <a:off x="4200591" y="1557502"/>
              <a:ext cx="152622" cy="111508"/>
            </a:xfrm>
            <a:custGeom>
              <a:avLst/>
              <a:gdLst/>
              <a:ahLst/>
              <a:cxnLst/>
              <a:rect l="l" t="t" r="r" b="b"/>
              <a:pathLst>
                <a:path w="6745" h="4928" extrusionOk="0">
                  <a:moveTo>
                    <a:pt x="4076" y="1"/>
                  </a:moveTo>
                  <a:cubicBezTo>
                    <a:pt x="3139" y="1350"/>
                    <a:pt x="1648" y="2216"/>
                    <a:pt x="1" y="2344"/>
                  </a:cubicBezTo>
                  <a:lnTo>
                    <a:pt x="1" y="4928"/>
                  </a:lnTo>
                  <a:lnTo>
                    <a:pt x="6319" y="4928"/>
                  </a:lnTo>
                  <a:cubicBezTo>
                    <a:pt x="6560" y="4928"/>
                    <a:pt x="6745" y="4729"/>
                    <a:pt x="6745" y="4502"/>
                  </a:cubicBezTo>
                  <a:lnTo>
                    <a:pt x="6745" y="3621"/>
                  </a:lnTo>
                  <a:cubicBezTo>
                    <a:pt x="6745" y="1960"/>
                    <a:pt x="5666" y="498"/>
                    <a:pt x="40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7" name="Google Shape;497;p42"/>
            <p:cNvSpPr/>
            <p:nvPr/>
          </p:nvSpPr>
          <p:spPr>
            <a:xfrm>
              <a:off x="4086232" y="1343559"/>
              <a:ext cx="209802" cy="76481"/>
            </a:xfrm>
            <a:custGeom>
              <a:avLst/>
              <a:gdLst/>
              <a:ahLst/>
              <a:cxnLst/>
              <a:rect l="l" t="t" r="r" b="b"/>
              <a:pathLst>
                <a:path w="9272" h="3380" extrusionOk="0">
                  <a:moveTo>
                    <a:pt x="1548" y="0"/>
                  </a:moveTo>
                  <a:cubicBezTo>
                    <a:pt x="696" y="0"/>
                    <a:pt x="0" y="696"/>
                    <a:pt x="15" y="1548"/>
                  </a:cubicBezTo>
                  <a:lnTo>
                    <a:pt x="15" y="3379"/>
                  </a:lnTo>
                  <a:lnTo>
                    <a:pt x="3010" y="3379"/>
                  </a:lnTo>
                  <a:cubicBezTo>
                    <a:pt x="3195" y="2627"/>
                    <a:pt x="3876" y="2101"/>
                    <a:pt x="4643" y="2101"/>
                  </a:cubicBezTo>
                  <a:lnTo>
                    <a:pt x="4643" y="2115"/>
                  </a:lnTo>
                  <a:cubicBezTo>
                    <a:pt x="5410" y="2115"/>
                    <a:pt x="6077" y="2627"/>
                    <a:pt x="6276" y="3379"/>
                  </a:cubicBezTo>
                  <a:lnTo>
                    <a:pt x="9272" y="3379"/>
                  </a:lnTo>
                  <a:lnTo>
                    <a:pt x="9272" y="1548"/>
                  </a:lnTo>
                  <a:cubicBezTo>
                    <a:pt x="9272" y="696"/>
                    <a:pt x="8576" y="0"/>
                    <a:pt x="77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8" name="Google Shape;498;p42"/>
            <p:cNvSpPr/>
            <p:nvPr/>
          </p:nvSpPr>
          <p:spPr>
            <a:xfrm>
              <a:off x="4172012" y="1410378"/>
              <a:ext cx="44667" cy="38195"/>
            </a:xfrm>
            <a:custGeom>
              <a:avLst/>
              <a:gdLst/>
              <a:ahLst/>
              <a:cxnLst/>
              <a:rect l="l" t="t" r="r" b="b"/>
              <a:pathLst>
                <a:path w="1974" h="1688" extrusionOk="0">
                  <a:moveTo>
                    <a:pt x="852" y="0"/>
                  </a:moveTo>
                  <a:cubicBezTo>
                    <a:pt x="384" y="0"/>
                    <a:pt x="0" y="384"/>
                    <a:pt x="14" y="852"/>
                  </a:cubicBezTo>
                  <a:cubicBezTo>
                    <a:pt x="14" y="1351"/>
                    <a:pt x="429" y="1687"/>
                    <a:pt x="860" y="1687"/>
                  </a:cubicBezTo>
                  <a:cubicBezTo>
                    <a:pt x="1067" y="1687"/>
                    <a:pt x="1278" y="1609"/>
                    <a:pt x="1448" y="1434"/>
                  </a:cubicBezTo>
                  <a:cubicBezTo>
                    <a:pt x="1974" y="909"/>
                    <a:pt x="1605" y="0"/>
                    <a:pt x="85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9" name="Google Shape;499;p42"/>
            <p:cNvSpPr/>
            <p:nvPr/>
          </p:nvSpPr>
          <p:spPr>
            <a:xfrm>
              <a:off x="4060527" y="1438957"/>
              <a:ext cx="261529" cy="76820"/>
            </a:xfrm>
            <a:custGeom>
              <a:avLst/>
              <a:gdLst/>
              <a:ahLst/>
              <a:cxnLst/>
              <a:rect l="l" t="t" r="r" b="b"/>
              <a:pathLst>
                <a:path w="11558" h="3395" extrusionOk="0">
                  <a:moveTo>
                    <a:pt x="3252" y="867"/>
                  </a:moveTo>
                  <a:cubicBezTo>
                    <a:pt x="3621" y="867"/>
                    <a:pt x="3820" y="1321"/>
                    <a:pt x="3550" y="1591"/>
                  </a:cubicBezTo>
                  <a:cubicBezTo>
                    <a:pt x="3464" y="1673"/>
                    <a:pt x="3358" y="1709"/>
                    <a:pt x="3255" y="1709"/>
                  </a:cubicBezTo>
                  <a:cubicBezTo>
                    <a:pt x="3036" y="1709"/>
                    <a:pt x="2826" y="1544"/>
                    <a:pt x="2826" y="1293"/>
                  </a:cubicBezTo>
                  <a:cubicBezTo>
                    <a:pt x="2826" y="1051"/>
                    <a:pt x="3011" y="867"/>
                    <a:pt x="3252" y="867"/>
                  </a:cubicBezTo>
                  <a:close/>
                  <a:moveTo>
                    <a:pt x="8306" y="867"/>
                  </a:moveTo>
                  <a:cubicBezTo>
                    <a:pt x="8676" y="867"/>
                    <a:pt x="8874" y="1321"/>
                    <a:pt x="8605" y="1591"/>
                  </a:cubicBezTo>
                  <a:cubicBezTo>
                    <a:pt x="8518" y="1673"/>
                    <a:pt x="8413" y="1709"/>
                    <a:pt x="8310" y="1709"/>
                  </a:cubicBezTo>
                  <a:cubicBezTo>
                    <a:pt x="8090" y="1709"/>
                    <a:pt x="7880" y="1544"/>
                    <a:pt x="7880" y="1293"/>
                  </a:cubicBezTo>
                  <a:cubicBezTo>
                    <a:pt x="7880" y="1051"/>
                    <a:pt x="8065" y="867"/>
                    <a:pt x="8306" y="867"/>
                  </a:cubicBezTo>
                  <a:close/>
                  <a:moveTo>
                    <a:pt x="1151" y="1"/>
                  </a:moveTo>
                  <a:lnTo>
                    <a:pt x="1151" y="72"/>
                  </a:lnTo>
                  <a:cubicBezTo>
                    <a:pt x="1" y="484"/>
                    <a:pt x="43" y="2102"/>
                    <a:pt x="1151" y="2485"/>
                  </a:cubicBezTo>
                  <a:cubicBezTo>
                    <a:pt x="1179" y="2798"/>
                    <a:pt x="1236" y="3096"/>
                    <a:pt x="1321" y="3394"/>
                  </a:cubicBezTo>
                  <a:lnTo>
                    <a:pt x="10223" y="3394"/>
                  </a:lnTo>
                  <a:cubicBezTo>
                    <a:pt x="10308" y="3096"/>
                    <a:pt x="10365" y="2798"/>
                    <a:pt x="10394" y="2485"/>
                  </a:cubicBezTo>
                  <a:cubicBezTo>
                    <a:pt x="11501" y="2102"/>
                    <a:pt x="11558" y="484"/>
                    <a:pt x="10408" y="72"/>
                  </a:cubicBezTo>
                  <a:lnTo>
                    <a:pt x="10408" y="1"/>
                  </a:lnTo>
                  <a:lnTo>
                    <a:pt x="7412" y="1"/>
                  </a:lnTo>
                  <a:cubicBezTo>
                    <a:pt x="7192" y="846"/>
                    <a:pt x="6482" y="1268"/>
                    <a:pt x="5774" y="1268"/>
                  </a:cubicBezTo>
                  <a:cubicBezTo>
                    <a:pt x="5066" y="1268"/>
                    <a:pt x="4359" y="846"/>
                    <a:pt x="41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500" name="Google Shape;500;p42"/>
            <p:cNvSpPr/>
            <p:nvPr/>
          </p:nvSpPr>
          <p:spPr>
            <a:xfrm>
              <a:off x="4097794" y="1534694"/>
              <a:ext cx="186677" cy="57248"/>
            </a:xfrm>
            <a:custGeom>
              <a:avLst/>
              <a:gdLst/>
              <a:ahLst/>
              <a:cxnLst/>
              <a:rect l="l" t="t" r="r" b="b"/>
              <a:pathLst>
                <a:path w="8250" h="2530" extrusionOk="0">
                  <a:moveTo>
                    <a:pt x="1" y="1"/>
                  </a:moveTo>
                  <a:cubicBezTo>
                    <a:pt x="857" y="1678"/>
                    <a:pt x="2492" y="2530"/>
                    <a:pt x="4129" y="2530"/>
                  </a:cubicBezTo>
                  <a:cubicBezTo>
                    <a:pt x="5750" y="2530"/>
                    <a:pt x="7374" y="1696"/>
                    <a:pt x="82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501" name="Google Shape;501;p42"/>
          <p:cNvGrpSpPr/>
          <p:nvPr/>
        </p:nvGrpSpPr>
        <p:grpSpPr>
          <a:xfrm>
            <a:off x="5394614" y="1996336"/>
            <a:ext cx="312856" cy="212428"/>
            <a:chOff x="1342625" y="2070332"/>
            <a:chExt cx="325451" cy="220980"/>
          </a:xfrm>
        </p:grpSpPr>
        <p:sp>
          <p:nvSpPr>
            <p:cNvPr id="502" name="Google Shape;502;p42"/>
            <p:cNvSpPr/>
            <p:nvPr/>
          </p:nvSpPr>
          <p:spPr>
            <a:xfrm>
              <a:off x="1342625" y="2100766"/>
              <a:ext cx="55279" cy="152622"/>
            </a:xfrm>
            <a:custGeom>
              <a:avLst/>
              <a:gdLst/>
              <a:ahLst/>
              <a:cxnLst/>
              <a:rect l="l" t="t" r="r" b="b"/>
              <a:pathLst>
                <a:path w="2443" h="6745" extrusionOk="0">
                  <a:moveTo>
                    <a:pt x="1522" y="0"/>
                  </a:moveTo>
                  <a:cubicBezTo>
                    <a:pt x="682" y="0"/>
                    <a:pt x="0" y="691"/>
                    <a:pt x="0" y="1548"/>
                  </a:cubicBezTo>
                  <a:lnTo>
                    <a:pt x="0" y="5112"/>
                  </a:lnTo>
                  <a:cubicBezTo>
                    <a:pt x="0" y="6006"/>
                    <a:pt x="738" y="6745"/>
                    <a:pt x="1633" y="6745"/>
                  </a:cubicBezTo>
                  <a:lnTo>
                    <a:pt x="2442" y="6745"/>
                  </a:lnTo>
                  <a:cubicBezTo>
                    <a:pt x="2371" y="6461"/>
                    <a:pt x="2314" y="6177"/>
                    <a:pt x="2300" y="5893"/>
                  </a:cubicBezTo>
                  <a:lnTo>
                    <a:pt x="1633" y="5893"/>
                  </a:lnTo>
                  <a:cubicBezTo>
                    <a:pt x="1207" y="5893"/>
                    <a:pt x="852" y="5538"/>
                    <a:pt x="852" y="5112"/>
                  </a:cubicBezTo>
                  <a:lnTo>
                    <a:pt x="852" y="1548"/>
                  </a:lnTo>
                  <a:cubicBezTo>
                    <a:pt x="852" y="1151"/>
                    <a:pt x="1164" y="838"/>
                    <a:pt x="1562" y="838"/>
                  </a:cubicBezTo>
                  <a:lnTo>
                    <a:pt x="1732" y="838"/>
                  </a:lnTo>
                  <a:cubicBezTo>
                    <a:pt x="1675" y="554"/>
                    <a:pt x="1675" y="270"/>
                    <a:pt x="1761" y="1"/>
                  </a:cubicBezTo>
                  <a:lnTo>
                    <a:pt x="1548" y="1"/>
                  </a:lnTo>
                  <a:cubicBezTo>
                    <a:pt x="1539" y="0"/>
                    <a:pt x="1531" y="0"/>
                    <a:pt x="1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503" name="Google Shape;503;p42"/>
            <p:cNvSpPr/>
            <p:nvPr/>
          </p:nvSpPr>
          <p:spPr>
            <a:xfrm>
              <a:off x="1612797" y="2100766"/>
              <a:ext cx="55279" cy="152622"/>
            </a:xfrm>
            <a:custGeom>
              <a:avLst/>
              <a:gdLst/>
              <a:ahLst/>
              <a:cxnLst/>
              <a:rect l="l" t="t" r="r" b="b"/>
              <a:pathLst>
                <a:path w="2443" h="6745" extrusionOk="0">
                  <a:moveTo>
                    <a:pt x="668" y="1"/>
                  </a:moveTo>
                  <a:cubicBezTo>
                    <a:pt x="753" y="270"/>
                    <a:pt x="767" y="569"/>
                    <a:pt x="710" y="838"/>
                  </a:cubicBezTo>
                  <a:lnTo>
                    <a:pt x="881" y="838"/>
                  </a:lnTo>
                  <a:cubicBezTo>
                    <a:pt x="1278" y="838"/>
                    <a:pt x="1591" y="1165"/>
                    <a:pt x="1591" y="1548"/>
                  </a:cubicBezTo>
                  <a:lnTo>
                    <a:pt x="1591" y="5112"/>
                  </a:lnTo>
                  <a:cubicBezTo>
                    <a:pt x="1591" y="5552"/>
                    <a:pt x="1236" y="5907"/>
                    <a:pt x="810" y="5907"/>
                  </a:cubicBezTo>
                  <a:lnTo>
                    <a:pt x="143" y="5907"/>
                  </a:lnTo>
                  <a:cubicBezTo>
                    <a:pt x="114" y="6191"/>
                    <a:pt x="72" y="6475"/>
                    <a:pt x="1" y="6745"/>
                  </a:cubicBezTo>
                  <a:lnTo>
                    <a:pt x="796" y="6745"/>
                  </a:lnTo>
                  <a:cubicBezTo>
                    <a:pt x="1704" y="6745"/>
                    <a:pt x="2443" y="6006"/>
                    <a:pt x="2443" y="5112"/>
                  </a:cubicBezTo>
                  <a:lnTo>
                    <a:pt x="2443" y="1548"/>
                  </a:lnTo>
                  <a:cubicBezTo>
                    <a:pt x="2428" y="696"/>
                    <a:pt x="1733" y="1"/>
                    <a:pt x="8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504" name="Google Shape;504;p42"/>
            <p:cNvSpPr/>
            <p:nvPr/>
          </p:nvSpPr>
          <p:spPr>
            <a:xfrm>
              <a:off x="1399487" y="2070332"/>
              <a:ext cx="211726" cy="220980"/>
            </a:xfrm>
            <a:custGeom>
              <a:avLst/>
              <a:gdLst/>
              <a:ahLst/>
              <a:cxnLst/>
              <a:rect l="l" t="t" r="r" b="b"/>
              <a:pathLst>
                <a:path w="9357" h="9766" extrusionOk="0">
                  <a:moveTo>
                    <a:pt x="4680" y="2772"/>
                  </a:moveTo>
                  <a:cubicBezTo>
                    <a:pt x="5292" y="2772"/>
                    <a:pt x="5906" y="2865"/>
                    <a:pt x="7014" y="3049"/>
                  </a:cubicBezTo>
                  <a:cubicBezTo>
                    <a:pt x="7241" y="3078"/>
                    <a:pt x="7397" y="3291"/>
                    <a:pt x="7369" y="3532"/>
                  </a:cubicBezTo>
                  <a:lnTo>
                    <a:pt x="7355" y="3518"/>
                  </a:lnTo>
                  <a:cubicBezTo>
                    <a:pt x="7312" y="3731"/>
                    <a:pt x="7142" y="3873"/>
                    <a:pt x="6929" y="3873"/>
                  </a:cubicBezTo>
                  <a:cubicBezTo>
                    <a:pt x="6181" y="3873"/>
                    <a:pt x="5976" y="3620"/>
                    <a:pt x="4913" y="3620"/>
                  </a:cubicBezTo>
                  <a:cubicBezTo>
                    <a:pt x="4381" y="3620"/>
                    <a:pt x="3635" y="3684"/>
                    <a:pt x="2499" y="3873"/>
                  </a:cubicBezTo>
                  <a:cubicBezTo>
                    <a:pt x="2468" y="3878"/>
                    <a:pt x="2438" y="3881"/>
                    <a:pt x="2410" y="3881"/>
                  </a:cubicBezTo>
                  <a:cubicBezTo>
                    <a:pt x="1932" y="3881"/>
                    <a:pt x="1834" y="3130"/>
                    <a:pt x="2357" y="3049"/>
                  </a:cubicBezTo>
                  <a:cubicBezTo>
                    <a:pt x="3457" y="2865"/>
                    <a:pt x="4068" y="2772"/>
                    <a:pt x="4680" y="2772"/>
                  </a:cubicBezTo>
                  <a:close/>
                  <a:moveTo>
                    <a:pt x="4678" y="4583"/>
                  </a:moveTo>
                  <a:cubicBezTo>
                    <a:pt x="5225" y="4583"/>
                    <a:pt x="5772" y="4625"/>
                    <a:pt x="6773" y="4711"/>
                  </a:cubicBezTo>
                  <a:cubicBezTo>
                    <a:pt x="7000" y="4739"/>
                    <a:pt x="7184" y="4938"/>
                    <a:pt x="7156" y="5179"/>
                  </a:cubicBezTo>
                  <a:cubicBezTo>
                    <a:pt x="7142" y="5397"/>
                    <a:pt x="6945" y="5563"/>
                    <a:pt x="6728" y="5563"/>
                  </a:cubicBezTo>
                  <a:cubicBezTo>
                    <a:pt x="6719" y="5563"/>
                    <a:pt x="6710" y="5563"/>
                    <a:pt x="6702" y="5562"/>
                  </a:cubicBezTo>
                  <a:cubicBezTo>
                    <a:pt x="5722" y="5470"/>
                    <a:pt x="5197" y="5424"/>
                    <a:pt x="4673" y="5424"/>
                  </a:cubicBezTo>
                  <a:cubicBezTo>
                    <a:pt x="4149" y="5424"/>
                    <a:pt x="3628" y="5470"/>
                    <a:pt x="2655" y="5562"/>
                  </a:cubicBezTo>
                  <a:cubicBezTo>
                    <a:pt x="2641" y="5563"/>
                    <a:pt x="2628" y="5564"/>
                    <a:pt x="2615" y="5564"/>
                  </a:cubicBezTo>
                  <a:cubicBezTo>
                    <a:pt x="2098" y="5564"/>
                    <a:pt x="2030" y="4766"/>
                    <a:pt x="2584" y="4711"/>
                  </a:cubicBezTo>
                  <a:cubicBezTo>
                    <a:pt x="3585" y="4625"/>
                    <a:pt x="4132" y="4583"/>
                    <a:pt x="4678" y="4583"/>
                  </a:cubicBezTo>
                  <a:close/>
                  <a:moveTo>
                    <a:pt x="6585" y="6399"/>
                  </a:moveTo>
                  <a:cubicBezTo>
                    <a:pt x="7129" y="6399"/>
                    <a:pt x="7129" y="7239"/>
                    <a:pt x="6585" y="7239"/>
                  </a:cubicBezTo>
                  <a:cubicBezTo>
                    <a:pt x="6572" y="7239"/>
                    <a:pt x="6559" y="7239"/>
                    <a:pt x="6545" y="7238"/>
                  </a:cubicBezTo>
                  <a:lnTo>
                    <a:pt x="2811" y="7238"/>
                  </a:lnTo>
                  <a:cubicBezTo>
                    <a:pt x="2243" y="7238"/>
                    <a:pt x="2243" y="6400"/>
                    <a:pt x="2811" y="6400"/>
                  </a:cubicBezTo>
                  <a:lnTo>
                    <a:pt x="6545" y="6400"/>
                  </a:lnTo>
                  <a:cubicBezTo>
                    <a:pt x="6559" y="6399"/>
                    <a:pt x="6572" y="6399"/>
                    <a:pt x="6585" y="6399"/>
                  </a:cubicBezTo>
                  <a:close/>
                  <a:moveTo>
                    <a:pt x="4678" y="0"/>
                  </a:moveTo>
                  <a:cubicBezTo>
                    <a:pt x="4270" y="0"/>
                    <a:pt x="3862" y="117"/>
                    <a:pt x="3507" y="352"/>
                  </a:cubicBezTo>
                  <a:cubicBezTo>
                    <a:pt x="3436" y="423"/>
                    <a:pt x="2272" y="1346"/>
                    <a:pt x="1022" y="1346"/>
                  </a:cubicBezTo>
                  <a:lnTo>
                    <a:pt x="454" y="1346"/>
                  </a:lnTo>
                  <a:cubicBezTo>
                    <a:pt x="199" y="1346"/>
                    <a:pt x="0" y="1559"/>
                    <a:pt x="28" y="1814"/>
                  </a:cubicBezTo>
                  <a:lnTo>
                    <a:pt x="653" y="7394"/>
                  </a:lnTo>
                  <a:cubicBezTo>
                    <a:pt x="794" y="8748"/>
                    <a:pt x="1929" y="9765"/>
                    <a:pt x="3280" y="9765"/>
                  </a:cubicBezTo>
                  <a:cubicBezTo>
                    <a:pt x="3289" y="9765"/>
                    <a:pt x="3299" y="9765"/>
                    <a:pt x="3308" y="9765"/>
                  </a:cubicBezTo>
                  <a:lnTo>
                    <a:pt x="6034" y="9765"/>
                  </a:lnTo>
                  <a:cubicBezTo>
                    <a:pt x="6044" y="9765"/>
                    <a:pt x="6053" y="9765"/>
                    <a:pt x="6062" y="9765"/>
                  </a:cubicBezTo>
                  <a:cubicBezTo>
                    <a:pt x="7413" y="9765"/>
                    <a:pt x="8548" y="8748"/>
                    <a:pt x="8703" y="7394"/>
                  </a:cubicBezTo>
                  <a:lnTo>
                    <a:pt x="9328" y="1814"/>
                  </a:lnTo>
                  <a:cubicBezTo>
                    <a:pt x="9357" y="1559"/>
                    <a:pt x="9158" y="1346"/>
                    <a:pt x="8902" y="1346"/>
                  </a:cubicBezTo>
                  <a:lnTo>
                    <a:pt x="8320" y="1346"/>
                  </a:lnTo>
                  <a:cubicBezTo>
                    <a:pt x="7198" y="1346"/>
                    <a:pt x="6574" y="834"/>
                    <a:pt x="5850" y="352"/>
                  </a:cubicBezTo>
                  <a:cubicBezTo>
                    <a:pt x="5495" y="117"/>
                    <a:pt x="5087" y="0"/>
                    <a:pt x="46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A0EB106-0C2D-4505-D6C9-395892091396}"/>
              </a:ext>
            </a:extLst>
          </p:cNvPr>
          <p:cNvSpPr txBox="1"/>
          <p:nvPr/>
        </p:nvSpPr>
        <p:spPr>
          <a:xfrm>
            <a:off x="168965" y="178905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25/26</a:t>
            </a:r>
          </a:p>
        </p:txBody>
      </p:sp>
    </p:spTree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43"/>
          <p:cNvSpPr txBox="1">
            <a:spLocks noGrp="1"/>
          </p:cNvSpPr>
          <p:nvPr>
            <p:ph type="title"/>
          </p:nvPr>
        </p:nvSpPr>
        <p:spPr>
          <a:xfrm>
            <a:off x="2828050" y="1006775"/>
            <a:ext cx="34878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Cairo" panose="00000800000000000000" pitchFamily="2" charset="-78"/>
                <a:cs typeface="Cairo" panose="00000800000000000000" pitchFamily="2" charset="-78"/>
              </a:rPr>
              <a:t>الخاتمة</a:t>
            </a:r>
            <a:endParaRPr dirty="0"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510" name="Google Shape;510;p43"/>
          <p:cNvSpPr txBox="1">
            <a:spLocks noGrp="1"/>
          </p:cNvSpPr>
          <p:nvPr>
            <p:ph type="subTitle" idx="1"/>
          </p:nvPr>
        </p:nvSpPr>
        <p:spPr>
          <a:xfrm>
            <a:off x="1734065" y="1747520"/>
            <a:ext cx="5675870" cy="2641599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ختاما، حقق المشروع منصة ويب ذكية تشخص أمراض الأسنان بدقة من خلال دمج </a:t>
            </a:r>
            <a:r>
              <a:rPr lang="en-US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Gemini </a:t>
            </a:r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لفهم الصورة وتوليد تقارير عربية، مع </a:t>
            </a:r>
            <a:r>
              <a:rPr lang="en-US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SAM </a:t>
            </a:r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للتحديد الدقيق على مستوى البكسل، وواجهة سهلة. أثبت النظام فعاليته كأداة مساعدة للطبيب لتسريع التشخيص، مع بقاء القرار العلاجي النهائي من اختصاص الطبيب المعالج.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B3D478C-BF65-9405-F716-551153B0B9BD}"/>
              </a:ext>
            </a:extLst>
          </p:cNvPr>
          <p:cNvSpPr txBox="1"/>
          <p:nvPr/>
        </p:nvSpPr>
        <p:spPr>
          <a:xfrm>
            <a:off x="168965" y="178905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iro" panose="00000800000000000000" pitchFamily="2" charset="-78"/>
                <a:cs typeface="Cairo" panose="00000800000000000000" pitchFamily="2" charset="-78"/>
              </a:rPr>
              <a:t>26/26</a:t>
            </a:r>
          </a:p>
        </p:txBody>
      </p:sp>
    </p:spTree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1E242359-181C-F44D-6334-187F66E2C7A7}"/>
              </a:ext>
            </a:extLst>
          </p:cNvPr>
          <p:cNvSpPr txBox="1"/>
          <p:nvPr/>
        </p:nvSpPr>
        <p:spPr>
          <a:xfrm>
            <a:off x="1443990" y="768147"/>
            <a:ext cx="6256020" cy="3607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Meta AI Research. (2023). Segment Anything Model (SAM) – </a:t>
            </a:r>
            <a:r>
              <a:rPr lang="en-US" dirty="0" err="1"/>
              <a:t>ViT</a:t>
            </a:r>
            <a:r>
              <a:rPr lang="en-US" dirty="0"/>
              <a:t>-Base.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Cascella, M., et al. (2026). The breakthrough of large language models for medical applications. Journal of Medical Systems.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err="1"/>
              <a:t>Jocher</a:t>
            </a:r>
            <a:r>
              <a:rPr lang="en-US" dirty="0"/>
              <a:t>, G., et al. (2026). YOLOv11: Real-time object detection. </a:t>
            </a:r>
            <a:r>
              <a:rPr lang="en-US" dirty="0" err="1"/>
              <a:t>Ultralytics</a:t>
            </a:r>
            <a:r>
              <a:rPr lang="en-US" dirty="0"/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Terven, J., &amp; Cordova-Esparza, D. (2023). A comprehensive review of YOLO object detection algorithms. Applied Sciences.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Zhou, S., et al. (2026). Large language models for disease diagnosis: A scoping review. Nature </a:t>
            </a:r>
            <a:r>
              <a:rPr lang="en-US" dirty="0" err="1"/>
              <a:t>npj</a:t>
            </a:r>
            <a:r>
              <a:rPr lang="en-US" dirty="0"/>
              <a:t> Digital Medicine.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Ma, J., &amp; al., e. (2026). The Role of Segment Anything Model (SAM) in Medical Image Segmentation. IEEE TMI.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ral Health: Periodontal Disease by Slidesgo">
  <a:themeElements>
    <a:clrScheme name="Simple Light">
      <a:dk1>
        <a:srgbClr val="662631"/>
      </a:dk1>
      <a:lt1>
        <a:srgbClr val="FFFFFF"/>
      </a:lt1>
      <a:dk2>
        <a:srgbClr val="B11A35"/>
      </a:dk2>
      <a:lt2>
        <a:srgbClr val="E57D90"/>
      </a:lt2>
      <a:accent1>
        <a:srgbClr val="F5C1CA"/>
      </a:accent1>
      <a:accent2>
        <a:srgbClr val="FFEBEE"/>
      </a:accent2>
      <a:accent3>
        <a:srgbClr val="C1DBF5"/>
      </a:accent3>
      <a:accent4>
        <a:srgbClr val="FFFFFF"/>
      </a:accent4>
      <a:accent5>
        <a:srgbClr val="FFFFFF"/>
      </a:accent5>
      <a:accent6>
        <a:srgbClr val="FFFFFF"/>
      </a:accent6>
      <a:hlink>
        <a:srgbClr val="66263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662631"/>
    </a:dk1>
    <a:lt1>
      <a:srgbClr val="FFFFFF"/>
    </a:lt1>
    <a:dk2>
      <a:srgbClr val="B11A35"/>
    </a:dk2>
    <a:lt2>
      <a:srgbClr val="E57D90"/>
    </a:lt2>
    <a:accent1>
      <a:srgbClr val="F5C1CA"/>
    </a:accent1>
    <a:accent2>
      <a:srgbClr val="FFEBEE"/>
    </a:accent2>
    <a:accent3>
      <a:srgbClr val="C1DBF5"/>
    </a:accent3>
    <a:accent4>
      <a:srgbClr val="FFFFFF"/>
    </a:accent4>
    <a:accent5>
      <a:srgbClr val="FFFFFF"/>
    </a:accent5>
    <a:accent6>
      <a:srgbClr val="FFFFFF"/>
    </a:accent6>
    <a:hlink>
      <a:srgbClr val="662631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1120</Words>
  <PresentationFormat>عرض على الشاشة (16:9)</PresentationFormat>
  <Paragraphs>180</Paragraphs>
  <Slides>28</Slides>
  <Notes>28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36" baseType="lpstr">
      <vt:lpstr>Bebas Neue</vt:lpstr>
      <vt:lpstr>Cairo</vt:lpstr>
      <vt:lpstr>Arial</vt:lpstr>
      <vt:lpstr>Cairo Light</vt:lpstr>
      <vt:lpstr>Archivo</vt:lpstr>
      <vt:lpstr>Cairo Black</vt:lpstr>
      <vt:lpstr>PT Sans</vt:lpstr>
      <vt:lpstr>Oral Health: Periodontal Disease by Slidesgo</vt:lpstr>
      <vt:lpstr>تشخيص أمراض الفم والأسنان باستخدام الذكاء الاصطناعي</vt:lpstr>
      <vt:lpstr>مقدمة</vt:lpstr>
      <vt:lpstr>فكرة المشروع</vt:lpstr>
      <vt:lpstr>الأهداف</vt:lpstr>
      <vt:lpstr>الدراسات المرجعية</vt:lpstr>
      <vt:lpstr>المقارنة التقنية وفرق الاداء</vt:lpstr>
      <vt:lpstr>النماذج اللغوية الرؤيوية (VLMs)</vt:lpstr>
      <vt:lpstr>نموذج التجزئة الدقيقة (SAM)</vt:lpstr>
      <vt:lpstr>تقنيات الويب وقاعدة البيانات</vt:lpstr>
      <vt:lpstr>مخطط حالات الاستخدام</vt:lpstr>
      <vt:lpstr>مخطط المكونات</vt:lpstr>
      <vt:lpstr>مخطط الحالة</vt:lpstr>
      <vt:lpstr>مخطط قاعدة البيانات</vt:lpstr>
      <vt:lpstr>واجهة لوحة التحكم</vt:lpstr>
      <vt:lpstr>واجهة بيانات المرضى</vt:lpstr>
      <vt:lpstr>واجهة خريطة الأسنان التفاعلية</vt:lpstr>
      <vt:lpstr>واجهة تقرير التشخيص الذكي</vt:lpstr>
      <vt:lpstr>واجهة المشاكل المرصودة</vt:lpstr>
      <vt:lpstr>واجهة التقارير العلاجية</vt:lpstr>
      <vt:lpstr>واجهة التسعير والتكاليف</vt:lpstr>
      <vt:lpstr>واجهة الموسوعة الطبية</vt:lpstr>
      <vt:lpstr>عرض تقديمي في PowerPoint</vt:lpstr>
      <vt:lpstr>النتائج أوقات الاستجابة المقاسة</vt:lpstr>
      <vt:lpstr>النتائج دقة التجزئة: الأوقات المقاسة على صور اختبار متنوعة</vt:lpstr>
      <vt:lpstr>مناقشة النتائج</vt:lpstr>
      <vt:lpstr>الآفاق المستقبلية</vt:lpstr>
      <vt:lpstr>الخاتمة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2026-07-31T12:11:18Z</dcterms:modified>
</cp:coreProperties>
</file>