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64" r:id="rId4"/>
    <p:sldId id="259" r:id="rId5"/>
    <p:sldId id="287" r:id="rId6"/>
    <p:sldId id="263" r:id="rId7"/>
    <p:sldId id="260" r:id="rId8"/>
    <p:sldId id="277" r:id="rId9"/>
    <p:sldId id="278" r:id="rId10"/>
    <p:sldId id="279" r:id="rId11"/>
    <p:sldId id="262" r:id="rId12"/>
    <p:sldId id="280" r:id="rId13"/>
    <p:sldId id="281" r:id="rId14"/>
    <p:sldId id="282" r:id="rId15"/>
    <p:sldId id="283" r:id="rId16"/>
    <p:sldId id="284" r:id="rId17"/>
    <p:sldId id="285" r:id="rId18"/>
    <p:sldId id="266" r:id="rId19"/>
    <p:sldId id="286" r:id="rId20"/>
    <p:sldId id="258" r:id="rId21"/>
  </p:sldIdLst>
  <p:sldSz cx="12192000" cy="6858000"/>
  <p:notesSz cx="6858000" cy="9144000"/>
  <p:defaultTextStyle>
    <a:defPPr>
      <a:defRPr lang="ar-SY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CCC7"/>
    <a:srgbClr val="2649A5"/>
    <a:srgbClr val="FFFBEF"/>
    <a:srgbClr val="FDEAB5"/>
    <a:srgbClr val="FBCD4E"/>
    <a:srgbClr val="FEE4E2"/>
    <a:srgbClr val="FA1B0A"/>
    <a:srgbClr val="C5F3F2"/>
    <a:srgbClr val="B7E4FF"/>
    <a:srgbClr val="54B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نمط متوسط 2 - تميي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>
        <p:scale>
          <a:sx n="41" d="100"/>
          <a:sy n="41" d="100"/>
        </p:scale>
        <p:origin x="158" y="9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71355DB-46F7-4442-4BF8-6EA189276A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SY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D33FE5F5-4D30-C27D-AA99-6949978A3C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SY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300E954C-21E6-6CA5-2055-7618CC1A5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D81A-FBC7-4EC6-A704-C3802461C3FC}" type="datetimeFigureOut">
              <a:rPr lang="ar-SY" smtClean="0"/>
              <a:t>13/02/1448</a:t>
            </a:fld>
            <a:endParaRPr lang="ar-SY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E0FFA2A-93DD-F86E-928B-391F1BB2AB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E1A9C34C-697F-0FE4-EC5F-683A6012A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3BC0-ECB3-429D-B78D-68982A2B24E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34018101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C9D4A26-5053-5BBA-6C77-4E3E29AF7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SY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CE08FB3-4D70-2CD6-1B22-DC798D8CA3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SY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83106C2-1AE2-274D-8FBB-7ADB02A602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D81A-FBC7-4EC6-A704-C3802461C3FC}" type="datetimeFigureOut">
              <a:rPr lang="ar-SY" smtClean="0"/>
              <a:t>13/02/1448</a:t>
            </a:fld>
            <a:endParaRPr lang="ar-SY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446D4CE-F133-D505-221F-3A88FD3095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9B0C25D-67B2-1924-6A16-0F642D2402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3BC0-ECB3-429D-B78D-68982A2B24E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6136629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E187ED2-A7AB-D798-6F43-77F6D8C7AD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SY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B2B7003E-B2FD-4793-6E7F-4BB7561552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A24D63D7-F585-2B4A-72D5-905A894CD7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D81A-FBC7-4EC6-A704-C3802461C3FC}" type="datetimeFigureOut">
              <a:rPr lang="ar-SY" smtClean="0"/>
              <a:t>13/02/1448</a:t>
            </a:fld>
            <a:endParaRPr lang="ar-SY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ADF8F8A-CC57-BB8B-AC91-E64EF2EB7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5B201D4-F184-8190-0770-D1062A569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3BC0-ECB3-429D-B78D-68982A2B24E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2143460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AFA1C08-59AC-FBB6-3CE8-3DE0BA04C6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SY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DFAC1FF1-F3E7-1CAE-A28A-CCB8AE93ABB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SY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EACB95BD-5E44-B11A-746E-5DEFFD235F0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SY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B6F85FE4-A3E4-41B5-5BE9-D4ABAEDA79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D81A-FBC7-4EC6-A704-C3802461C3FC}" type="datetimeFigureOut">
              <a:rPr lang="ar-SY" smtClean="0"/>
              <a:t>13/02/1448</a:t>
            </a:fld>
            <a:endParaRPr lang="ar-SY" dirty="0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6348D545-7328-A0E6-190D-26C41576D1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4C59D7F6-7600-4F37-5243-737C1C1E1F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3BC0-ECB3-429D-B78D-68982A2B24E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4710890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4AC2EE2-0169-57A4-592A-DB0340CE72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SY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ED432741-CD0D-A496-7058-CB17F46D31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76EB62B7-80B3-A21E-2F34-3F5CE01DC23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SY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7F879171-3838-6A9F-59CC-0C6E2EBC3EF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E7A8E63A-CA02-A4C8-BF03-D05312EC27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SY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006FE853-7EB5-9D29-DDF2-7525A5F84E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D81A-FBC7-4EC6-A704-C3802461C3FC}" type="datetimeFigureOut">
              <a:rPr lang="ar-SY" smtClean="0"/>
              <a:t>13/02/1448</a:t>
            </a:fld>
            <a:endParaRPr lang="ar-SY" dirty="0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1FBC5512-393F-F482-10FD-933717DCA4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B7EEAADD-90A1-F6D0-EB45-C529858F9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3BC0-ECB3-429D-B78D-68982A2B24E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2196438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3D72D5C-3D4F-D9CB-226F-1F2DC0C54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SY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6744E0DB-4B85-BA07-B509-BC41B4E324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D81A-FBC7-4EC6-A704-C3802461C3FC}" type="datetimeFigureOut">
              <a:rPr lang="ar-SY" smtClean="0"/>
              <a:t>13/02/1448</a:t>
            </a:fld>
            <a:endParaRPr lang="ar-SY" dirty="0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0E9ABA59-3108-58B6-4E45-A9689050E9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12F00DDE-6862-F3F2-A25C-30EC781AC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3BC0-ECB3-429D-B78D-68982A2B24E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0177712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1FF0981C-1BC5-482D-A1D8-F984D5E8AC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D81A-FBC7-4EC6-A704-C3802461C3FC}" type="datetimeFigureOut">
              <a:rPr lang="ar-SY" smtClean="0"/>
              <a:t>13/02/1448</a:t>
            </a:fld>
            <a:endParaRPr lang="ar-SY" dirty="0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FD5CC039-AD86-C960-D861-B551404EF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D0E34827-D74D-CFE1-17BA-560E454E14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3BC0-ECB3-429D-B78D-68982A2B24E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329011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15733A19-8AFB-0CFC-8613-8E8D810B9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SY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DC474B2-0B5D-A16A-9FAD-C2C7BC57EB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SY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974A03AF-B896-6AC4-0DF5-E201B33B5F1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8A71BBD8-0B54-91D1-F5FB-28D02B7B96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D81A-FBC7-4EC6-A704-C3802461C3FC}" type="datetimeFigureOut">
              <a:rPr lang="ar-SY" smtClean="0"/>
              <a:t>13/02/1448</a:t>
            </a:fld>
            <a:endParaRPr lang="ar-SY" dirty="0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225EDDF7-0605-AD84-9E40-F6C3F88A71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4526D14-F736-F481-0F0E-3054CD17BB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3BC0-ECB3-429D-B78D-68982A2B24E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2476862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728F7EB-C65B-6582-FFAF-101D122832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SY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CAD15B55-016C-EE05-8794-04C0B5C3DC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 dirty="0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AA52FC4A-A477-CA03-0DAA-00A87E6521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6193E460-5DCC-B31C-2750-6B44492D9C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D81A-FBC7-4EC6-A704-C3802461C3FC}" type="datetimeFigureOut">
              <a:rPr lang="ar-SY" smtClean="0"/>
              <a:t>13/02/1448</a:t>
            </a:fld>
            <a:endParaRPr lang="ar-SY" dirty="0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EEDDC4F3-751C-3724-F4C7-D99036FAB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74A50802-4FBF-C5AC-15D7-2068821D36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3BC0-ECB3-429D-B78D-68982A2B24E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2332828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14E22D5-3822-2FBB-BA46-5A11DFB882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SY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C9BE55F0-40D3-B1D4-E080-64697CCD72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SY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7D5C3314-764D-BF4B-37E3-F88F0AD3D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D81A-FBC7-4EC6-A704-C3802461C3FC}" type="datetimeFigureOut">
              <a:rPr lang="ar-SY" smtClean="0"/>
              <a:t>13/02/1448</a:t>
            </a:fld>
            <a:endParaRPr lang="ar-SY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AF4E29B0-1395-3A6F-FEE3-70C5DB076D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A015CEF-C692-7455-70DA-CD0282B36C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3BC0-ECB3-429D-B78D-68982A2B24E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1078564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A1676A46-06C2-6C4C-E80A-15F6866E5E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SY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609D72B4-8DB6-8E59-DCAA-FAAA4F9FD8A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SY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F858F26D-79F8-9DE8-45AB-D28CA13E8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7D81A-FBC7-4EC6-A704-C3802461C3FC}" type="datetimeFigureOut">
              <a:rPr lang="ar-SY" smtClean="0"/>
              <a:t>13/02/1448</a:t>
            </a:fld>
            <a:endParaRPr lang="ar-SY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C691871E-D57F-3E11-3A6F-063AF8381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 dirty="0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4098050-9AA7-9A51-7654-52601D3AC3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563BC0-ECB3-429D-B78D-68982A2B24E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3468236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0188941D-7C31-CE46-CC62-0A4318F26F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SY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79356168-369A-3B5E-4C1C-C50F37DE41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SY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63AF8CF8-28ED-732F-6EB3-B54BF27B41E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7D81A-FBC7-4EC6-A704-C3802461C3FC}" type="datetimeFigureOut">
              <a:rPr lang="ar-SY" smtClean="0"/>
              <a:t>13/02/1448</a:t>
            </a:fld>
            <a:endParaRPr lang="ar-SY" dirty="0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7F0C4C29-AF37-C450-93A5-F9F821A509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 dirty="0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DA13A107-3810-3DBD-CEA3-63B9E8B9471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563BC0-ECB3-429D-B78D-68982A2B24EC}" type="slidenum">
              <a:rPr lang="ar-SY" smtClean="0"/>
              <a:t>‹#›</a:t>
            </a:fld>
            <a:endParaRPr lang="ar-SY" dirty="0"/>
          </a:p>
        </p:txBody>
      </p:sp>
    </p:spTree>
    <p:extLst>
      <p:ext uri="{BB962C8B-B14F-4D97-AF65-F5344CB8AC3E}">
        <p14:creationId xmlns:p14="http://schemas.microsoft.com/office/powerpoint/2010/main" val="28855918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sv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D6A0B6DC-4A98-E91B-19E9-283874C32EA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205154" y="149469"/>
            <a:chExt cx="11781692" cy="655906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BF73AB02-EFE9-6F9B-2C8F-505C58B33DFD}"/>
                </a:ext>
              </a:extLst>
            </p:cNvPr>
            <p:cNvSpPr/>
            <p:nvPr/>
          </p:nvSpPr>
          <p:spPr>
            <a:xfrm>
              <a:off x="205154" y="149469"/>
              <a:ext cx="11781692" cy="6559062"/>
            </a:xfrm>
            <a:prstGeom prst="roundRect">
              <a:avLst>
                <a:gd name="adj" fmla="val 2592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7" name="مستطيل: زوايا علوية مستديرة 6">
              <a:extLst>
                <a:ext uri="{FF2B5EF4-FFF2-40B4-BE49-F238E27FC236}">
                  <a16:creationId xmlns:a16="http://schemas.microsoft.com/office/drawing/2014/main" id="{9415C0AC-E7EC-C853-FC5F-CA1075A9B6C8}"/>
                </a:ext>
              </a:extLst>
            </p:cNvPr>
            <p:cNvSpPr/>
            <p:nvPr/>
          </p:nvSpPr>
          <p:spPr>
            <a:xfrm>
              <a:off x="205154" y="149469"/>
              <a:ext cx="11781692" cy="32104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9AE6043D-3B4A-4675-6271-DC556AEA1EB7}"/>
                </a:ext>
              </a:extLst>
            </p:cNvPr>
            <p:cNvSpPr/>
            <p:nvPr/>
          </p:nvSpPr>
          <p:spPr>
            <a:xfrm>
              <a:off x="11622952" y="255993"/>
              <a:ext cx="108000" cy="108000"/>
            </a:xfrm>
            <a:prstGeom prst="ellipse">
              <a:avLst/>
            </a:prstGeom>
            <a:solidFill>
              <a:srgbClr val="F81F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4958BF4A-078E-758F-5311-F9A30E8D50A5}"/>
                </a:ext>
              </a:extLst>
            </p:cNvPr>
            <p:cNvSpPr/>
            <p:nvPr/>
          </p:nvSpPr>
          <p:spPr>
            <a:xfrm>
              <a:off x="11434118" y="255993"/>
              <a:ext cx="108000" cy="108000"/>
            </a:xfrm>
            <a:prstGeom prst="ellipse">
              <a:avLst/>
            </a:prstGeom>
            <a:solidFill>
              <a:srgbClr val="F6CF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12" name="شكل بيضاوي 11">
              <a:extLst>
                <a:ext uri="{FF2B5EF4-FFF2-40B4-BE49-F238E27FC236}">
                  <a16:creationId xmlns:a16="http://schemas.microsoft.com/office/drawing/2014/main" id="{63440396-0F98-A757-CFB4-207A186FF8F2}"/>
                </a:ext>
              </a:extLst>
            </p:cNvPr>
            <p:cNvSpPr/>
            <p:nvPr/>
          </p:nvSpPr>
          <p:spPr>
            <a:xfrm>
              <a:off x="11245284" y="255993"/>
              <a:ext cx="108000" cy="108000"/>
            </a:xfrm>
            <a:prstGeom prst="ellipse">
              <a:avLst/>
            </a:prstGeom>
            <a:solidFill>
              <a:srgbClr val="FE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sp>
        <p:nvSpPr>
          <p:cNvPr id="25" name="شكل حر: شكل 24">
            <a:extLst>
              <a:ext uri="{FF2B5EF4-FFF2-40B4-BE49-F238E27FC236}">
                <a16:creationId xmlns:a16="http://schemas.microsoft.com/office/drawing/2014/main" id="{E0FFA4A3-03BF-4903-35D8-FDA6D0FDCCF2}"/>
              </a:ext>
            </a:extLst>
          </p:cNvPr>
          <p:cNvSpPr/>
          <p:nvPr/>
        </p:nvSpPr>
        <p:spPr>
          <a:xfrm>
            <a:off x="6365799" y="2477072"/>
            <a:ext cx="5744806" cy="4390833"/>
          </a:xfrm>
          <a:custGeom>
            <a:avLst/>
            <a:gdLst>
              <a:gd name="csX0" fmla="*/ 5195509 w 5744806"/>
              <a:gd name="csY0" fmla="*/ 0 h 4390833"/>
              <a:gd name="csX1" fmla="*/ 5736292 w 5744806"/>
              <a:gd name="csY1" fmla="*/ 27880 h 4390833"/>
              <a:gd name="csX2" fmla="*/ 5744806 w 5744806"/>
              <a:gd name="csY2" fmla="*/ 29207 h 4390833"/>
              <a:gd name="csX3" fmla="*/ 5744806 w 5744806"/>
              <a:gd name="csY3" fmla="*/ 4390833 h 4390833"/>
              <a:gd name="csX4" fmla="*/ 0 w 5744806"/>
              <a:gd name="csY4" fmla="*/ 4390833 h 4390833"/>
              <a:gd name="csX5" fmla="*/ 13840 w 5744806"/>
              <a:gd name="csY5" fmla="*/ 4311713 h 4390833"/>
              <a:gd name="csX6" fmla="*/ 5195509 w 5744806"/>
              <a:gd name="csY6" fmla="*/ 0 h 439083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5744806" h="4390833">
                <a:moveTo>
                  <a:pt x="5195509" y="0"/>
                </a:moveTo>
                <a:cubicBezTo>
                  <a:pt x="5378078" y="0"/>
                  <a:pt x="5558487" y="9444"/>
                  <a:pt x="5736292" y="27880"/>
                </a:cubicBezTo>
                <a:lnTo>
                  <a:pt x="5744806" y="29207"/>
                </a:lnTo>
                <a:lnTo>
                  <a:pt x="5744806" y="4390833"/>
                </a:lnTo>
                <a:lnTo>
                  <a:pt x="0" y="4390833"/>
                </a:lnTo>
                <a:lnTo>
                  <a:pt x="13840" y="4311713"/>
                </a:lnTo>
                <a:cubicBezTo>
                  <a:pt x="507031" y="1851023"/>
                  <a:pt x="2639543" y="0"/>
                  <a:pt x="5195509" y="0"/>
                </a:cubicBezTo>
                <a:close/>
              </a:path>
            </a:pathLst>
          </a:cu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مربع نص 12">
            <a:extLst>
              <a:ext uri="{FF2B5EF4-FFF2-40B4-BE49-F238E27FC236}">
                <a16:creationId xmlns:a16="http://schemas.microsoft.com/office/drawing/2014/main" id="{022645E2-DE70-310A-1F28-B5F1E9C9CB6A}"/>
              </a:ext>
            </a:extLst>
          </p:cNvPr>
          <p:cNvSpPr txBox="1"/>
          <p:nvPr/>
        </p:nvSpPr>
        <p:spPr>
          <a:xfrm>
            <a:off x="1038507" y="644123"/>
            <a:ext cx="6336134" cy="338554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A" sz="1600" dirty="0">
                <a:solidFill>
                  <a:schemeClr val="bg1">
                    <a:lumMod val="50000"/>
                  </a:schemeClr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الجامعة الوطنية الخاصة | كلية الهندسة | قسمي هندسة الحاسوب والاتصالات</a:t>
            </a:r>
            <a:endParaRPr lang="ar-SY" sz="4800" dirty="0">
              <a:solidFill>
                <a:schemeClr val="bg1">
                  <a:lumMod val="50000"/>
                </a:schemeClr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id="{340207B5-345F-CF65-E4F6-71592B06285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7113" y="623566"/>
            <a:ext cx="1234671" cy="1212017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2E7B281B-E8A3-6AB9-0D97-3A849FA5F41A}"/>
              </a:ext>
            </a:extLst>
          </p:cNvPr>
          <p:cNvSpPr txBox="1"/>
          <p:nvPr/>
        </p:nvSpPr>
        <p:spPr>
          <a:xfrm>
            <a:off x="565802" y="1045910"/>
            <a:ext cx="7281544" cy="1431161"/>
          </a:xfrm>
          <a:prstGeom prst="rect">
            <a:avLst/>
          </a:prstGeom>
          <a:noFill/>
          <a:ln w="3175">
            <a:noFill/>
          </a:ln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 err="1">
                <a:ln w="28575">
                  <a:solidFill>
                    <a:srgbClr val="7030A0"/>
                  </a:solidFill>
                </a:ln>
                <a:solidFill>
                  <a:srgbClr val="7030A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CyperShield</a:t>
            </a:r>
            <a:endParaRPr lang="en-US" sz="2800" dirty="0">
              <a:ln w="28575">
                <a:solidFill>
                  <a:srgbClr val="7030A0"/>
                </a:solidFill>
              </a:ln>
              <a:solidFill>
                <a:srgbClr val="7030A0"/>
              </a:solidFill>
              <a:latin typeface="Cairo" panose="00000800000000000000" pitchFamily="2" charset="-78"/>
              <a:cs typeface="Cairo" panose="00000800000000000000" pitchFamily="2" charset="-78"/>
            </a:endParaRPr>
          </a:p>
          <a:p>
            <a:pPr algn="ctr">
              <a:lnSpc>
                <a:spcPct val="150000"/>
              </a:lnSpc>
            </a:pPr>
            <a:r>
              <a:rPr lang="ar-SA" sz="2400" dirty="0">
                <a:solidFill>
                  <a:schemeClr val="bg1">
                    <a:lumMod val="50000"/>
                  </a:schemeClr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تطبيق مدعوم بالذكاء الاصطناعي لفحص الملفات والروابط</a:t>
            </a:r>
            <a:endParaRPr lang="ar-SY" sz="6600" dirty="0">
              <a:solidFill>
                <a:schemeClr val="bg1">
                  <a:lumMod val="50000"/>
                </a:schemeClr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pic>
        <p:nvPicPr>
          <p:cNvPr id="9" name="رسم 8" descr="ذرة مع تعبئة خالصة">
            <a:extLst>
              <a:ext uri="{FF2B5EF4-FFF2-40B4-BE49-F238E27FC236}">
                <a16:creationId xmlns:a16="http://schemas.microsoft.com/office/drawing/2014/main" id="{3F6997E5-4CC5-03A0-BA36-8BF62C66E9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936574" y="3067076"/>
            <a:ext cx="540000" cy="540000"/>
          </a:xfrm>
          <a:prstGeom prst="rect">
            <a:avLst/>
          </a:prstGeom>
        </p:spPr>
      </p:pic>
      <p:cxnSp>
        <p:nvCxnSpPr>
          <p:cNvPr id="19" name="رابط مستقيم 18">
            <a:extLst>
              <a:ext uri="{FF2B5EF4-FFF2-40B4-BE49-F238E27FC236}">
                <a16:creationId xmlns:a16="http://schemas.microsoft.com/office/drawing/2014/main" id="{8C3A4F8B-F279-48FD-4CC9-F1F0596713A9}"/>
              </a:ext>
            </a:extLst>
          </p:cNvPr>
          <p:cNvCxnSpPr>
            <a:cxnSpLocks/>
          </p:cNvCxnSpPr>
          <p:nvPr/>
        </p:nvCxnSpPr>
        <p:spPr>
          <a:xfrm>
            <a:off x="4678017" y="3329610"/>
            <a:ext cx="2825779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رابط مستقيم 20">
            <a:extLst>
              <a:ext uri="{FF2B5EF4-FFF2-40B4-BE49-F238E27FC236}">
                <a16:creationId xmlns:a16="http://schemas.microsoft.com/office/drawing/2014/main" id="{ACF27DFB-5B83-0277-C32C-F80E1DAEADF2}"/>
              </a:ext>
            </a:extLst>
          </p:cNvPr>
          <p:cNvCxnSpPr>
            <a:cxnSpLocks/>
          </p:cNvCxnSpPr>
          <p:nvPr/>
        </p:nvCxnSpPr>
        <p:spPr>
          <a:xfrm flipH="1">
            <a:off x="781878" y="3337076"/>
            <a:ext cx="3008244" cy="0"/>
          </a:xfrm>
          <a:prstGeom prst="line">
            <a:avLst/>
          </a:prstGeom>
          <a:ln w="38100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3" name="جدول 22">
            <a:extLst>
              <a:ext uri="{FF2B5EF4-FFF2-40B4-BE49-F238E27FC236}">
                <a16:creationId xmlns:a16="http://schemas.microsoft.com/office/drawing/2014/main" id="{42DFA82B-04F2-E5F4-91DA-662F1DAC266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4881074"/>
              </p:ext>
            </p:extLst>
          </p:nvPr>
        </p:nvGraphicFramePr>
        <p:xfrm>
          <a:off x="2008923" y="4387958"/>
          <a:ext cx="4395303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1465101">
                  <a:extLst>
                    <a:ext uri="{9D8B030D-6E8A-4147-A177-3AD203B41FA5}">
                      <a16:colId xmlns:a16="http://schemas.microsoft.com/office/drawing/2014/main" val="1472591143"/>
                    </a:ext>
                  </a:extLst>
                </a:gridCol>
                <a:gridCol w="1465101">
                  <a:extLst>
                    <a:ext uri="{9D8B030D-6E8A-4147-A177-3AD203B41FA5}">
                      <a16:colId xmlns:a16="http://schemas.microsoft.com/office/drawing/2014/main" val="864935180"/>
                    </a:ext>
                  </a:extLst>
                </a:gridCol>
                <a:gridCol w="1465101">
                  <a:extLst>
                    <a:ext uri="{9D8B030D-6E8A-4147-A177-3AD203B41FA5}">
                      <a16:colId xmlns:a16="http://schemas.microsoft.com/office/drawing/2014/main" val="9112915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>
                          <a:solidFill>
                            <a:schemeClr val="tx1"/>
                          </a:solidFill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آلاء حلبي</a:t>
                      </a:r>
                      <a:endParaRPr lang="en-US" dirty="0">
                        <a:solidFill>
                          <a:schemeClr val="tx1"/>
                        </a:solidFill>
                        <a:latin typeface="Cairo" panose="00000800000000000000" pitchFamily="2" charset="-78"/>
                        <a:cs typeface="Cairo" panose="000008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>
                          <a:solidFill>
                            <a:schemeClr val="tx1"/>
                          </a:solidFill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أماني الأمين</a:t>
                      </a:r>
                      <a:endParaRPr lang="en-US" dirty="0">
                        <a:solidFill>
                          <a:schemeClr val="tx1"/>
                        </a:solidFill>
                        <a:latin typeface="Cairo" panose="00000800000000000000" pitchFamily="2" charset="-78"/>
                        <a:cs typeface="Cairo" panose="000008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>
                          <a:solidFill>
                            <a:schemeClr val="tx1"/>
                          </a:solidFill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هبة الفارس</a:t>
                      </a:r>
                      <a:endParaRPr lang="en-US" dirty="0">
                        <a:solidFill>
                          <a:schemeClr val="tx1"/>
                        </a:solidFill>
                        <a:latin typeface="Cairo" panose="00000800000000000000" pitchFamily="2" charset="-78"/>
                        <a:cs typeface="Cairo" panose="00000800000000000000" pitchFamily="2" charset="-78"/>
                      </a:endParaRP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1827239"/>
                  </a:ext>
                </a:extLst>
              </a:tr>
            </a:tbl>
          </a:graphicData>
        </a:graphic>
      </p:graphicFrame>
      <p:sp>
        <p:nvSpPr>
          <p:cNvPr id="24" name="مستطيل: زوايا مستديرة 23">
            <a:extLst>
              <a:ext uri="{FF2B5EF4-FFF2-40B4-BE49-F238E27FC236}">
                <a16:creationId xmlns:a16="http://schemas.microsoft.com/office/drawing/2014/main" id="{71C4D999-3593-2485-584E-528AD0A9D996}"/>
              </a:ext>
            </a:extLst>
          </p:cNvPr>
          <p:cNvSpPr/>
          <p:nvPr/>
        </p:nvSpPr>
        <p:spPr>
          <a:xfrm>
            <a:off x="3338557" y="3716479"/>
            <a:ext cx="1736035" cy="570855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solidFill>
                  <a:schemeClr val="bg1"/>
                </a:solidFill>
                <a:latin typeface="Cairo Black" panose="00000A00000000000000" pitchFamily="2" charset="-78"/>
                <a:cs typeface="Cairo Black" panose="00000A00000000000000" pitchFamily="2" charset="-78"/>
              </a:rPr>
              <a:t>إعداد:</a:t>
            </a:r>
            <a:endParaRPr lang="en-US" dirty="0">
              <a:solidFill>
                <a:schemeClr val="bg1"/>
              </a:solidFill>
              <a:latin typeface="Cairo Black" panose="00000A00000000000000" pitchFamily="2" charset="-78"/>
              <a:cs typeface="Cairo Black" panose="00000A00000000000000" pitchFamily="2" charset="-78"/>
            </a:endParaRPr>
          </a:p>
        </p:txBody>
      </p:sp>
      <p:graphicFrame>
        <p:nvGraphicFramePr>
          <p:cNvPr id="26" name="جدول 25">
            <a:extLst>
              <a:ext uri="{FF2B5EF4-FFF2-40B4-BE49-F238E27FC236}">
                <a16:creationId xmlns:a16="http://schemas.microsoft.com/office/drawing/2014/main" id="{1EB33869-A957-0F01-E348-E960D1EDD2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5752217"/>
              </p:ext>
            </p:extLst>
          </p:nvPr>
        </p:nvGraphicFramePr>
        <p:xfrm>
          <a:off x="2008922" y="5784675"/>
          <a:ext cx="4395304" cy="37084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2197652">
                  <a:extLst>
                    <a:ext uri="{9D8B030D-6E8A-4147-A177-3AD203B41FA5}">
                      <a16:colId xmlns:a16="http://schemas.microsoft.com/office/drawing/2014/main" val="1472591143"/>
                    </a:ext>
                  </a:extLst>
                </a:gridCol>
                <a:gridCol w="2197652">
                  <a:extLst>
                    <a:ext uri="{9D8B030D-6E8A-4147-A177-3AD203B41FA5}">
                      <a16:colId xmlns:a16="http://schemas.microsoft.com/office/drawing/2014/main" val="8649351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ar-SA" dirty="0">
                          <a:solidFill>
                            <a:schemeClr val="tx1"/>
                          </a:solidFill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د. أحمد العبدو</a:t>
                      </a:r>
                      <a:endParaRPr lang="en-US" dirty="0">
                        <a:solidFill>
                          <a:schemeClr val="tx1"/>
                        </a:solidFill>
                        <a:latin typeface="Cairo" panose="00000800000000000000" pitchFamily="2" charset="-78"/>
                        <a:cs typeface="Cairo" panose="00000800000000000000" pitchFamily="2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ar-SA" dirty="0">
                          <a:solidFill>
                            <a:schemeClr val="tx1"/>
                          </a:solidFill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د. محمود أيوب</a:t>
                      </a:r>
                      <a:endParaRPr lang="en-US" dirty="0">
                        <a:solidFill>
                          <a:schemeClr val="tx1"/>
                        </a:solidFill>
                        <a:latin typeface="Cairo" panose="00000800000000000000" pitchFamily="2" charset="-78"/>
                        <a:cs typeface="Cairo" panose="00000800000000000000" pitchFamily="2" charset="-78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1827239"/>
                  </a:ext>
                </a:extLst>
              </a:tr>
            </a:tbl>
          </a:graphicData>
        </a:graphic>
      </p:graphicFrame>
      <p:sp>
        <p:nvSpPr>
          <p:cNvPr id="28" name="مستطيل: زوايا مستديرة 27">
            <a:extLst>
              <a:ext uri="{FF2B5EF4-FFF2-40B4-BE49-F238E27FC236}">
                <a16:creationId xmlns:a16="http://schemas.microsoft.com/office/drawing/2014/main" id="{2E8124AD-3564-2900-D7BE-10FC0DD4099B}"/>
              </a:ext>
            </a:extLst>
          </p:cNvPr>
          <p:cNvSpPr/>
          <p:nvPr/>
        </p:nvSpPr>
        <p:spPr>
          <a:xfrm>
            <a:off x="3338557" y="5031701"/>
            <a:ext cx="1736035" cy="570855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dirty="0">
                <a:solidFill>
                  <a:schemeClr val="bg1"/>
                </a:solidFill>
                <a:latin typeface="Cairo Black" panose="00000A00000000000000" pitchFamily="2" charset="-78"/>
                <a:cs typeface="Cairo Black" panose="00000A00000000000000" pitchFamily="2" charset="-78"/>
              </a:rPr>
              <a:t>إشراف:</a:t>
            </a:r>
            <a:endParaRPr lang="en-US" dirty="0">
              <a:solidFill>
                <a:schemeClr val="bg1"/>
              </a:solidFill>
              <a:latin typeface="Cairo Black" panose="00000A00000000000000" pitchFamily="2" charset="-78"/>
              <a:cs typeface="Cairo Black" panose="00000A00000000000000" pitchFamily="2" charset="-78"/>
            </a:endParaRPr>
          </a:p>
        </p:txBody>
      </p:sp>
      <p:sp>
        <p:nvSpPr>
          <p:cNvPr id="30" name="مستطيل: زوايا مستديرة 29">
            <a:extLst>
              <a:ext uri="{FF2B5EF4-FFF2-40B4-BE49-F238E27FC236}">
                <a16:creationId xmlns:a16="http://schemas.microsoft.com/office/drawing/2014/main" id="{25E35CB4-BBC9-9474-433F-52A307B27B64}"/>
              </a:ext>
            </a:extLst>
          </p:cNvPr>
          <p:cNvSpPr/>
          <p:nvPr/>
        </p:nvSpPr>
        <p:spPr>
          <a:xfrm>
            <a:off x="753547" y="2532433"/>
            <a:ext cx="6906054" cy="492367"/>
          </a:xfrm>
          <a:prstGeom prst="roundRect">
            <a:avLst/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ar-SA" sz="1400" dirty="0">
                <a:solidFill>
                  <a:schemeClr val="bg1"/>
                </a:solidFill>
                <a:latin typeface="Cairo Light" panose="00000400000000000000" pitchFamily="2" charset="-78"/>
                <a:cs typeface="Cairo Light" panose="00000400000000000000" pitchFamily="2" charset="-78"/>
              </a:rPr>
              <a:t>مشروع تخرج أعد لنيل درجة الإجازة في هندسة الحاسوب والاتصالات</a:t>
            </a:r>
            <a:endParaRPr lang="en-US" sz="1400" dirty="0">
              <a:solidFill>
                <a:schemeClr val="bg1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8B1DFA79-2EBA-6265-DBC2-9620A3F88F70}"/>
              </a:ext>
            </a:extLst>
          </p:cNvPr>
          <p:cNvSpPr txBox="1"/>
          <p:nvPr/>
        </p:nvSpPr>
        <p:spPr>
          <a:xfrm>
            <a:off x="2455228" y="6165420"/>
            <a:ext cx="3502692" cy="430887"/>
          </a:xfrm>
          <a:prstGeom prst="rect">
            <a:avLst/>
          </a:prstGeom>
          <a:noFill/>
          <a:ln w="3175">
            <a:noFill/>
          </a:ln>
        </p:spPr>
        <p:txBody>
          <a:bodyPr wrap="square" rtlCol="1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1600" dirty="0">
                <a:ln w="28575">
                  <a:solidFill>
                    <a:srgbClr val="7030A0"/>
                  </a:solidFill>
                </a:ln>
                <a:solidFill>
                  <a:srgbClr val="7030A0"/>
                </a:solidFill>
                <a:latin typeface="Cairo" panose="00000800000000000000" pitchFamily="2" charset="-78"/>
                <a:cs typeface="Cairo" panose="00000800000000000000" pitchFamily="2" charset="-78"/>
              </a:rPr>
              <a:t>2025 - 2026</a:t>
            </a:r>
            <a:endParaRPr lang="ar-SY" sz="3600" dirty="0">
              <a:ln w="28575">
                <a:solidFill>
                  <a:srgbClr val="7030A0"/>
                </a:solidFill>
              </a:ln>
              <a:solidFill>
                <a:srgbClr val="7030A0"/>
              </a:solidFill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473F4E7F-B92E-CB2E-0B0E-73BB78E47F3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3" t="5321" r="41699" b="33289"/>
          <a:stretch>
            <a:fillRect/>
          </a:stretch>
        </p:blipFill>
        <p:spPr>
          <a:xfrm>
            <a:off x="6792000" y="2619366"/>
            <a:ext cx="5400000" cy="4238634"/>
          </a:xfrm>
          <a:custGeom>
            <a:avLst/>
            <a:gdLst>
              <a:gd name="csX0" fmla="*/ 5400000 w 5400000"/>
              <a:gd name="csY0" fmla="*/ 0 h 4210160"/>
              <a:gd name="csX1" fmla="*/ 5400000 w 5400000"/>
              <a:gd name="csY1" fmla="*/ 4210160 h 4210160"/>
              <a:gd name="csX2" fmla="*/ 0 w 5400000"/>
              <a:gd name="csY2" fmla="*/ 4210160 h 4210160"/>
              <a:gd name="csX3" fmla="*/ 5400000 w 5400000"/>
              <a:gd name="csY3" fmla="*/ 0 h 421016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5400000" h="4210160">
                <a:moveTo>
                  <a:pt x="5400000" y="0"/>
                </a:moveTo>
                <a:lnTo>
                  <a:pt x="5400000" y="4210160"/>
                </a:lnTo>
                <a:lnTo>
                  <a:pt x="0" y="4210160"/>
                </a:lnTo>
                <a:cubicBezTo>
                  <a:pt x="0" y="1884953"/>
                  <a:pt x="2417662" y="0"/>
                  <a:pt x="540000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101679995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7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8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11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12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8" fill="hold" grpId="0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15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16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19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20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23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24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27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28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31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32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35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36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grpId="0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39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40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43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44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grpId="0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47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48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51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52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6" grpId="0"/>
          <p:bldP spid="24" grpId="0" animBg="1"/>
          <p:bldP spid="28" grpId="0" animBg="1"/>
          <p:bldP spid="30" grpId="0" animBg="1"/>
          <p:bldP spid="32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75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3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5" presetID="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75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75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5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6" dur="75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3" grpId="0"/>
          <p:bldP spid="6" grpId="0"/>
          <p:bldP spid="24" grpId="0" animBg="1"/>
          <p:bldP spid="28" grpId="0" animBg="1"/>
          <p:bldP spid="30" grpId="0" animBg="1"/>
          <p:bldP spid="32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BF73AB02-EFE9-6F9B-2C8F-505C58B33DFD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oundRect">
            <a:avLst>
              <a:gd name="adj" fmla="val 2592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  <p:sp>
        <p:nvSpPr>
          <p:cNvPr id="15" name="مستطيل: زوايا مستديرة 14">
            <a:extLst>
              <a:ext uri="{FF2B5EF4-FFF2-40B4-BE49-F238E27FC236}">
                <a16:creationId xmlns:a16="http://schemas.microsoft.com/office/drawing/2014/main" id="{EEED170A-352F-A6D7-DF7D-4EA58DE96FD8}"/>
              </a:ext>
            </a:extLst>
          </p:cNvPr>
          <p:cNvSpPr/>
          <p:nvPr/>
        </p:nvSpPr>
        <p:spPr>
          <a:xfrm>
            <a:off x="-398584" y="2225238"/>
            <a:ext cx="5616796" cy="2417099"/>
          </a:xfrm>
          <a:prstGeom prst="roundRect">
            <a:avLst>
              <a:gd name="adj" fmla="val 5997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مستطيل: زوايا علوية مستديرة 6">
            <a:extLst>
              <a:ext uri="{FF2B5EF4-FFF2-40B4-BE49-F238E27FC236}">
                <a16:creationId xmlns:a16="http://schemas.microsoft.com/office/drawing/2014/main" id="{9415C0AC-E7EC-C853-FC5F-CA1075A9B6C8}"/>
              </a:ext>
            </a:extLst>
          </p:cNvPr>
          <p:cNvSpPr/>
          <p:nvPr/>
        </p:nvSpPr>
        <p:spPr>
          <a:xfrm>
            <a:off x="0" y="0"/>
            <a:ext cx="12192000" cy="3356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  <p:sp>
        <p:nvSpPr>
          <p:cNvPr id="10" name="شكل بيضاوي 9">
            <a:extLst>
              <a:ext uri="{FF2B5EF4-FFF2-40B4-BE49-F238E27FC236}">
                <a16:creationId xmlns:a16="http://schemas.microsoft.com/office/drawing/2014/main" id="{9AE6043D-3B4A-4675-6271-DC556AEA1EB7}"/>
              </a:ext>
            </a:extLst>
          </p:cNvPr>
          <p:cNvSpPr/>
          <p:nvPr/>
        </p:nvSpPr>
        <p:spPr>
          <a:xfrm>
            <a:off x="11815433" y="111379"/>
            <a:ext cx="111761" cy="112922"/>
          </a:xfrm>
          <a:prstGeom prst="ellipse">
            <a:avLst/>
          </a:prstGeom>
          <a:solidFill>
            <a:srgbClr val="F81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  <p:sp>
        <p:nvSpPr>
          <p:cNvPr id="11" name="شكل بيضاوي 10">
            <a:extLst>
              <a:ext uri="{FF2B5EF4-FFF2-40B4-BE49-F238E27FC236}">
                <a16:creationId xmlns:a16="http://schemas.microsoft.com/office/drawing/2014/main" id="{4958BF4A-078E-758F-5311-F9A30E8D50A5}"/>
              </a:ext>
            </a:extLst>
          </p:cNvPr>
          <p:cNvSpPr/>
          <p:nvPr/>
        </p:nvSpPr>
        <p:spPr>
          <a:xfrm>
            <a:off x="11620023" y="111379"/>
            <a:ext cx="111761" cy="112922"/>
          </a:xfrm>
          <a:prstGeom prst="ellipse">
            <a:avLst/>
          </a:prstGeom>
          <a:solidFill>
            <a:srgbClr val="F6C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  <p:sp>
        <p:nvSpPr>
          <p:cNvPr id="12" name="شكل بيضاوي 11">
            <a:extLst>
              <a:ext uri="{FF2B5EF4-FFF2-40B4-BE49-F238E27FC236}">
                <a16:creationId xmlns:a16="http://schemas.microsoft.com/office/drawing/2014/main" id="{63440396-0F98-A757-CFB4-207A186FF8F2}"/>
              </a:ext>
            </a:extLst>
          </p:cNvPr>
          <p:cNvSpPr/>
          <p:nvPr/>
        </p:nvSpPr>
        <p:spPr>
          <a:xfrm>
            <a:off x="11424612" y="111379"/>
            <a:ext cx="111761" cy="112922"/>
          </a:xfrm>
          <a:prstGeom prst="ellipse">
            <a:avLst/>
          </a:prstGeom>
          <a:solidFill>
            <a:srgbClr val="FEFC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7960F6AE-B8DF-B808-B31D-4AED8DF70E69}"/>
              </a:ext>
            </a:extLst>
          </p:cNvPr>
          <p:cNvSpPr txBox="1"/>
          <p:nvPr/>
        </p:nvSpPr>
        <p:spPr>
          <a:xfrm>
            <a:off x="5586970" y="1817979"/>
            <a:ext cx="6035126" cy="33701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4800" b="1" i="0" dirty="0">
                <a:solidFill>
                  <a:srgbClr val="7030A0"/>
                </a:solidFill>
                <a:effectLst/>
                <a:latin typeface="Cairo Black" panose="00000A00000000000000" pitchFamily="2" charset="-78"/>
                <a:cs typeface="Cairo Black" panose="00000A00000000000000" pitchFamily="2" charset="-78"/>
              </a:rPr>
              <a:t>المقدمة</a:t>
            </a:r>
            <a:endParaRPr lang="en-US" sz="4800" b="1" i="0" dirty="0">
              <a:solidFill>
                <a:srgbClr val="7030A0"/>
              </a:solidFill>
              <a:effectLst/>
              <a:latin typeface="Cairo Black" panose="00000A00000000000000" pitchFamily="2" charset="-78"/>
              <a:cs typeface="Cairo Black" panose="00000A00000000000000" pitchFamily="2" charset="-78"/>
            </a:endParaRPr>
          </a:p>
          <a:p>
            <a:endParaRPr lang="en-US" sz="2400" b="0" i="0" dirty="0">
              <a:effectLst/>
              <a:latin typeface="Cairo" panose="00000800000000000000" pitchFamily="2" charset="-78"/>
              <a:cs typeface="Cairo" panose="00000800000000000000" pitchFamily="2" charset="-78"/>
            </a:endParaRPr>
          </a:p>
          <a:p>
            <a:pPr algn="justLow">
              <a:lnSpc>
                <a:spcPct val="150000"/>
              </a:lnSpc>
            </a:pPr>
            <a:r>
              <a:rPr lang="ar-SA" sz="2400" dirty="0">
                <a:latin typeface="Cairo Light" panose="00000400000000000000" pitchFamily="2" charset="-78"/>
                <a:cs typeface="Cairo Light" panose="00000400000000000000" pitchFamily="2" charset="-78"/>
              </a:rPr>
              <a:t>يُعد أمن الهواتف الذكية من أبرز مجالات الأمن السيبراني، نظرًا لدوره في حماية بيانات المستخدمين وضمان الاستخدام الآمن للتطبيقات والخدمات الرقمية.</a:t>
            </a:r>
            <a:endParaRPr lang="ar-SY" sz="2400" dirty="0"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B2B258D3-3D8E-C9AB-20FF-9BC5697349CE}"/>
              </a:ext>
            </a:extLst>
          </p:cNvPr>
          <p:cNvGrpSpPr/>
          <p:nvPr/>
        </p:nvGrpSpPr>
        <p:grpSpPr>
          <a:xfrm>
            <a:off x="3078437" y="6342963"/>
            <a:ext cx="6035126" cy="400110"/>
            <a:chOff x="3078437" y="6342963"/>
            <a:chExt cx="6035126" cy="400110"/>
          </a:xfrm>
        </p:grpSpPr>
        <p:sp>
          <p:nvSpPr>
            <p:cNvPr id="3" name="مربع نص 2">
              <a:extLst>
                <a:ext uri="{FF2B5EF4-FFF2-40B4-BE49-F238E27FC236}">
                  <a16:creationId xmlns:a16="http://schemas.microsoft.com/office/drawing/2014/main" id="{BE4FEE12-7723-8760-9E36-0C85E03FDD06}"/>
                </a:ext>
              </a:extLst>
            </p:cNvPr>
            <p:cNvSpPr txBox="1"/>
            <p:nvPr/>
          </p:nvSpPr>
          <p:spPr>
            <a:xfrm>
              <a:off x="3078437" y="6342963"/>
              <a:ext cx="60351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rPr>
                <a:t>01/18</a:t>
              </a:r>
              <a:endParaRPr lang="ar-SY" sz="1050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5" name="قوس كبير مزدوج 4">
              <a:extLst>
                <a:ext uri="{FF2B5EF4-FFF2-40B4-BE49-F238E27FC236}">
                  <a16:creationId xmlns:a16="http://schemas.microsoft.com/office/drawing/2014/main" id="{0278685E-0300-B2D4-9F1F-B37D3AB1532B}"/>
                </a:ext>
              </a:extLst>
            </p:cNvPr>
            <p:cNvSpPr/>
            <p:nvPr/>
          </p:nvSpPr>
          <p:spPr>
            <a:xfrm>
              <a:off x="5345723" y="6342963"/>
              <a:ext cx="1500554" cy="335680"/>
            </a:xfrm>
            <a:prstGeom prst="bracePair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pic>
        <p:nvPicPr>
          <p:cNvPr id="9" name="صورة 8">
            <a:extLst>
              <a:ext uri="{FF2B5EF4-FFF2-40B4-BE49-F238E27FC236}">
                <a16:creationId xmlns:a16="http://schemas.microsoft.com/office/drawing/2014/main" id="{6D53905D-D83C-0A70-193B-ABCE8FA063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862" y="905375"/>
            <a:ext cx="3365149" cy="5047248"/>
          </a:xfrm>
          <a:prstGeom prst="roundRect">
            <a:avLst>
              <a:gd name="adj" fmla="val 5386"/>
            </a:avLst>
          </a:prstGeom>
          <a:effectLst/>
        </p:spPr>
      </p:pic>
    </p:spTree>
    <p:extLst>
      <p:ext uri="{BB962C8B-B14F-4D97-AF65-F5344CB8AC3E}">
        <p14:creationId xmlns:p14="http://schemas.microsoft.com/office/powerpoint/2010/main" val="2187577415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D6A0B6DC-4A98-E91B-19E9-283874C32EA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205154" y="149469"/>
            <a:chExt cx="11781692" cy="655906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BF73AB02-EFE9-6F9B-2C8F-505C58B33DFD}"/>
                </a:ext>
              </a:extLst>
            </p:cNvPr>
            <p:cNvSpPr/>
            <p:nvPr/>
          </p:nvSpPr>
          <p:spPr>
            <a:xfrm>
              <a:off x="205154" y="149469"/>
              <a:ext cx="11781692" cy="6559062"/>
            </a:xfrm>
            <a:prstGeom prst="roundRect">
              <a:avLst>
                <a:gd name="adj" fmla="val 2592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7" name="مستطيل: زوايا علوية مستديرة 6">
              <a:extLst>
                <a:ext uri="{FF2B5EF4-FFF2-40B4-BE49-F238E27FC236}">
                  <a16:creationId xmlns:a16="http://schemas.microsoft.com/office/drawing/2014/main" id="{9415C0AC-E7EC-C853-FC5F-CA1075A9B6C8}"/>
                </a:ext>
              </a:extLst>
            </p:cNvPr>
            <p:cNvSpPr/>
            <p:nvPr/>
          </p:nvSpPr>
          <p:spPr>
            <a:xfrm>
              <a:off x="205154" y="149469"/>
              <a:ext cx="11781692" cy="32104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9AE6043D-3B4A-4675-6271-DC556AEA1EB7}"/>
                </a:ext>
              </a:extLst>
            </p:cNvPr>
            <p:cNvSpPr/>
            <p:nvPr/>
          </p:nvSpPr>
          <p:spPr>
            <a:xfrm>
              <a:off x="11622952" y="255993"/>
              <a:ext cx="108000" cy="108000"/>
            </a:xfrm>
            <a:prstGeom prst="ellipse">
              <a:avLst/>
            </a:prstGeom>
            <a:solidFill>
              <a:srgbClr val="F81F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4958BF4A-078E-758F-5311-F9A30E8D50A5}"/>
                </a:ext>
              </a:extLst>
            </p:cNvPr>
            <p:cNvSpPr/>
            <p:nvPr/>
          </p:nvSpPr>
          <p:spPr>
            <a:xfrm>
              <a:off x="11434118" y="255993"/>
              <a:ext cx="108000" cy="108000"/>
            </a:xfrm>
            <a:prstGeom prst="ellipse">
              <a:avLst/>
            </a:prstGeom>
            <a:solidFill>
              <a:srgbClr val="F6CF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  <p:sp>
          <p:nvSpPr>
            <p:cNvPr id="12" name="شكل بيضاوي 11">
              <a:extLst>
                <a:ext uri="{FF2B5EF4-FFF2-40B4-BE49-F238E27FC236}">
                  <a16:creationId xmlns:a16="http://schemas.microsoft.com/office/drawing/2014/main" id="{63440396-0F98-A757-CFB4-207A186FF8F2}"/>
                </a:ext>
              </a:extLst>
            </p:cNvPr>
            <p:cNvSpPr/>
            <p:nvPr/>
          </p:nvSpPr>
          <p:spPr>
            <a:xfrm>
              <a:off x="11245284" y="255993"/>
              <a:ext cx="108000" cy="108000"/>
            </a:xfrm>
            <a:prstGeom prst="ellipse">
              <a:avLst/>
            </a:prstGeom>
            <a:solidFill>
              <a:srgbClr val="FE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" panose="00000800000000000000" pitchFamily="2" charset="-78"/>
                <a:cs typeface="Cairo" panose="00000800000000000000" pitchFamily="2" charset="-78"/>
              </a:endParaRPr>
            </a:p>
          </p:txBody>
        </p:sp>
      </p:grp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9D74C1BD-E7A0-5CC2-7DAC-487E1153F80B}"/>
              </a:ext>
            </a:extLst>
          </p:cNvPr>
          <p:cNvSpPr txBox="1"/>
          <p:nvPr/>
        </p:nvSpPr>
        <p:spPr>
          <a:xfrm>
            <a:off x="1435100" y="830404"/>
            <a:ext cx="93218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600" b="1" dirty="0">
                <a:solidFill>
                  <a:srgbClr val="7030A0"/>
                </a:solidFill>
                <a:latin typeface="Cairo Black" panose="00000A00000000000000" pitchFamily="2" charset="-78"/>
                <a:cs typeface="Cairo Black" panose="00000A00000000000000" pitchFamily="2" charset="-78"/>
              </a:rPr>
              <a:t>المشاكل التي يعالجها المشروع</a:t>
            </a:r>
            <a:endParaRPr kumimoji="0" lang="en-US" sz="240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iro Black" panose="00000A00000000000000" pitchFamily="2" charset="-78"/>
              <a:cs typeface="Cairo Black" panose="00000A00000000000000" pitchFamily="2" charset="-78"/>
            </a:endParaRPr>
          </a:p>
        </p:txBody>
      </p:sp>
      <p:grpSp>
        <p:nvGrpSpPr>
          <p:cNvPr id="24" name="مجموعة 23">
            <a:extLst>
              <a:ext uri="{FF2B5EF4-FFF2-40B4-BE49-F238E27FC236}">
                <a16:creationId xmlns:a16="http://schemas.microsoft.com/office/drawing/2014/main" id="{549436FC-D77F-072C-C91C-E792D8043B84}"/>
              </a:ext>
            </a:extLst>
          </p:cNvPr>
          <p:cNvGrpSpPr/>
          <p:nvPr/>
        </p:nvGrpSpPr>
        <p:grpSpPr>
          <a:xfrm>
            <a:off x="3078437" y="6342963"/>
            <a:ext cx="6035126" cy="400110"/>
            <a:chOff x="3078437" y="6342963"/>
            <a:chExt cx="6035126" cy="400110"/>
          </a:xfrm>
        </p:grpSpPr>
        <p:sp>
          <p:nvSpPr>
            <p:cNvPr id="25" name="مربع نص 24">
              <a:extLst>
                <a:ext uri="{FF2B5EF4-FFF2-40B4-BE49-F238E27FC236}">
                  <a16:creationId xmlns:a16="http://schemas.microsoft.com/office/drawing/2014/main" id="{83E72CBD-BB97-B4E8-66D7-B6F970D462FA}"/>
                </a:ext>
              </a:extLst>
            </p:cNvPr>
            <p:cNvSpPr txBox="1"/>
            <p:nvPr/>
          </p:nvSpPr>
          <p:spPr>
            <a:xfrm>
              <a:off x="3078437" y="6342963"/>
              <a:ext cx="60351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rPr>
                <a:t>02/18</a:t>
              </a:r>
              <a:endParaRPr lang="ar-SY" sz="1050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26" name="قوس كبير مزدوج 25">
              <a:extLst>
                <a:ext uri="{FF2B5EF4-FFF2-40B4-BE49-F238E27FC236}">
                  <a16:creationId xmlns:a16="http://schemas.microsoft.com/office/drawing/2014/main" id="{99CA6DC4-3C65-F748-BA06-0A383F2077B2}"/>
                </a:ext>
              </a:extLst>
            </p:cNvPr>
            <p:cNvSpPr/>
            <p:nvPr/>
          </p:nvSpPr>
          <p:spPr>
            <a:xfrm>
              <a:off x="5345723" y="6342963"/>
              <a:ext cx="1500554" cy="335680"/>
            </a:xfrm>
            <a:prstGeom prst="bracePair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5" name="مجموعة 34">
            <a:extLst>
              <a:ext uri="{FF2B5EF4-FFF2-40B4-BE49-F238E27FC236}">
                <a16:creationId xmlns:a16="http://schemas.microsoft.com/office/drawing/2014/main" id="{879F8F3F-FABD-AD3D-F2E7-1A65603DBB9A}"/>
              </a:ext>
            </a:extLst>
          </p:cNvPr>
          <p:cNvGrpSpPr/>
          <p:nvPr/>
        </p:nvGrpSpPr>
        <p:grpSpPr>
          <a:xfrm>
            <a:off x="6150278" y="1984894"/>
            <a:ext cx="5283841" cy="1590807"/>
            <a:chOff x="6150278" y="1984894"/>
            <a:chExt cx="5283841" cy="1590807"/>
          </a:xfrm>
        </p:grpSpPr>
        <p:grpSp>
          <p:nvGrpSpPr>
            <p:cNvPr id="20" name="مجموعة 19">
              <a:extLst>
                <a:ext uri="{FF2B5EF4-FFF2-40B4-BE49-F238E27FC236}">
                  <a16:creationId xmlns:a16="http://schemas.microsoft.com/office/drawing/2014/main" id="{26D689F3-1691-B7B9-D60C-54E83282E74C}"/>
                </a:ext>
              </a:extLst>
            </p:cNvPr>
            <p:cNvGrpSpPr/>
            <p:nvPr/>
          </p:nvGrpSpPr>
          <p:grpSpPr>
            <a:xfrm>
              <a:off x="6150278" y="1984894"/>
              <a:ext cx="5283841" cy="1590807"/>
              <a:chOff x="6150278" y="1984894"/>
              <a:chExt cx="5283841" cy="1590807"/>
            </a:xfrm>
          </p:grpSpPr>
          <p:sp>
            <p:nvSpPr>
              <p:cNvPr id="15" name="مستطيل: زوايا مستديرة 14">
                <a:extLst>
                  <a:ext uri="{FF2B5EF4-FFF2-40B4-BE49-F238E27FC236}">
                    <a16:creationId xmlns:a16="http://schemas.microsoft.com/office/drawing/2014/main" id="{EE61560A-3DDA-9E4A-730B-A56077F8FC4D}"/>
                  </a:ext>
                </a:extLst>
              </p:cNvPr>
              <p:cNvSpPr/>
              <p:nvPr/>
            </p:nvSpPr>
            <p:spPr>
              <a:xfrm>
                <a:off x="6150278" y="1984894"/>
                <a:ext cx="3753158" cy="1590805"/>
              </a:xfrm>
              <a:prstGeom prst="roundRect">
                <a:avLst>
                  <a:gd name="adj" fmla="val 12730"/>
                </a:avLst>
              </a:prstGeom>
              <a:solidFill>
                <a:schemeClr val="bg1">
                  <a:lumMod val="95000"/>
                </a:schemeClr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Y" dirty="0">
                  <a:latin typeface="Cairo" panose="00000800000000000000" pitchFamily="2" charset="-78"/>
                  <a:cs typeface="Cairo" panose="00000800000000000000" pitchFamily="2" charset="-78"/>
                </a:endParaRPr>
              </a:p>
            </p:txBody>
          </p:sp>
          <p:sp>
            <p:nvSpPr>
              <p:cNvPr id="8" name="مستطيل: زوايا مستديرة 7">
                <a:extLst>
                  <a:ext uri="{FF2B5EF4-FFF2-40B4-BE49-F238E27FC236}">
                    <a16:creationId xmlns:a16="http://schemas.microsoft.com/office/drawing/2014/main" id="{81BDD492-ACE3-62D6-F86A-24165BA409A4}"/>
                  </a:ext>
                </a:extLst>
              </p:cNvPr>
              <p:cNvSpPr/>
              <p:nvPr/>
            </p:nvSpPr>
            <p:spPr>
              <a:xfrm>
                <a:off x="9743106" y="1984896"/>
                <a:ext cx="1691013" cy="1590805"/>
              </a:xfrm>
              <a:prstGeom prst="roundRect">
                <a:avLst>
                  <a:gd name="adj" fmla="val 12730"/>
                </a:avLst>
              </a:prstGeom>
              <a:solidFill>
                <a:schemeClr val="bg1">
                  <a:lumMod val="75000"/>
                </a:schemeClr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Y" dirty="0">
                  <a:latin typeface="Cairo" panose="00000800000000000000" pitchFamily="2" charset="-78"/>
                  <a:cs typeface="Cairo" panose="00000800000000000000" pitchFamily="2" charset="-78"/>
                </a:endParaRPr>
              </a:p>
            </p:txBody>
          </p:sp>
          <p:sp>
            <p:nvSpPr>
              <p:cNvPr id="40" name="مربع نص 39">
                <a:extLst>
                  <a:ext uri="{FF2B5EF4-FFF2-40B4-BE49-F238E27FC236}">
                    <a16:creationId xmlns:a16="http://schemas.microsoft.com/office/drawing/2014/main" id="{19D2ECAD-96B8-088A-D125-9D44BC3A6EF5}"/>
                  </a:ext>
                </a:extLst>
              </p:cNvPr>
              <p:cNvSpPr txBox="1"/>
              <p:nvPr/>
            </p:nvSpPr>
            <p:spPr>
              <a:xfrm>
                <a:off x="6412845" y="2283906"/>
                <a:ext cx="3171600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Low"/>
                <a:r>
                  <a:rPr lang="ar-SA" b="0" i="0" dirty="0">
                    <a:effectLst/>
                    <a:latin typeface="Cairo Light" panose="00000400000000000000" pitchFamily="2" charset="-78"/>
                    <a:cs typeface="Cairo Light" panose="00000400000000000000" pitchFamily="2" charset="-78"/>
                  </a:rPr>
                  <a:t>الاعتماد على محرك كشف واحد، مما يقلل من دقة الاكتشاف ويرفع نسبة الإنذارات غير المكتشفة.</a:t>
                </a:r>
                <a:endParaRPr lang="en-US" b="0" i="0" dirty="0">
                  <a:effectLst/>
                  <a:latin typeface="Cairo Light" panose="00000400000000000000" pitchFamily="2" charset="-78"/>
                  <a:cs typeface="Cairo Light" panose="00000400000000000000" pitchFamily="2" charset="-78"/>
                </a:endParaRPr>
              </a:p>
            </p:txBody>
          </p:sp>
        </p:grpSp>
        <p:pic>
          <p:nvPicPr>
            <p:cNvPr id="3" name="صورة 2">
              <a:extLst>
                <a:ext uri="{FF2B5EF4-FFF2-40B4-BE49-F238E27FC236}">
                  <a16:creationId xmlns:a16="http://schemas.microsoft.com/office/drawing/2014/main" id="{51E7C19A-FBC4-B4DC-FE38-38410506B20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112361" y="2304046"/>
              <a:ext cx="952500" cy="952500"/>
            </a:xfrm>
            <a:prstGeom prst="rect">
              <a:avLst/>
            </a:prstGeom>
          </p:spPr>
        </p:pic>
      </p:grpSp>
      <p:grpSp>
        <p:nvGrpSpPr>
          <p:cNvPr id="37" name="مجموعة 36">
            <a:extLst>
              <a:ext uri="{FF2B5EF4-FFF2-40B4-BE49-F238E27FC236}">
                <a16:creationId xmlns:a16="http://schemas.microsoft.com/office/drawing/2014/main" id="{3D5B9DD8-C434-0C7E-1874-48BC70A9E88E}"/>
              </a:ext>
            </a:extLst>
          </p:cNvPr>
          <p:cNvGrpSpPr/>
          <p:nvPr/>
        </p:nvGrpSpPr>
        <p:grpSpPr>
          <a:xfrm>
            <a:off x="757881" y="1984895"/>
            <a:ext cx="5233736" cy="1590807"/>
            <a:chOff x="757881" y="1984895"/>
            <a:chExt cx="5233736" cy="1590807"/>
          </a:xfrm>
        </p:grpSpPr>
        <p:grpSp>
          <p:nvGrpSpPr>
            <p:cNvPr id="42" name="مجموعة 41">
              <a:extLst>
                <a:ext uri="{FF2B5EF4-FFF2-40B4-BE49-F238E27FC236}">
                  <a16:creationId xmlns:a16="http://schemas.microsoft.com/office/drawing/2014/main" id="{FA2DF32C-9DC8-6202-86B6-68C30D5C91B9}"/>
                </a:ext>
              </a:extLst>
            </p:cNvPr>
            <p:cNvGrpSpPr/>
            <p:nvPr/>
          </p:nvGrpSpPr>
          <p:grpSpPr>
            <a:xfrm>
              <a:off x="757881" y="1984895"/>
              <a:ext cx="5233736" cy="1590807"/>
              <a:chOff x="757881" y="1984895"/>
              <a:chExt cx="5233736" cy="1590807"/>
            </a:xfrm>
          </p:grpSpPr>
          <p:sp>
            <p:nvSpPr>
              <p:cNvPr id="13" name="مستطيل: زوايا مستديرة 12">
                <a:extLst>
                  <a:ext uri="{FF2B5EF4-FFF2-40B4-BE49-F238E27FC236}">
                    <a16:creationId xmlns:a16="http://schemas.microsoft.com/office/drawing/2014/main" id="{2D437026-7BB4-9012-8754-9692CEC11F1B}"/>
                  </a:ext>
                </a:extLst>
              </p:cNvPr>
              <p:cNvSpPr/>
              <p:nvPr/>
            </p:nvSpPr>
            <p:spPr>
              <a:xfrm flipH="1">
                <a:off x="757881" y="1984895"/>
                <a:ext cx="3753158" cy="1590805"/>
              </a:xfrm>
              <a:prstGeom prst="roundRect">
                <a:avLst>
                  <a:gd name="adj" fmla="val 12730"/>
                </a:avLst>
              </a:prstGeom>
              <a:solidFill>
                <a:schemeClr val="bg1">
                  <a:lumMod val="95000"/>
                </a:schemeClr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Y" dirty="0">
                  <a:latin typeface="Cairo" panose="00000800000000000000" pitchFamily="2" charset="-78"/>
                  <a:cs typeface="Cairo" panose="00000800000000000000" pitchFamily="2" charset="-78"/>
                </a:endParaRPr>
              </a:p>
            </p:txBody>
          </p:sp>
          <p:sp>
            <p:nvSpPr>
              <p:cNvPr id="5" name="مستطيل: زوايا مستديرة 4">
                <a:extLst>
                  <a:ext uri="{FF2B5EF4-FFF2-40B4-BE49-F238E27FC236}">
                    <a16:creationId xmlns:a16="http://schemas.microsoft.com/office/drawing/2014/main" id="{DB5EDF62-B874-35D7-395F-AA0E2CB992CF}"/>
                  </a:ext>
                </a:extLst>
              </p:cNvPr>
              <p:cNvSpPr/>
              <p:nvPr/>
            </p:nvSpPr>
            <p:spPr>
              <a:xfrm flipH="1">
                <a:off x="4300604" y="1984897"/>
                <a:ext cx="1691013" cy="1590805"/>
              </a:xfrm>
              <a:prstGeom prst="roundRect">
                <a:avLst>
                  <a:gd name="adj" fmla="val 12730"/>
                </a:avLst>
              </a:prstGeom>
              <a:solidFill>
                <a:schemeClr val="bg1">
                  <a:lumMod val="75000"/>
                </a:schemeClr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Y" dirty="0">
                  <a:latin typeface="Cairo" panose="00000800000000000000" pitchFamily="2" charset="-78"/>
                  <a:cs typeface="Cairo" panose="00000800000000000000" pitchFamily="2" charset="-78"/>
                </a:endParaRPr>
              </a:p>
            </p:txBody>
          </p:sp>
          <p:sp>
            <p:nvSpPr>
              <p:cNvPr id="43" name="مربع نص 42">
                <a:extLst>
                  <a:ext uri="{FF2B5EF4-FFF2-40B4-BE49-F238E27FC236}">
                    <a16:creationId xmlns:a16="http://schemas.microsoft.com/office/drawing/2014/main" id="{3E94369E-7A6A-418F-9194-7FD03D00742F}"/>
                  </a:ext>
                </a:extLst>
              </p:cNvPr>
              <p:cNvSpPr txBox="1"/>
              <p:nvPr/>
            </p:nvSpPr>
            <p:spPr>
              <a:xfrm flipH="1">
                <a:off x="915715" y="2228671"/>
                <a:ext cx="3172418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Low"/>
                <a:r>
                  <a:rPr lang="ar-SA" b="0" i="0" dirty="0">
                    <a:effectLst/>
                    <a:latin typeface="Cairo Light" panose="00000400000000000000" pitchFamily="2" charset="-78"/>
                    <a:cs typeface="Cairo Light" panose="00000400000000000000" pitchFamily="2" charset="-78"/>
                  </a:rPr>
                  <a:t>صعوبة فهم التقارير الأمنية، وغموض النتائج والبيانات التقنية العميقة بالنسبة للمستخدم غير المختص.</a:t>
                </a:r>
                <a:endParaRPr lang="en-US" b="0" i="0" dirty="0">
                  <a:effectLst/>
                  <a:latin typeface="Cairo Light" panose="00000400000000000000" pitchFamily="2" charset="-78"/>
                  <a:cs typeface="Cairo Light" panose="00000400000000000000" pitchFamily="2" charset="-78"/>
                </a:endParaRPr>
              </a:p>
            </p:txBody>
          </p:sp>
        </p:grpSp>
        <p:pic>
          <p:nvPicPr>
            <p:cNvPr id="19" name="صورة 18">
              <a:extLst>
                <a:ext uri="{FF2B5EF4-FFF2-40B4-BE49-F238E27FC236}">
                  <a16:creationId xmlns:a16="http://schemas.microsoft.com/office/drawing/2014/main" id="{D7730432-6A13-9EBC-49A0-1CD6FA56FE6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666190" y="2271461"/>
              <a:ext cx="952500" cy="952500"/>
            </a:xfrm>
            <a:prstGeom prst="rect">
              <a:avLst/>
            </a:prstGeom>
          </p:spPr>
        </p:pic>
      </p:grpSp>
      <p:grpSp>
        <p:nvGrpSpPr>
          <p:cNvPr id="47" name="مجموعة 46">
            <a:extLst>
              <a:ext uri="{FF2B5EF4-FFF2-40B4-BE49-F238E27FC236}">
                <a16:creationId xmlns:a16="http://schemas.microsoft.com/office/drawing/2014/main" id="{20495A33-AF91-308F-2B64-2270E67AA500}"/>
              </a:ext>
            </a:extLst>
          </p:cNvPr>
          <p:cNvGrpSpPr/>
          <p:nvPr/>
        </p:nvGrpSpPr>
        <p:grpSpPr>
          <a:xfrm>
            <a:off x="6150278" y="4120756"/>
            <a:ext cx="5283840" cy="1604806"/>
            <a:chOff x="6150278" y="4120756"/>
            <a:chExt cx="5283840" cy="1604806"/>
          </a:xfrm>
        </p:grpSpPr>
        <p:grpSp>
          <p:nvGrpSpPr>
            <p:cNvPr id="45" name="مجموعة 44">
              <a:extLst>
                <a:ext uri="{FF2B5EF4-FFF2-40B4-BE49-F238E27FC236}">
                  <a16:creationId xmlns:a16="http://schemas.microsoft.com/office/drawing/2014/main" id="{A5C1A49A-80DB-4662-D576-9848F91109FD}"/>
                </a:ext>
              </a:extLst>
            </p:cNvPr>
            <p:cNvGrpSpPr/>
            <p:nvPr/>
          </p:nvGrpSpPr>
          <p:grpSpPr>
            <a:xfrm>
              <a:off x="6150278" y="4120756"/>
              <a:ext cx="5283840" cy="1604806"/>
              <a:chOff x="6150278" y="4120756"/>
              <a:chExt cx="5283840" cy="1604806"/>
            </a:xfrm>
          </p:grpSpPr>
          <p:sp>
            <p:nvSpPr>
              <p:cNvPr id="16" name="مستطيل: زوايا مستديرة 15">
                <a:extLst>
                  <a:ext uri="{FF2B5EF4-FFF2-40B4-BE49-F238E27FC236}">
                    <a16:creationId xmlns:a16="http://schemas.microsoft.com/office/drawing/2014/main" id="{BAFCF279-C209-AAB4-0E5E-FA5A33FEB9B0}"/>
                  </a:ext>
                </a:extLst>
              </p:cNvPr>
              <p:cNvSpPr/>
              <p:nvPr/>
            </p:nvSpPr>
            <p:spPr>
              <a:xfrm>
                <a:off x="6150278" y="4134757"/>
                <a:ext cx="3753158" cy="1590805"/>
              </a:xfrm>
              <a:prstGeom prst="roundRect">
                <a:avLst>
                  <a:gd name="adj" fmla="val 12730"/>
                </a:avLst>
              </a:prstGeom>
              <a:solidFill>
                <a:schemeClr val="bg1">
                  <a:lumMod val="95000"/>
                </a:schemeClr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Y" dirty="0">
                  <a:latin typeface="Cairo" panose="00000800000000000000" pitchFamily="2" charset="-78"/>
                  <a:cs typeface="Cairo" panose="00000800000000000000" pitchFamily="2" charset="-78"/>
                </a:endParaRPr>
              </a:p>
            </p:txBody>
          </p:sp>
          <p:sp>
            <p:nvSpPr>
              <p:cNvPr id="9" name="مستطيل: زوايا مستديرة 8">
                <a:extLst>
                  <a:ext uri="{FF2B5EF4-FFF2-40B4-BE49-F238E27FC236}">
                    <a16:creationId xmlns:a16="http://schemas.microsoft.com/office/drawing/2014/main" id="{3346063E-A343-BC79-9C25-3495A294414D}"/>
                  </a:ext>
                </a:extLst>
              </p:cNvPr>
              <p:cNvSpPr/>
              <p:nvPr/>
            </p:nvSpPr>
            <p:spPr>
              <a:xfrm>
                <a:off x="9743105" y="4120756"/>
                <a:ext cx="1691013" cy="1590805"/>
              </a:xfrm>
              <a:prstGeom prst="roundRect">
                <a:avLst>
                  <a:gd name="adj" fmla="val 12730"/>
                </a:avLst>
              </a:prstGeom>
              <a:solidFill>
                <a:schemeClr val="bg1">
                  <a:lumMod val="75000"/>
                </a:schemeClr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Y" dirty="0">
                  <a:latin typeface="Cairo" panose="00000800000000000000" pitchFamily="2" charset="-78"/>
                  <a:cs typeface="Cairo" panose="00000800000000000000" pitchFamily="2" charset="-78"/>
                </a:endParaRPr>
              </a:p>
            </p:txBody>
          </p:sp>
          <p:sp>
            <p:nvSpPr>
              <p:cNvPr id="41" name="مربع نص 40">
                <a:extLst>
                  <a:ext uri="{FF2B5EF4-FFF2-40B4-BE49-F238E27FC236}">
                    <a16:creationId xmlns:a16="http://schemas.microsoft.com/office/drawing/2014/main" id="{D5B61BEE-2279-8E10-8042-D5E15F1B5254}"/>
                  </a:ext>
                </a:extLst>
              </p:cNvPr>
              <p:cNvSpPr txBox="1"/>
              <p:nvPr/>
            </p:nvSpPr>
            <p:spPr>
              <a:xfrm>
                <a:off x="6412845" y="4346837"/>
                <a:ext cx="3171199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Low"/>
                <a:r>
                  <a:rPr lang="ar-SA" b="0" i="0" dirty="0">
                    <a:effectLst/>
                    <a:latin typeface="Cairo Light" panose="00000400000000000000" pitchFamily="2" charset="-78"/>
                    <a:cs typeface="Cairo Light" panose="00000400000000000000" pitchFamily="2" charset="-78"/>
                  </a:rPr>
                  <a:t>ارتفاع استهلاك الموارد، واستهلاك مكثف للبطارية والذاكرة والمعالجة في بعض حلول الحماية المحلية.</a:t>
                </a:r>
                <a:endParaRPr lang="en-US" b="0" i="0" dirty="0">
                  <a:effectLst/>
                  <a:latin typeface="Cairo Light" panose="00000400000000000000" pitchFamily="2" charset="-78"/>
                  <a:cs typeface="Cairo Light" panose="00000400000000000000" pitchFamily="2" charset="-78"/>
                </a:endParaRPr>
              </a:p>
            </p:txBody>
          </p:sp>
        </p:grpSp>
        <p:pic>
          <p:nvPicPr>
            <p:cNvPr id="30" name="صورة 29">
              <a:extLst>
                <a:ext uri="{FF2B5EF4-FFF2-40B4-BE49-F238E27FC236}">
                  <a16:creationId xmlns:a16="http://schemas.microsoft.com/office/drawing/2014/main" id="{B0395522-1FCF-2E8E-90F9-0DC4DABCDA0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0112361" y="4439904"/>
              <a:ext cx="952500" cy="952500"/>
            </a:xfrm>
            <a:prstGeom prst="rect">
              <a:avLst/>
            </a:prstGeom>
          </p:spPr>
        </p:pic>
      </p:grpSp>
      <p:grpSp>
        <p:nvGrpSpPr>
          <p:cNvPr id="48" name="مجموعة 47">
            <a:extLst>
              <a:ext uri="{FF2B5EF4-FFF2-40B4-BE49-F238E27FC236}">
                <a16:creationId xmlns:a16="http://schemas.microsoft.com/office/drawing/2014/main" id="{68B30D32-680B-533E-2E64-AA64AD773845}"/>
              </a:ext>
            </a:extLst>
          </p:cNvPr>
          <p:cNvGrpSpPr/>
          <p:nvPr/>
        </p:nvGrpSpPr>
        <p:grpSpPr>
          <a:xfrm>
            <a:off x="757882" y="4120752"/>
            <a:ext cx="5233735" cy="1590809"/>
            <a:chOff x="757882" y="4120752"/>
            <a:chExt cx="5233735" cy="1590809"/>
          </a:xfrm>
        </p:grpSpPr>
        <p:grpSp>
          <p:nvGrpSpPr>
            <p:cNvPr id="46" name="مجموعة 45">
              <a:extLst>
                <a:ext uri="{FF2B5EF4-FFF2-40B4-BE49-F238E27FC236}">
                  <a16:creationId xmlns:a16="http://schemas.microsoft.com/office/drawing/2014/main" id="{E600684F-40C7-8401-928C-19508EFBF627}"/>
                </a:ext>
              </a:extLst>
            </p:cNvPr>
            <p:cNvGrpSpPr/>
            <p:nvPr/>
          </p:nvGrpSpPr>
          <p:grpSpPr>
            <a:xfrm>
              <a:off x="757882" y="4120752"/>
              <a:ext cx="5233735" cy="1590809"/>
              <a:chOff x="757882" y="4120752"/>
              <a:chExt cx="5233735" cy="1590809"/>
            </a:xfrm>
          </p:grpSpPr>
          <p:sp>
            <p:nvSpPr>
              <p:cNvPr id="14" name="مستطيل: زوايا مستديرة 13">
                <a:extLst>
                  <a:ext uri="{FF2B5EF4-FFF2-40B4-BE49-F238E27FC236}">
                    <a16:creationId xmlns:a16="http://schemas.microsoft.com/office/drawing/2014/main" id="{5E1F06FA-A795-9E74-F445-ABB0AED92867}"/>
                  </a:ext>
                </a:extLst>
              </p:cNvPr>
              <p:cNvSpPr/>
              <p:nvPr/>
            </p:nvSpPr>
            <p:spPr>
              <a:xfrm flipH="1">
                <a:off x="757882" y="4120752"/>
                <a:ext cx="3753158" cy="1590805"/>
              </a:xfrm>
              <a:prstGeom prst="roundRect">
                <a:avLst>
                  <a:gd name="adj" fmla="val 12730"/>
                </a:avLst>
              </a:prstGeom>
              <a:solidFill>
                <a:schemeClr val="bg1">
                  <a:lumMod val="95000"/>
                </a:schemeClr>
              </a:solidFill>
              <a:ln w="571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Y" dirty="0">
                  <a:latin typeface="Cairo" panose="00000800000000000000" pitchFamily="2" charset="-78"/>
                  <a:cs typeface="Cairo" panose="00000800000000000000" pitchFamily="2" charset="-78"/>
                </a:endParaRPr>
              </a:p>
            </p:txBody>
          </p:sp>
          <p:sp>
            <p:nvSpPr>
              <p:cNvPr id="6" name="مستطيل: زوايا مستديرة 5">
                <a:extLst>
                  <a:ext uri="{FF2B5EF4-FFF2-40B4-BE49-F238E27FC236}">
                    <a16:creationId xmlns:a16="http://schemas.microsoft.com/office/drawing/2014/main" id="{CE339AED-C71D-F7FA-9E4D-A1EC73BA5BB0}"/>
                  </a:ext>
                </a:extLst>
              </p:cNvPr>
              <p:cNvSpPr/>
              <p:nvPr/>
            </p:nvSpPr>
            <p:spPr>
              <a:xfrm flipH="1">
                <a:off x="4300604" y="4120756"/>
                <a:ext cx="1691013" cy="1590805"/>
              </a:xfrm>
              <a:prstGeom prst="roundRect">
                <a:avLst>
                  <a:gd name="adj" fmla="val 12730"/>
                </a:avLst>
              </a:prstGeom>
              <a:solidFill>
                <a:schemeClr val="bg1">
                  <a:lumMod val="75000"/>
                </a:schemeClr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Y" dirty="0">
                  <a:latin typeface="Cairo" panose="00000800000000000000" pitchFamily="2" charset="-78"/>
                  <a:cs typeface="Cairo" panose="00000800000000000000" pitchFamily="2" charset="-78"/>
                </a:endParaRPr>
              </a:p>
            </p:txBody>
          </p:sp>
          <p:sp>
            <p:nvSpPr>
              <p:cNvPr id="44" name="مربع نص 43">
                <a:extLst>
                  <a:ext uri="{FF2B5EF4-FFF2-40B4-BE49-F238E27FC236}">
                    <a16:creationId xmlns:a16="http://schemas.microsoft.com/office/drawing/2014/main" id="{42347BED-CEEF-9F96-18B5-AC085C382889}"/>
                  </a:ext>
                </a:extLst>
              </p:cNvPr>
              <p:cNvSpPr txBox="1"/>
              <p:nvPr/>
            </p:nvSpPr>
            <p:spPr>
              <a:xfrm flipH="1">
                <a:off x="915715" y="4346837"/>
                <a:ext cx="3172419" cy="120032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Low"/>
                <a:r>
                  <a:rPr lang="ar-SA" b="0" i="0" dirty="0">
                    <a:effectLst/>
                    <a:latin typeface="Cairo Light" panose="00000400000000000000" pitchFamily="2" charset="-78"/>
                    <a:cs typeface="Cairo Light" panose="00000400000000000000" pitchFamily="2" charset="-78"/>
                  </a:rPr>
                  <a:t>غياب التكامل المباشر، والحاجة إلى نظام هجين ذكي يجمع بين السرعة العالية وكفاءة الأداء وسهولة الاستخدام.</a:t>
                </a:r>
                <a:endParaRPr lang="en-US" b="0" i="0" dirty="0">
                  <a:effectLst/>
                  <a:latin typeface="Cairo Light" panose="00000400000000000000" pitchFamily="2" charset="-78"/>
                  <a:cs typeface="Cairo Light" panose="00000400000000000000" pitchFamily="2" charset="-78"/>
                </a:endParaRPr>
              </a:p>
            </p:txBody>
          </p:sp>
        </p:grpSp>
        <p:pic>
          <p:nvPicPr>
            <p:cNvPr id="33" name="صورة 32">
              <a:extLst>
                <a:ext uri="{FF2B5EF4-FFF2-40B4-BE49-F238E27FC236}">
                  <a16:creationId xmlns:a16="http://schemas.microsoft.com/office/drawing/2014/main" id="{79F023CF-688A-5005-D34F-59EF4B604040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663229" y="4470751"/>
              <a:ext cx="952500" cy="9525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07124692"/>
      </p:ext>
    </p:extLst>
  </p:cSld>
  <p:clrMapOvr>
    <a:masterClrMapping/>
  </p:clrMapOvr>
  <p:transition spd="slow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4" fill="hold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12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13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17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18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2" presetClass="entr" presetSubtype="4" fill="hold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22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23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" presetClass="entr" presetSubtype="4" fill="hold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27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28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4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2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D6A0B6DC-4A98-E91B-19E9-283874C32EA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205154" y="149469"/>
            <a:chExt cx="11781692" cy="655906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BF73AB02-EFE9-6F9B-2C8F-505C58B33DFD}"/>
                </a:ext>
              </a:extLst>
            </p:cNvPr>
            <p:cNvSpPr/>
            <p:nvPr/>
          </p:nvSpPr>
          <p:spPr>
            <a:xfrm>
              <a:off x="205154" y="149469"/>
              <a:ext cx="11781692" cy="6559062"/>
            </a:xfrm>
            <a:prstGeom prst="roundRect">
              <a:avLst>
                <a:gd name="adj" fmla="val 2592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7" name="مستطيل: زوايا علوية مستديرة 6">
              <a:extLst>
                <a:ext uri="{FF2B5EF4-FFF2-40B4-BE49-F238E27FC236}">
                  <a16:creationId xmlns:a16="http://schemas.microsoft.com/office/drawing/2014/main" id="{9415C0AC-E7EC-C853-FC5F-CA1075A9B6C8}"/>
                </a:ext>
              </a:extLst>
            </p:cNvPr>
            <p:cNvSpPr/>
            <p:nvPr/>
          </p:nvSpPr>
          <p:spPr>
            <a:xfrm>
              <a:off x="205154" y="149469"/>
              <a:ext cx="11781692" cy="32104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9AE6043D-3B4A-4675-6271-DC556AEA1EB7}"/>
                </a:ext>
              </a:extLst>
            </p:cNvPr>
            <p:cNvSpPr/>
            <p:nvPr/>
          </p:nvSpPr>
          <p:spPr>
            <a:xfrm>
              <a:off x="11622952" y="255993"/>
              <a:ext cx="108000" cy="108000"/>
            </a:xfrm>
            <a:prstGeom prst="ellipse">
              <a:avLst/>
            </a:prstGeom>
            <a:solidFill>
              <a:srgbClr val="F81F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4958BF4A-078E-758F-5311-F9A30E8D50A5}"/>
                </a:ext>
              </a:extLst>
            </p:cNvPr>
            <p:cNvSpPr/>
            <p:nvPr/>
          </p:nvSpPr>
          <p:spPr>
            <a:xfrm>
              <a:off x="11434118" y="255993"/>
              <a:ext cx="108000" cy="108000"/>
            </a:xfrm>
            <a:prstGeom prst="ellipse">
              <a:avLst/>
            </a:prstGeom>
            <a:solidFill>
              <a:srgbClr val="F6CF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2" name="شكل بيضاوي 11">
              <a:extLst>
                <a:ext uri="{FF2B5EF4-FFF2-40B4-BE49-F238E27FC236}">
                  <a16:creationId xmlns:a16="http://schemas.microsoft.com/office/drawing/2014/main" id="{63440396-0F98-A757-CFB4-207A186FF8F2}"/>
                </a:ext>
              </a:extLst>
            </p:cNvPr>
            <p:cNvSpPr/>
            <p:nvPr/>
          </p:nvSpPr>
          <p:spPr>
            <a:xfrm>
              <a:off x="11245284" y="255993"/>
              <a:ext cx="108000" cy="108000"/>
            </a:xfrm>
            <a:prstGeom prst="ellipse">
              <a:avLst/>
            </a:prstGeom>
            <a:solidFill>
              <a:srgbClr val="FE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</p:grp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9AE18F3E-53AE-AD2E-75C0-CCDB39048C59}"/>
              </a:ext>
            </a:extLst>
          </p:cNvPr>
          <p:cNvSpPr txBox="1"/>
          <p:nvPr/>
        </p:nvSpPr>
        <p:spPr>
          <a:xfrm>
            <a:off x="2298223" y="727831"/>
            <a:ext cx="9321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b="1" dirty="0">
                <a:solidFill>
                  <a:srgbClr val="7030A0"/>
                </a:solidFill>
                <a:latin typeface="Cairo Black" panose="00000A00000000000000" pitchFamily="2" charset="-78"/>
                <a:cs typeface="Cairo Black" panose="00000A00000000000000" pitchFamily="2" charset="-78"/>
              </a:rPr>
              <a:t>أهداف المشروع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iro Black" panose="00000A00000000000000" pitchFamily="2" charset="-78"/>
              <a:cs typeface="Cairo Black" panose="00000A00000000000000" pitchFamily="2" charset="-78"/>
            </a:endParaRPr>
          </a:p>
        </p:txBody>
      </p:sp>
      <p:sp>
        <p:nvSpPr>
          <p:cNvPr id="3" name="شكل بيضاوي 2">
            <a:extLst>
              <a:ext uri="{FF2B5EF4-FFF2-40B4-BE49-F238E27FC236}">
                <a16:creationId xmlns:a16="http://schemas.microsoft.com/office/drawing/2014/main" id="{FB2D680B-AFEE-9D49-3C85-B858AAA28435}"/>
              </a:ext>
            </a:extLst>
          </p:cNvPr>
          <p:cNvSpPr/>
          <p:nvPr/>
        </p:nvSpPr>
        <p:spPr>
          <a:xfrm>
            <a:off x="11815433" y="111379"/>
            <a:ext cx="111761" cy="112922"/>
          </a:xfrm>
          <a:prstGeom prst="ellipse">
            <a:avLst/>
          </a:prstGeom>
          <a:solidFill>
            <a:srgbClr val="F81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  <p:grpSp>
        <p:nvGrpSpPr>
          <p:cNvPr id="41" name="مجموعة 40">
            <a:extLst>
              <a:ext uri="{FF2B5EF4-FFF2-40B4-BE49-F238E27FC236}">
                <a16:creationId xmlns:a16="http://schemas.microsoft.com/office/drawing/2014/main" id="{6711DD70-CC99-ABB1-1BD1-73CFBF5B97C1}"/>
              </a:ext>
            </a:extLst>
          </p:cNvPr>
          <p:cNvGrpSpPr/>
          <p:nvPr/>
        </p:nvGrpSpPr>
        <p:grpSpPr>
          <a:xfrm>
            <a:off x="3078437" y="6342963"/>
            <a:ext cx="6035126" cy="400110"/>
            <a:chOff x="3078437" y="6342963"/>
            <a:chExt cx="6035126" cy="400110"/>
          </a:xfrm>
        </p:grpSpPr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EE9F7C26-B3D4-D55C-2AAC-7A85977D7B9C}"/>
                </a:ext>
              </a:extLst>
            </p:cNvPr>
            <p:cNvSpPr txBox="1"/>
            <p:nvPr/>
          </p:nvSpPr>
          <p:spPr>
            <a:xfrm>
              <a:off x="3078437" y="6342963"/>
              <a:ext cx="60351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rPr>
                <a:t>03/18</a:t>
              </a:r>
              <a:endParaRPr lang="ar-SY" sz="1050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43" name="قوس كبير مزدوج 42">
              <a:extLst>
                <a:ext uri="{FF2B5EF4-FFF2-40B4-BE49-F238E27FC236}">
                  <a16:creationId xmlns:a16="http://schemas.microsoft.com/office/drawing/2014/main" id="{D2D64B7B-AE8E-F6B3-971C-78A11C45CCC0}"/>
                </a:ext>
              </a:extLst>
            </p:cNvPr>
            <p:cNvSpPr/>
            <p:nvPr/>
          </p:nvSpPr>
          <p:spPr>
            <a:xfrm>
              <a:off x="5345723" y="6342963"/>
              <a:ext cx="1500554" cy="335680"/>
            </a:xfrm>
            <a:prstGeom prst="bracePair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مجموعة 15">
            <a:extLst>
              <a:ext uri="{FF2B5EF4-FFF2-40B4-BE49-F238E27FC236}">
                <a16:creationId xmlns:a16="http://schemas.microsoft.com/office/drawing/2014/main" id="{98285EAB-4CF4-E4F3-9C02-2D64CFB0D181}"/>
              </a:ext>
            </a:extLst>
          </p:cNvPr>
          <p:cNvGrpSpPr/>
          <p:nvPr/>
        </p:nvGrpSpPr>
        <p:grpSpPr>
          <a:xfrm>
            <a:off x="728255" y="1955797"/>
            <a:ext cx="10731961" cy="1103330"/>
            <a:chOff x="728255" y="1955797"/>
            <a:chExt cx="10731961" cy="1103330"/>
          </a:xfrm>
        </p:grpSpPr>
        <p:grpSp>
          <p:nvGrpSpPr>
            <p:cNvPr id="44" name="مجموعة 43">
              <a:extLst>
                <a:ext uri="{FF2B5EF4-FFF2-40B4-BE49-F238E27FC236}">
                  <a16:creationId xmlns:a16="http://schemas.microsoft.com/office/drawing/2014/main" id="{95EEE802-4444-BD71-E5C6-49B2F5F484CD}"/>
                </a:ext>
              </a:extLst>
            </p:cNvPr>
            <p:cNvGrpSpPr/>
            <p:nvPr/>
          </p:nvGrpSpPr>
          <p:grpSpPr>
            <a:xfrm>
              <a:off x="1690255" y="1955797"/>
              <a:ext cx="9769961" cy="1103330"/>
              <a:chOff x="1690255" y="1955797"/>
              <a:chExt cx="9769961" cy="1103330"/>
            </a:xfrm>
          </p:grpSpPr>
          <p:sp>
            <p:nvSpPr>
              <p:cNvPr id="21" name="مستطيل: زوايا مستديرة 20">
                <a:extLst>
                  <a:ext uri="{FF2B5EF4-FFF2-40B4-BE49-F238E27FC236}">
                    <a16:creationId xmlns:a16="http://schemas.microsoft.com/office/drawing/2014/main" id="{2E0BCB73-D49C-4735-3492-35D6974A268F}"/>
                  </a:ext>
                </a:extLst>
              </p:cNvPr>
              <p:cNvSpPr/>
              <p:nvPr/>
            </p:nvSpPr>
            <p:spPr>
              <a:xfrm flipH="1">
                <a:off x="1690255" y="1955797"/>
                <a:ext cx="8105284" cy="110332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endParaRPr lang="ar-SY" dirty="0"/>
              </a:p>
            </p:txBody>
          </p:sp>
          <p:sp>
            <p:nvSpPr>
              <p:cNvPr id="19" name="مستطيل: زوايا مستديرة 18">
                <a:extLst>
                  <a:ext uri="{FF2B5EF4-FFF2-40B4-BE49-F238E27FC236}">
                    <a16:creationId xmlns:a16="http://schemas.microsoft.com/office/drawing/2014/main" id="{38668BF2-A90B-DB93-F71C-F59D07F965EE}"/>
                  </a:ext>
                </a:extLst>
              </p:cNvPr>
              <p:cNvSpPr/>
              <p:nvPr/>
            </p:nvSpPr>
            <p:spPr>
              <a:xfrm flipH="1">
                <a:off x="9455570" y="1955798"/>
                <a:ext cx="2004646" cy="110332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Y" dirty="0"/>
              </a:p>
            </p:txBody>
          </p:sp>
          <p:sp>
            <p:nvSpPr>
              <p:cNvPr id="24" name="مربع نص 23">
                <a:extLst>
                  <a:ext uri="{FF2B5EF4-FFF2-40B4-BE49-F238E27FC236}">
                    <a16:creationId xmlns:a16="http://schemas.microsoft.com/office/drawing/2014/main" id="{2E8BB0F8-6A14-985F-0EE2-F5B970A70C6A}"/>
                  </a:ext>
                </a:extLst>
              </p:cNvPr>
              <p:cNvSpPr txBox="1"/>
              <p:nvPr/>
            </p:nvSpPr>
            <p:spPr>
              <a:xfrm flipH="1">
                <a:off x="9637199" y="2276628"/>
                <a:ext cx="158380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SA" sz="2400" b="1" i="0" dirty="0">
                    <a:effectLst/>
                    <a:latin typeface="Cairo" panose="00000800000000000000" pitchFamily="2" charset="-78"/>
                    <a:cs typeface="Cairo" panose="00000800000000000000" pitchFamily="2" charset="-78"/>
                  </a:rPr>
                  <a:t>الفحص</a:t>
                </a:r>
                <a:endParaRPr lang="en-US" sz="24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endParaRPr>
              </a:p>
            </p:txBody>
          </p:sp>
          <p:sp>
            <p:nvSpPr>
              <p:cNvPr id="28" name="مربع نص 27">
                <a:extLst>
                  <a:ext uri="{FF2B5EF4-FFF2-40B4-BE49-F238E27FC236}">
                    <a16:creationId xmlns:a16="http://schemas.microsoft.com/office/drawing/2014/main" id="{2467D495-8A9E-1F3B-1599-74E72D612B94}"/>
                  </a:ext>
                </a:extLst>
              </p:cNvPr>
              <p:cNvSpPr txBox="1"/>
              <p:nvPr/>
            </p:nvSpPr>
            <p:spPr>
              <a:xfrm flipH="1">
                <a:off x="1939636" y="2184294"/>
                <a:ext cx="7433142" cy="6463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Low"/>
                <a:r>
                  <a:rPr lang="ar-SA" i="0" dirty="0">
                    <a:effectLst/>
                    <a:latin typeface="Cairo Light" panose="00000400000000000000" pitchFamily="2" charset="-78"/>
                    <a:cs typeface="Cairo Light" panose="00000400000000000000" pitchFamily="2" charset="-78"/>
                  </a:rPr>
                  <a:t>فحص الملفات والروابط لاكتشاف التهديدات بدقة وسرعة باستخدام تقنيات متقدمة.</a:t>
                </a:r>
                <a:endParaRPr lang="en-US" i="0" dirty="0">
                  <a:effectLst/>
                  <a:latin typeface="Cairo Light" panose="00000400000000000000" pitchFamily="2" charset="-78"/>
                  <a:cs typeface="Cairo Light" panose="00000400000000000000" pitchFamily="2" charset="-78"/>
                </a:endParaRPr>
              </a:p>
            </p:txBody>
          </p:sp>
        </p:grpSp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78E63F20-0DC7-5BF6-840D-4415E535BCD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8255" y="2147459"/>
              <a:ext cx="720000" cy="720000"/>
            </a:xfrm>
            <a:prstGeom prst="rect">
              <a:avLst/>
            </a:prstGeom>
          </p:spPr>
        </p:pic>
      </p:grpSp>
      <p:grpSp>
        <p:nvGrpSpPr>
          <p:cNvPr id="23" name="مجموعة 22">
            <a:extLst>
              <a:ext uri="{FF2B5EF4-FFF2-40B4-BE49-F238E27FC236}">
                <a16:creationId xmlns:a16="http://schemas.microsoft.com/office/drawing/2014/main" id="{D51F0375-A0FD-EA20-7CCA-275B7920186F}"/>
              </a:ext>
            </a:extLst>
          </p:cNvPr>
          <p:cNvGrpSpPr/>
          <p:nvPr/>
        </p:nvGrpSpPr>
        <p:grpSpPr>
          <a:xfrm>
            <a:off x="728255" y="3386014"/>
            <a:ext cx="10731961" cy="1103329"/>
            <a:chOff x="728255" y="3386014"/>
            <a:chExt cx="10731961" cy="1103329"/>
          </a:xfrm>
        </p:grpSpPr>
        <p:grpSp>
          <p:nvGrpSpPr>
            <p:cNvPr id="45" name="مجموعة 44">
              <a:extLst>
                <a:ext uri="{FF2B5EF4-FFF2-40B4-BE49-F238E27FC236}">
                  <a16:creationId xmlns:a16="http://schemas.microsoft.com/office/drawing/2014/main" id="{ACC1E9E5-A51B-B395-2EDA-266E635015D7}"/>
                </a:ext>
              </a:extLst>
            </p:cNvPr>
            <p:cNvGrpSpPr/>
            <p:nvPr/>
          </p:nvGrpSpPr>
          <p:grpSpPr>
            <a:xfrm>
              <a:off x="1690255" y="3386014"/>
              <a:ext cx="9769961" cy="1103329"/>
              <a:chOff x="1690255" y="3386014"/>
              <a:chExt cx="9769961" cy="1103329"/>
            </a:xfrm>
          </p:grpSpPr>
          <p:sp>
            <p:nvSpPr>
              <p:cNvPr id="22" name="مستطيل: زوايا مستديرة 21">
                <a:extLst>
                  <a:ext uri="{FF2B5EF4-FFF2-40B4-BE49-F238E27FC236}">
                    <a16:creationId xmlns:a16="http://schemas.microsoft.com/office/drawing/2014/main" id="{F84CC2B0-E781-3C71-6B50-943FDA9FDD1C}"/>
                  </a:ext>
                </a:extLst>
              </p:cNvPr>
              <p:cNvSpPr/>
              <p:nvPr/>
            </p:nvSpPr>
            <p:spPr>
              <a:xfrm flipH="1">
                <a:off x="1690255" y="3386014"/>
                <a:ext cx="8105284" cy="110332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endParaRPr lang="ar-SY" dirty="0"/>
              </a:p>
            </p:txBody>
          </p:sp>
          <p:sp>
            <p:nvSpPr>
              <p:cNvPr id="20" name="مستطيل: زوايا مستديرة 19">
                <a:extLst>
                  <a:ext uri="{FF2B5EF4-FFF2-40B4-BE49-F238E27FC236}">
                    <a16:creationId xmlns:a16="http://schemas.microsoft.com/office/drawing/2014/main" id="{75623446-56BD-4D05-9E53-B2DBCCDFDC6C}"/>
                  </a:ext>
                </a:extLst>
              </p:cNvPr>
              <p:cNvSpPr/>
              <p:nvPr/>
            </p:nvSpPr>
            <p:spPr>
              <a:xfrm flipH="1">
                <a:off x="9455570" y="3386014"/>
                <a:ext cx="2004646" cy="110332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Y" dirty="0"/>
              </a:p>
            </p:txBody>
          </p:sp>
          <p:sp>
            <p:nvSpPr>
              <p:cNvPr id="27" name="مربع نص 26">
                <a:extLst>
                  <a:ext uri="{FF2B5EF4-FFF2-40B4-BE49-F238E27FC236}">
                    <a16:creationId xmlns:a16="http://schemas.microsoft.com/office/drawing/2014/main" id="{19533561-5FEA-DC94-95A0-64380758406A}"/>
                  </a:ext>
                </a:extLst>
              </p:cNvPr>
              <p:cNvSpPr txBox="1"/>
              <p:nvPr/>
            </p:nvSpPr>
            <p:spPr>
              <a:xfrm flipH="1">
                <a:off x="9769123" y="3706845"/>
                <a:ext cx="131995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SA" sz="2400" b="1" i="0" dirty="0">
                    <a:effectLst/>
                    <a:latin typeface="Cairo" panose="00000800000000000000" pitchFamily="2" charset="-78"/>
                    <a:cs typeface="Cairo" panose="00000800000000000000" pitchFamily="2" charset="-78"/>
                  </a:rPr>
                  <a:t>التحليل</a:t>
                </a:r>
                <a:endParaRPr lang="en-US" sz="24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endParaRPr>
              </a:p>
            </p:txBody>
          </p:sp>
          <p:sp>
            <p:nvSpPr>
              <p:cNvPr id="29" name="مربع نص 28">
                <a:extLst>
                  <a:ext uri="{FF2B5EF4-FFF2-40B4-BE49-F238E27FC236}">
                    <a16:creationId xmlns:a16="http://schemas.microsoft.com/office/drawing/2014/main" id="{A3A0E646-8A7F-82C6-F208-9779B6452C13}"/>
                  </a:ext>
                </a:extLst>
              </p:cNvPr>
              <p:cNvSpPr txBox="1"/>
              <p:nvPr/>
            </p:nvSpPr>
            <p:spPr>
              <a:xfrm flipH="1">
                <a:off x="1939636" y="3762252"/>
                <a:ext cx="743314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Low"/>
                <a:r>
                  <a:rPr lang="ar-SA" i="0" dirty="0">
                    <a:effectLst/>
                    <a:latin typeface="Cairo Light" panose="00000400000000000000" pitchFamily="2" charset="-78"/>
                    <a:cs typeface="Cairo Light" panose="00000400000000000000" pitchFamily="2" charset="-78"/>
                  </a:rPr>
                  <a:t>تحليل النتائج وتوليد توصيات ذكية اعتمادًا على نماذج الذكاء الاصطناعي.</a:t>
                </a:r>
                <a:endParaRPr lang="en-US" i="0" dirty="0">
                  <a:effectLst/>
                  <a:latin typeface="Cairo Light" panose="00000400000000000000" pitchFamily="2" charset="-78"/>
                  <a:cs typeface="Cairo Light" panose="00000400000000000000" pitchFamily="2" charset="-78"/>
                </a:endParaRPr>
              </a:p>
            </p:txBody>
          </p:sp>
        </p:grpSp>
        <p:pic>
          <p:nvPicPr>
            <p:cNvPr id="9" name="صورة 8">
              <a:extLst>
                <a:ext uri="{FF2B5EF4-FFF2-40B4-BE49-F238E27FC236}">
                  <a16:creationId xmlns:a16="http://schemas.microsoft.com/office/drawing/2014/main" id="{707E0EA0-4E90-8A8E-DB0A-EBE7EF9203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8255" y="3569084"/>
              <a:ext cx="720000" cy="720000"/>
            </a:xfrm>
            <a:prstGeom prst="rect">
              <a:avLst/>
            </a:prstGeom>
          </p:spPr>
        </p:pic>
      </p:grpSp>
      <p:grpSp>
        <p:nvGrpSpPr>
          <p:cNvPr id="25" name="مجموعة 24">
            <a:extLst>
              <a:ext uri="{FF2B5EF4-FFF2-40B4-BE49-F238E27FC236}">
                <a16:creationId xmlns:a16="http://schemas.microsoft.com/office/drawing/2014/main" id="{FBE89BDA-E675-77C5-B25A-7253B1AB3E19}"/>
              </a:ext>
            </a:extLst>
          </p:cNvPr>
          <p:cNvGrpSpPr/>
          <p:nvPr/>
        </p:nvGrpSpPr>
        <p:grpSpPr>
          <a:xfrm>
            <a:off x="728255" y="4804572"/>
            <a:ext cx="10731961" cy="1103330"/>
            <a:chOff x="728255" y="4804572"/>
            <a:chExt cx="10731961" cy="1103330"/>
          </a:xfrm>
        </p:grpSpPr>
        <p:grpSp>
          <p:nvGrpSpPr>
            <p:cNvPr id="46" name="مجموعة 45">
              <a:extLst>
                <a:ext uri="{FF2B5EF4-FFF2-40B4-BE49-F238E27FC236}">
                  <a16:creationId xmlns:a16="http://schemas.microsoft.com/office/drawing/2014/main" id="{FFE7B412-6814-2BF3-B0BA-DE2FBECD1157}"/>
                </a:ext>
              </a:extLst>
            </p:cNvPr>
            <p:cNvGrpSpPr/>
            <p:nvPr/>
          </p:nvGrpSpPr>
          <p:grpSpPr>
            <a:xfrm>
              <a:off x="1690255" y="4804572"/>
              <a:ext cx="9769961" cy="1103330"/>
              <a:chOff x="1690255" y="4804572"/>
              <a:chExt cx="9769961" cy="1103330"/>
            </a:xfrm>
          </p:grpSpPr>
          <p:sp>
            <p:nvSpPr>
              <p:cNvPr id="8" name="مستطيل: زوايا مستديرة 7">
                <a:extLst>
                  <a:ext uri="{FF2B5EF4-FFF2-40B4-BE49-F238E27FC236}">
                    <a16:creationId xmlns:a16="http://schemas.microsoft.com/office/drawing/2014/main" id="{FBF48299-3B08-1BED-1534-7E7FD672AA9D}"/>
                  </a:ext>
                </a:extLst>
              </p:cNvPr>
              <p:cNvSpPr/>
              <p:nvPr/>
            </p:nvSpPr>
            <p:spPr>
              <a:xfrm flipH="1">
                <a:off x="1690255" y="4804572"/>
                <a:ext cx="8105284" cy="110332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endParaRPr lang="ar-SY" dirty="0"/>
              </a:p>
            </p:txBody>
          </p:sp>
          <p:sp>
            <p:nvSpPr>
              <p:cNvPr id="14" name="مستطيل: زوايا مستديرة 13">
                <a:extLst>
                  <a:ext uri="{FF2B5EF4-FFF2-40B4-BE49-F238E27FC236}">
                    <a16:creationId xmlns:a16="http://schemas.microsoft.com/office/drawing/2014/main" id="{2029C282-66D9-023E-0881-2D2DB7EE95CB}"/>
                  </a:ext>
                </a:extLst>
              </p:cNvPr>
              <p:cNvSpPr/>
              <p:nvPr/>
            </p:nvSpPr>
            <p:spPr>
              <a:xfrm flipH="1">
                <a:off x="9455570" y="4804573"/>
                <a:ext cx="2004646" cy="1103329"/>
              </a:xfrm>
              <a:prstGeom prst="roundRect">
                <a:avLst/>
              </a:prstGeom>
              <a:solidFill>
                <a:schemeClr val="bg1">
                  <a:lumMod val="75000"/>
                </a:schemeClr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Y" dirty="0"/>
              </a:p>
            </p:txBody>
          </p:sp>
          <p:sp>
            <p:nvSpPr>
              <p:cNvPr id="30" name="مربع نص 29">
                <a:extLst>
                  <a:ext uri="{FF2B5EF4-FFF2-40B4-BE49-F238E27FC236}">
                    <a16:creationId xmlns:a16="http://schemas.microsoft.com/office/drawing/2014/main" id="{796311B6-A84F-45FD-BAD8-619A238785EA}"/>
                  </a:ext>
                </a:extLst>
              </p:cNvPr>
              <p:cNvSpPr txBox="1"/>
              <p:nvPr/>
            </p:nvSpPr>
            <p:spPr>
              <a:xfrm flipH="1">
                <a:off x="9637199" y="5125403"/>
                <a:ext cx="158380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SA" sz="2400" b="1" i="0" dirty="0">
                    <a:effectLst/>
                    <a:latin typeface="Cairo" panose="00000800000000000000" pitchFamily="2" charset="-78"/>
                    <a:cs typeface="Cairo" panose="00000800000000000000" pitchFamily="2" charset="-78"/>
                  </a:rPr>
                  <a:t>الأمان</a:t>
                </a:r>
                <a:endParaRPr lang="en-US" sz="24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endParaRPr>
              </a:p>
            </p:txBody>
          </p:sp>
          <p:sp>
            <p:nvSpPr>
              <p:cNvPr id="34" name="مربع نص 33">
                <a:extLst>
                  <a:ext uri="{FF2B5EF4-FFF2-40B4-BE49-F238E27FC236}">
                    <a16:creationId xmlns:a16="http://schemas.microsoft.com/office/drawing/2014/main" id="{1C343905-7DF1-C003-67BD-82212A274CEF}"/>
                  </a:ext>
                </a:extLst>
              </p:cNvPr>
              <p:cNvSpPr txBox="1"/>
              <p:nvPr/>
            </p:nvSpPr>
            <p:spPr>
              <a:xfrm flipH="1">
                <a:off x="1931614" y="5174273"/>
                <a:ext cx="7433142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Low"/>
                <a:r>
                  <a:rPr lang="ar-SA" i="0" dirty="0">
                    <a:effectLst/>
                    <a:latin typeface="Cairo Light" panose="00000400000000000000" pitchFamily="2" charset="-78"/>
                    <a:cs typeface="Cairo Light" panose="00000400000000000000" pitchFamily="2" charset="-78"/>
                  </a:rPr>
                  <a:t>حماية خصوصية المستخدم ومنع تسريب البيانات أثناء الفحص بالكامل دائمًا.</a:t>
                </a:r>
                <a:endParaRPr lang="en-US" i="0" dirty="0">
                  <a:effectLst/>
                  <a:latin typeface="Cairo Light" panose="00000400000000000000" pitchFamily="2" charset="-78"/>
                  <a:cs typeface="Cairo Light" panose="00000400000000000000" pitchFamily="2" charset="-78"/>
                </a:endParaRPr>
              </a:p>
            </p:txBody>
          </p:sp>
        </p:grpSp>
        <p:pic>
          <p:nvPicPr>
            <p:cNvPr id="15" name="صورة 14">
              <a:extLst>
                <a:ext uri="{FF2B5EF4-FFF2-40B4-BE49-F238E27FC236}">
                  <a16:creationId xmlns:a16="http://schemas.microsoft.com/office/drawing/2014/main" id="{B366126B-A5D5-AD75-C8E7-37303B42602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8255" y="4996235"/>
              <a:ext cx="720000" cy="7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60786348"/>
      </p:ext>
    </p:extLst>
  </p:cSld>
  <p:clrMapOvr>
    <a:masterClrMapping/>
  </p:clrMapOvr>
  <p:transition spd="slow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D229F-5F8E-2ADA-8511-570806818D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59861524-F60C-15DB-CE58-7E9E8FC9A59A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205154" y="149469"/>
            <a:chExt cx="11781692" cy="655906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C9B47669-EF4F-F29F-9D36-85A7D7BF8D98}"/>
                </a:ext>
              </a:extLst>
            </p:cNvPr>
            <p:cNvSpPr/>
            <p:nvPr/>
          </p:nvSpPr>
          <p:spPr>
            <a:xfrm>
              <a:off x="205154" y="149469"/>
              <a:ext cx="11781692" cy="6559062"/>
            </a:xfrm>
            <a:prstGeom prst="roundRect">
              <a:avLst>
                <a:gd name="adj" fmla="val 2592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7" name="مستطيل: زوايا علوية مستديرة 6">
              <a:extLst>
                <a:ext uri="{FF2B5EF4-FFF2-40B4-BE49-F238E27FC236}">
                  <a16:creationId xmlns:a16="http://schemas.microsoft.com/office/drawing/2014/main" id="{9AF37551-23D1-CCDA-21DC-8DA06BCF1DA4}"/>
                </a:ext>
              </a:extLst>
            </p:cNvPr>
            <p:cNvSpPr/>
            <p:nvPr/>
          </p:nvSpPr>
          <p:spPr>
            <a:xfrm>
              <a:off x="205154" y="149469"/>
              <a:ext cx="11781692" cy="32104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97DDD545-428C-A1E8-5620-D264BCF22AC9}"/>
                </a:ext>
              </a:extLst>
            </p:cNvPr>
            <p:cNvSpPr/>
            <p:nvPr/>
          </p:nvSpPr>
          <p:spPr>
            <a:xfrm>
              <a:off x="11622952" y="255993"/>
              <a:ext cx="108000" cy="108000"/>
            </a:xfrm>
            <a:prstGeom prst="ellipse">
              <a:avLst/>
            </a:prstGeom>
            <a:solidFill>
              <a:srgbClr val="F81F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AEE71ECC-7A97-3CE0-FB9B-7BAD93C211D3}"/>
                </a:ext>
              </a:extLst>
            </p:cNvPr>
            <p:cNvSpPr/>
            <p:nvPr/>
          </p:nvSpPr>
          <p:spPr>
            <a:xfrm>
              <a:off x="11434118" y="255993"/>
              <a:ext cx="108000" cy="108000"/>
            </a:xfrm>
            <a:prstGeom prst="ellipse">
              <a:avLst/>
            </a:prstGeom>
            <a:solidFill>
              <a:srgbClr val="F6CF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2" name="شكل بيضاوي 11">
              <a:extLst>
                <a:ext uri="{FF2B5EF4-FFF2-40B4-BE49-F238E27FC236}">
                  <a16:creationId xmlns:a16="http://schemas.microsoft.com/office/drawing/2014/main" id="{C7D57CD5-2CC7-FA10-90D9-E6CF0836E1F9}"/>
                </a:ext>
              </a:extLst>
            </p:cNvPr>
            <p:cNvSpPr/>
            <p:nvPr/>
          </p:nvSpPr>
          <p:spPr>
            <a:xfrm>
              <a:off x="11245284" y="255993"/>
              <a:ext cx="108000" cy="108000"/>
            </a:xfrm>
            <a:prstGeom prst="ellipse">
              <a:avLst/>
            </a:prstGeom>
            <a:solidFill>
              <a:srgbClr val="FE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</p:grp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11138BDF-F479-1C2D-7C58-1FF1FCF54F10}"/>
              </a:ext>
            </a:extLst>
          </p:cNvPr>
          <p:cNvSpPr txBox="1"/>
          <p:nvPr/>
        </p:nvSpPr>
        <p:spPr>
          <a:xfrm>
            <a:off x="2298223" y="727831"/>
            <a:ext cx="9321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b="1" dirty="0">
                <a:solidFill>
                  <a:srgbClr val="7030A0"/>
                </a:solidFill>
                <a:latin typeface="Cairo Black" panose="00000A00000000000000" pitchFamily="2" charset="-78"/>
                <a:cs typeface="Cairo Black" panose="00000A00000000000000" pitchFamily="2" charset="-78"/>
              </a:rPr>
              <a:t>أهداف المشروع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iro Black" panose="00000A00000000000000" pitchFamily="2" charset="-78"/>
              <a:cs typeface="Cairo Black" panose="00000A00000000000000" pitchFamily="2" charset="-78"/>
            </a:endParaRPr>
          </a:p>
        </p:txBody>
      </p:sp>
      <p:sp>
        <p:nvSpPr>
          <p:cNvPr id="3" name="شكل بيضاوي 2">
            <a:extLst>
              <a:ext uri="{FF2B5EF4-FFF2-40B4-BE49-F238E27FC236}">
                <a16:creationId xmlns:a16="http://schemas.microsoft.com/office/drawing/2014/main" id="{3BFCF305-CAE3-D7C3-36D0-BB95AFBFEA6A}"/>
              </a:ext>
            </a:extLst>
          </p:cNvPr>
          <p:cNvSpPr/>
          <p:nvPr/>
        </p:nvSpPr>
        <p:spPr>
          <a:xfrm>
            <a:off x="11815433" y="111379"/>
            <a:ext cx="111761" cy="112922"/>
          </a:xfrm>
          <a:prstGeom prst="ellipse">
            <a:avLst/>
          </a:prstGeom>
          <a:solidFill>
            <a:srgbClr val="F81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  <p:grpSp>
        <p:nvGrpSpPr>
          <p:cNvPr id="41" name="مجموعة 40">
            <a:extLst>
              <a:ext uri="{FF2B5EF4-FFF2-40B4-BE49-F238E27FC236}">
                <a16:creationId xmlns:a16="http://schemas.microsoft.com/office/drawing/2014/main" id="{12B92DAD-8373-8D6D-D7AE-6239AFC30E95}"/>
              </a:ext>
            </a:extLst>
          </p:cNvPr>
          <p:cNvGrpSpPr/>
          <p:nvPr/>
        </p:nvGrpSpPr>
        <p:grpSpPr>
          <a:xfrm>
            <a:off x="3078437" y="6342963"/>
            <a:ext cx="6035126" cy="400110"/>
            <a:chOff x="3078437" y="6342963"/>
            <a:chExt cx="6035126" cy="400110"/>
          </a:xfrm>
        </p:grpSpPr>
        <p:sp>
          <p:nvSpPr>
            <p:cNvPr id="42" name="مربع نص 41">
              <a:extLst>
                <a:ext uri="{FF2B5EF4-FFF2-40B4-BE49-F238E27FC236}">
                  <a16:creationId xmlns:a16="http://schemas.microsoft.com/office/drawing/2014/main" id="{B53C8B8A-B9E0-4845-F0CA-9B9B2AE656AE}"/>
                </a:ext>
              </a:extLst>
            </p:cNvPr>
            <p:cNvSpPr txBox="1"/>
            <p:nvPr/>
          </p:nvSpPr>
          <p:spPr>
            <a:xfrm>
              <a:off x="3078437" y="6342963"/>
              <a:ext cx="60351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rPr>
                <a:t>04/18</a:t>
              </a:r>
              <a:endParaRPr lang="ar-SY" sz="1050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43" name="قوس كبير مزدوج 42">
              <a:extLst>
                <a:ext uri="{FF2B5EF4-FFF2-40B4-BE49-F238E27FC236}">
                  <a16:creationId xmlns:a16="http://schemas.microsoft.com/office/drawing/2014/main" id="{EAD8552E-60E8-F694-EEE2-B7DE1008BEF9}"/>
                </a:ext>
              </a:extLst>
            </p:cNvPr>
            <p:cNvSpPr/>
            <p:nvPr/>
          </p:nvSpPr>
          <p:spPr>
            <a:xfrm>
              <a:off x="5345723" y="6342963"/>
              <a:ext cx="1500554" cy="335680"/>
            </a:xfrm>
            <a:prstGeom prst="bracePair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3" name="مجموعة 12">
            <a:extLst>
              <a:ext uri="{FF2B5EF4-FFF2-40B4-BE49-F238E27FC236}">
                <a16:creationId xmlns:a16="http://schemas.microsoft.com/office/drawing/2014/main" id="{B0025609-85DE-F3E1-D901-0808C9B3A31D}"/>
              </a:ext>
            </a:extLst>
          </p:cNvPr>
          <p:cNvGrpSpPr/>
          <p:nvPr/>
        </p:nvGrpSpPr>
        <p:grpSpPr>
          <a:xfrm>
            <a:off x="728255" y="1947204"/>
            <a:ext cx="10735490" cy="1103330"/>
            <a:chOff x="728255" y="1947204"/>
            <a:chExt cx="10735490" cy="1103330"/>
          </a:xfrm>
        </p:grpSpPr>
        <p:grpSp>
          <p:nvGrpSpPr>
            <p:cNvPr id="52" name="مجموعة 51">
              <a:extLst>
                <a:ext uri="{FF2B5EF4-FFF2-40B4-BE49-F238E27FC236}">
                  <a16:creationId xmlns:a16="http://schemas.microsoft.com/office/drawing/2014/main" id="{099AE4B4-0B90-4351-9562-6516410A8AEF}"/>
                </a:ext>
              </a:extLst>
            </p:cNvPr>
            <p:cNvGrpSpPr/>
            <p:nvPr/>
          </p:nvGrpSpPr>
          <p:grpSpPr>
            <a:xfrm>
              <a:off x="1693784" y="1947204"/>
              <a:ext cx="9769961" cy="1103330"/>
              <a:chOff x="1690255" y="1955797"/>
              <a:chExt cx="9769961" cy="1103330"/>
            </a:xfrm>
          </p:grpSpPr>
          <p:sp>
            <p:nvSpPr>
              <p:cNvPr id="53" name="مستطيل: زوايا مستديرة 52">
                <a:extLst>
                  <a:ext uri="{FF2B5EF4-FFF2-40B4-BE49-F238E27FC236}">
                    <a16:creationId xmlns:a16="http://schemas.microsoft.com/office/drawing/2014/main" id="{B582525A-315C-41F8-C5FB-D03B0636BE8C}"/>
                  </a:ext>
                </a:extLst>
              </p:cNvPr>
              <p:cNvSpPr/>
              <p:nvPr/>
            </p:nvSpPr>
            <p:spPr>
              <a:xfrm flipH="1">
                <a:off x="1690255" y="1955797"/>
                <a:ext cx="8105284" cy="110332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endParaRPr lang="ar-SY" dirty="0"/>
              </a:p>
            </p:txBody>
          </p:sp>
          <p:sp>
            <p:nvSpPr>
              <p:cNvPr id="54" name="مستطيل: زوايا مستديرة 53">
                <a:extLst>
                  <a:ext uri="{FF2B5EF4-FFF2-40B4-BE49-F238E27FC236}">
                    <a16:creationId xmlns:a16="http://schemas.microsoft.com/office/drawing/2014/main" id="{3F0C4895-5E92-9408-D15F-68F5137CB3BB}"/>
                  </a:ext>
                </a:extLst>
              </p:cNvPr>
              <p:cNvSpPr/>
              <p:nvPr/>
            </p:nvSpPr>
            <p:spPr>
              <a:xfrm flipH="1">
                <a:off x="9455570" y="1955798"/>
                <a:ext cx="2004646" cy="11033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Y" dirty="0"/>
              </a:p>
            </p:txBody>
          </p:sp>
          <p:sp>
            <p:nvSpPr>
              <p:cNvPr id="55" name="مربع نص 54">
                <a:extLst>
                  <a:ext uri="{FF2B5EF4-FFF2-40B4-BE49-F238E27FC236}">
                    <a16:creationId xmlns:a16="http://schemas.microsoft.com/office/drawing/2014/main" id="{0B4C69E9-EBB4-0D65-F606-2790E5E05F86}"/>
                  </a:ext>
                </a:extLst>
              </p:cNvPr>
              <p:cNvSpPr txBox="1"/>
              <p:nvPr/>
            </p:nvSpPr>
            <p:spPr>
              <a:xfrm flipH="1">
                <a:off x="9637199" y="2276628"/>
                <a:ext cx="158380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SA" sz="2400" b="1" i="0" dirty="0">
                    <a:effectLst/>
                    <a:latin typeface="Cairo" panose="00000800000000000000" pitchFamily="2" charset="-78"/>
                    <a:cs typeface="Cairo" panose="00000800000000000000" pitchFamily="2" charset="-78"/>
                  </a:rPr>
                  <a:t>الكفاءة</a:t>
                </a:r>
                <a:endParaRPr lang="en-US" sz="24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endParaRPr>
              </a:p>
            </p:txBody>
          </p:sp>
          <p:sp>
            <p:nvSpPr>
              <p:cNvPr id="56" name="مربع نص 55">
                <a:extLst>
                  <a:ext uri="{FF2B5EF4-FFF2-40B4-BE49-F238E27FC236}">
                    <a16:creationId xmlns:a16="http://schemas.microsoft.com/office/drawing/2014/main" id="{ECEA3642-7B13-CB0E-7B3C-7BC386A00A04}"/>
                  </a:ext>
                </a:extLst>
              </p:cNvPr>
              <p:cNvSpPr txBox="1"/>
              <p:nvPr/>
            </p:nvSpPr>
            <p:spPr>
              <a:xfrm flipH="1">
                <a:off x="1924555" y="2368961"/>
                <a:ext cx="7436671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Low"/>
                <a:r>
                  <a:rPr lang="ar-SA" i="0" dirty="0">
                    <a:effectLst/>
                    <a:latin typeface="Cairo Light" panose="00000400000000000000" pitchFamily="2" charset="-78"/>
                    <a:cs typeface="Cairo Light" panose="00000400000000000000" pitchFamily="2" charset="-78"/>
                  </a:rPr>
                  <a:t>تقليل استهلاك البيانات والطاقة مع تحسين سرعة التنفيذ المستمرة بفعالية.</a:t>
                </a:r>
                <a:endParaRPr lang="en-US" i="0" dirty="0">
                  <a:effectLst/>
                  <a:latin typeface="Cairo Light" panose="00000400000000000000" pitchFamily="2" charset="-78"/>
                  <a:cs typeface="Cairo Light" panose="00000400000000000000" pitchFamily="2" charset="-78"/>
                </a:endParaRPr>
              </a:p>
            </p:txBody>
          </p:sp>
        </p:grpSp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A4DE7A30-8A2F-55A2-D80A-556DB358959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28255" y="2185034"/>
              <a:ext cx="720000" cy="720000"/>
            </a:xfrm>
            <a:prstGeom prst="rect">
              <a:avLst/>
            </a:prstGeom>
          </p:spPr>
        </p:pic>
      </p:grpSp>
      <p:grpSp>
        <p:nvGrpSpPr>
          <p:cNvPr id="32" name="مجموعة 31">
            <a:extLst>
              <a:ext uri="{FF2B5EF4-FFF2-40B4-BE49-F238E27FC236}">
                <a16:creationId xmlns:a16="http://schemas.microsoft.com/office/drawing/2014/main" id="{902222FC-1071-6BCE-9F74-25472B1B2A97}"/>
              </a:ext>
            </a:extLst>
          </p:cNvPr>
          <p:cNvGrpSpPr/>
          <p:nvPr/>
        </p:nvGrpSpPr>
        <p:grpSpPr>
          <a:xfrm>
            <a:off x="728255" y="3377421"/>
            <a:ext cx="10735490" cy="1103329"/>
            <a:chOff x="728255" y="3377421"/>
            <a:chExt cx="10735490" cy="1103329"/>
          </a:xfrm>
        </p:grpSpPr>
        <p:grpSp>
          <p:nvGrpSpPr>
            <p:cNvPr id="47" name="مجموعة 46">
              <a:extLst>
                <a:ext uri="{FF2B5EF4-FFF2-40B4-BE49-F238E27FC236}">
                  <a16:creationId xmlns:a16="http://schemas.microsoft.com/office/drawing/2014/main" id="{5C992C40-936C-A999-47EE-6311B1618CA3}"/>
                </a:ext>
              </a:extLst>
            </p:cNvPr>
            <p:cNvGrpSpPr/>
            <p:nvPr/>
          </p:nvGrpSpPr>
          <p:grpSpPr>
            <a:xfrm>
              <a:off x="1693784" y="3377421"/>
              <a:ext cx="9769961" cy="1103329"/>
              <a:chOff x="1690255" y="3386014"/>
              <a:chExt cx="9769961" cy="1103329"/>
            </a:xfrm>
          </p:grpSpPr>
          <p:sp>
            <p:nvSpPr>
              <p:cNvPr id="48" name="مستطيل: زوايا مستديرة 47">
                <a:extLst>
                  <a:ext uri="{FF2B5EF4-FFF2-40B4-BE49-F238E27FC236}">
                    <a16:creationId xmlns:a16="http://schemas.microsoft.com/office/drawing/2014/main" id="{69C32490-4226-2353-6F73-76F63DBF02F0}"/>
                  </a:ext>
                </a:extLst>
              </p:cNvPr>
              <p:cNvSpPr/>
              <p:nvPr/>
            </p:nvSpPr>
            <p:spPr>
              <a:xfrm flipH="1">
                <a:off x="1690255" y="3386014"/>
                <a:ext cx="8105284" cy="110332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endParaRPr lang="ar-SY" dirty="0"/>
              </a:p>
            </p:txBody>
          </p:sp>
          <p:sp>
            <p:nvSpPr>
              <p:cNvPr id="49" name="مستطيل: زوايا مستديرة 48">
                <a:extLst>
                  <a:ext uri="{FF2B5EF4-FFF2-40B4-BE49-F238E27FC236}">
                    <a16:creationId xmlns:a16="http://schemas.microsoft.com/office/drawing/2014/main" id="{EF464776-A558-8E3C-1AFF-9CA75390B9EF}"/>
                  </a:ext>
                </a:extLst>
              </p:cNvPr>
              <p:cNvSpPr/>
              <p:nvPr/>
            </p:nvSpPr>
            <p:spPr>
              <a:xfrm flipH="1">
                <a:off x="9455570" y="3386014"/>
                <a:ext cx="2004646" cy="11033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Y" dirty="0"/>
              </a:p>
            </p:txBody>
          </p:sp>
          <p:sp>
            <p:nvSpPr>
              <p:cNvPr id="50" name="مربع نص 49">
                <a:extLst>
                  <a:ext uri="{FF2B5EF4-FFF2-40B4-BE49-F238E27FC236}">
                    <a16:creationId xmlns:a16="http://schemas.microsoft.com/office/drawing/2014/main" id="{9867CF89-D4C9-6975-CB51-C318498BBBFA}"/>
                  </a:ext>
                </a:extLst>
              </p:cNvPr>
              <p:cNvSpPr txBox="1"/>
              <p:nvPr/>
            </p:nvSpPr>
            <p:spPr>
              <a:xfrm flipH="1">
                <a:off x="9769123" y="3706845"/>
                <a:ext cx="131995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SA" sz="2400" b="1" i="0" dirty="0">
                    <a:effectLst/>
                    <a:latin typeface="Cairo" panose="00000800000000000000" pitchFamily="2" charset="-78"/>
                    <a:cs typeface="Cairo" panose="00000800000000000000" pitchFamily="2" charset="-78"/>
                  </a:rPr>
                  <a:t>الدقة</a:t>
                </a:r>
                <a:endParaRPr lang="en-US" sz="24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endParaRPr>
              </a:p>
            </p:txBody>
          </p:sp>
          <p:sp>
            <p:nvSpPr>
              <p:cNvPr id="51" name="مربع نص 50">
                <a:extLst>
                  <a:ext uri="{FF2B5EF4-FFF2-40B4-BE49-F238E27FC236}">
                    <a16:creationId xmlns:a16="http://schemas.microsoft.com/office/drawing/2014/main" id="{F4F08A45-ACD0-694D-B624-31A1B3E5250E}"/>
                  </a:ext>
                </a:extLst>
              </p:cNvPr>
              <p:cNvSpPr txBox="1"/>
              <p:nvPr/>
            </p:nvSpPr>
            <p:spPr>
              <a:xfrm flipH="1">
                <a:off x="2161429" y="3803060"/>
                <a:ext cx="7199797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Low"/>
                <a:r>
                  <a:rPr lang="ar-SA" i="0" dirty="0">
                    <a:effectLst/>
                    <a:latin typeface="Cairo Light" panose="00000400000000000000" pitchFamily="2" charset="-78"/>
                    <a:cs typeface="Cairo Light" panose="00000400000000000000" pitchFamily="2" charset="-78"/>
                  </a:rPr>
                  <a:t>الاعتماد على محركات فحص متعددة لزيادة موثوقية النتائج الأمنية دائمًا.</a:t>
                </a:r>
                <a:endParaRPr lang="en-US" i="0" dirty="0">
                  <a:effectLst/>
                  <a:latin typeface="Cairo Light" panose="00000400000000000000" pitchFamily="2" charset="-78"/>
                  <a:cs typeface="Cairo Light" panose="00000400000000000000" pitchFamily="2" charset="-78"/>
                </a:endParaRPr>
              </a:p>
            </p:txBody>
          </p:sp>
        </p:grpSp>
        <p:pic>
          <p:nvPicPr>
            <p:cNvPr id="31" name="صورة 30">
              <a:extLst>
                <a:ext uri="{FF2B5EF4-FFF2-40B4-BE49-F238E27FC236}">
                  <a16:creationId xmlns:a16="http://schemas.microsoft.com/office/drawing/2014/main" id="{B93EFBAB-DEFB-C97D-E47A-946B4E97D1C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28255" y="3569084"/>
              <a:ext cx="720000" cy="720000"/>
            </a:xfrm>
            <a:prstGeom prst="rect">
              <a:avLst/>
            </a:prstGeom>
          </p:spPr>
        </p:pic>
      </p:grpSp>
      <p:grpSp>
        <p:nvGrpSpPr>
          <p:cNvPr id="36" name="مجموعة 35">
            <a:extLst>
              <a:ext uri="{FF2B5EF4-FFF2-40B4-BE49-F238E27FC236}">
                <a16:creationId xmlns:a16="http://schemas.microsoft.com/office/drawing/2014/main" id="{33655367-E346-8592-8152-71EB0C84C236}"/>
              </a:ext>
            </a:extLst>
          </p:cNvPr>
          <p:cNvGrpSpPr/>
          <p:nvPr/>
        </p:nvGrpSpPr>
        <p:grpSpPr>
          <a:xfrm>
            <a:off x="728255" y="4795979"/>
            <a:ext cx="10735490" cy="1103330"/>
            <a:chOff x="728255" y="4795979"/>
            <a:chExt cx="10735490" cy="1103330"/>
          </a:xfrm>
        </p:grpSpPr>
        <p:grpSp>
          <p:nvGrpSpPr>
            <p:cNvPr id="57" name="مجموعة 56">
              <a:extLst>
                <a:ext uri="{FF2B5EF4-FFF2-40B4-BE49-F238E27FC236}">
                  <a16:creationId xmlns:a16="http://schemas.microsoft.com/office/drawing/2014/main" id="{930E8694-88CF-BF00-EB8F-835797D762B1}"/>
                </a:ext>
              </a:extLst>
            </p:cNvPr>
            <p:cNvGrpSpPr/>
            <p:nvPr/>
          </p:nvGrpSpPr>
          <p:grpSpPr>
            <a:xfrm>
              <a:off x="1693784" y="4795979"/>
              <a:ext cx="9769961" cy="1103330"/>
              <a:chOff x="1690255" y="4804572"/>
              <a:chExt cx="9769961" cy="1103330"/>
            </a:xfrm>
          </p:grpSpPr>
          <p:sp>
            <p:nvSpPr>
              <p:cNvPr id="58" name="مستطيل: زوايا مستديرة 57">
                <a:extLst>
                  <a:ext uri="{FF2B5EF4-FFF2-40B4-BE49-F238E27FC236}">
                    <a16:creationId xmlns:a16="http://schemas.microsoft.com/office/drawing/2014/main" id="{AE4DF102-5F81-0DA5-785C-D3826A740DFF}"/>
                  </a:ext>
                </a:extLst>
              </p:cNvPr>
              <p:cNvSpPr/>
              <p:nvPr/>
            </p:nvSpPr>
            <p:spPr>
              <a:xfrm flipH="1">
                <a:off x="1690255" y="4804572"/>
                <a:ext cx="8105284" cy="1103329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 w="2857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endParaRPr lang="ar-SY" dirty="0"/>
              </a:p>
            </p:txBody>
          </p:sp>
          <p:sp>
            <p:nvSpPr>
              <p:cNvPr id="59" name="مستطيل: زوايا مستديرة 58">
                <a:extLst>
                  <a:ext uri="{FF2B5EF4-FFF2-40B4-BE49-F238E27FC236}">
                    <a16:creationId xmlns:a16="http://schemas.microsoft.com/office/drawing/2014/main" id="{F2FACD06-2BDD-C00A-F82D-236F07951DFB}"/>
                  </a:ext>
                </a:extLst>
              </p:cNvPr>
              <p:cNvSpPr/>
              <p:nvPr/>
            </p:nvSpPr>
            <p:spPr>
              <a:xfrm flipH="1">
                <a:off x="9455570" y="4804573"/>
                <a:ext cx="2004646" cy="1103329"/>
              </a:xfrm>
              <a:prstGeom prst="roundRect">
                <a:avLst/>
              </a:prstGeom>
              <a:solidFill>
                <a:schemeClr val="bg1">
                  <a:lumMod val="85000"/>
                </a:schemeClr>
              </a:solidFill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Y" dirty="0"/>
              </a:p>
            </p:txBody>
          </p:sp>
          <p:sp>
            <p:nvSpPr>
              <p:cNvPr id="60" name="مربع نص 59">
                <a:extLst>
                  <a:ext uri="{FF2B5EF4-FFF2-40B4-BE49-F238E27FC236}">
                    <a16:creationId xmlns:a16="http://schemas.microsoft.com/office/drawing/2014/main" id="{218E22CC-1F39-48EF-93C5-270F06FE51DE}"/>
                  </a:ext>
                </a:extLst>
              </p:cNvPr>
              <p:cNvSpPr txBox="1"/>
              <p:nvPr/>
            </p:nvSpPr>
            <p:spPr>
              <a:xfrm flipH="1">
                <a:off x="9637199" y="5125403"/>
                <a:ext cx="1583804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SA" sz="2400" b="1" i="0" dirty="0">
                    <a:effectLst/>
                    <a:latin typeface="Cairo" panose="00000800000000000000" pitchFamily="2" charset="-78"/>
                    <a:cs typeface="Cairo" panose="00000800000000000000" pitchFamily="2" charset="-78"/>
                  </a:rPr>
                  <a:t>التجربة</a:t>
                </a:r>
                <a:endParaRPr lang="en-US" sz="24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endParaRPr>
              </a:p>
            </p:txBody>
          </p:sp>
          <p:sp>
            <p:nvSpPr>
              <p:cNvPr id="61" name="مربع نص 60">
                <a:extLst>
                  <a:ext uri="{FF2B5EF4-FFF2-40B4-BE49-F238E27FC236}">
                    <a16:creationId xmlns:a16="http://schemas.microsoft.com/office/drawing/2014/main" id="{052467E2-C094-485B-D3AF-403075AD1873}"/>
                  </a:ext>
                </a:extLst>
              </p:cNvPr>
              <p:cNvSpPr txBox="1"/>
              <p:nvPr/>
            </p:nvSpPr>
            <p:spPr>
              <a:xfrm flipH="1">
                <a:off x="2161429" y="5215731"/>
                <a:ext cx="7211349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Low"/>
                <a:r>
                  <a:rPr lang="ar-SA" i="0" dirty="0">
                    <a:effectLst/>
                    <a:latin typeface="Cairo Light" panose="00000400000000000000" pitchFamily="2" charset="-78"/>
                    <a:cs typeface="Cairo Light" panose="00000400000000000000" pitchFamily="2" charset="-78"/>
                  </a:rPr>
                  <a:t>تقديم واجهة بسيطة وسهلة تعزز تجربة المستخدم اليومية بكفاءة عالية.</a:t>
                </a:r>
                <a:endParaRPr lang="en-US" i="0" dirty="0">
                  <a:effectLst/>
                  <a:latin typeface="Cairo Light" panose="00000400000000000000" pitchFamily="2" charset="-78"/>
                  <a:cs typeface="Cairo Light" panose="00000400000000000000" pitchFamily="2" charset="-78"/>
                </a:endParaRPr>
              </a:p>
            </p:txBody>
          </p:sp>
        </p:grpSp>
        <p:pic>
          <p:nvPicPr>
            <p:cNvPr id="35" name="صورة 34">
              <a:extLst>
                <a:ext uri="{FF2B5EF4-FFF2-40B4-BE49-F238E27FC236}">
                  <a16:creationId xmlns:a16="http://schemas.microsoft.com/office/drawing/2014/main" id="{72F65E64-5083-D83F-11B4-AD9C769C405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28255" y="4987642"/>
              <a:ext cx="720000" cy="7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676139001"/>
      </p:ext>
    </p:extLst>
  </p:cSld>
  <p:clrMapOvr>
    <a:masterClrMapping/>
  </p:clrMapOvr>
  <p:transition spd="slow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2" fill="hold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12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13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2" fill="hold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17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18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D6A0B6DC-4A98-E91B-19E9-283874C32EAF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205154" y="149469"/>
            <a:chExt cx="11781692" cy="655906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BF73AB02-EFE9-6F9B-2C8F-505C58B33DFD}"/>
                </a:ext>
              </a:extLst>
            </p:cNvPr>
            <p:cNvSpPr/>
            <p:nvPr/>
          </p:nvSpPr>
          <p:spPr>
            <a:xfrm>
              <a:off x="205154" y="149469"/>
              <a:ext cx="11781692" cy="6559062"/>
            </a:xfrm>
            <a:prstGeom prst="roundRect">
              <a:avLst>
                <a:gd name="adj" fmla="val 2592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  <p:sp>
          <p:nvSpPr>
            <p:cNvPr id="7" name="مستطيل: زوايا علوية مستديرة 6">
              <a:extLst>
                <a:ext uri="{FF2B5EF4-FFF2-40B4-BE49-F238E27FC236}">
                  <a16:creationId xmlns:a16="http://schemas.microsoft.com/office/drawing/2014/main" id="{9415C0AC-E7EC-C853-FC5F-CA1075A9B6C8}"/>
                </a:ext>
              </a:extLst>
            </p:cNvPr>
            <p:cNvSpPr/>
            <p:nvPr/>
          </p:nvSpPr>
          <p:spPr>
            <a:xfrm>
              <a:off x="205154" y="149469"/>
              <a:ext cx="11781692" cy="32104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9AE6043D-3B4A-4675-6271-DC556AEA1EB7}"/>
                </a:ext>
              </a:extLst>
            </p:cNvPr>
            <p:cNvSpPr/>
            <p:nvPr/>
          </p:nvSpPr>
          <p:spPr>
            <a:xfrm>
              <a:off x="11622952" y="255993"/>
              <a:ext cx="108000" cy="108000"/>
            </a:xfrm>
            <a:prstGeom prst="ellipse">
              <a:avLst/>
            </a:prstGeom>
            <a:solidFill>
              <a:srgbClr val="F81F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4958BF4A-078E-758F-5311-F9A30E8D50A5}"/>
                </a:ext>
              </a:extLst>
            </p:cNvPr>
            <p:cNvSpPr/>
            <p:nvPr/>
          </p:nvSpPr>
          <p:spPr>
            <a:xfrm>
              <a:off x="11434118" y="255993"/>
              <a:ext cx="108000" cy="108000"/>
            </a:xfrm>
            <a:prstGeom prst="ellipse">
              <a:avLst/>
            </a:prstGeom>
            <a:solidFill>
              <a:srgbClr val="F6CF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  <p:sp>
          <p:nvSpPr>
            <p:cNvPr id="12" name="شكل بيضاوي 11">
              <a:extLst>
                <a:ext uri="{FF2B5EF4-FFF2-40B4-BE49-F238E27FC236}">
                  <a16:creationId xmlns:a16="http://schemas.microsoft.com/office/drawing/2014/main" id="{63440396-0F98-A757-CFB4-207A186FF8F2}"/>
                </a:ext>
              </a:extLst>
            </p:cNvPr>
            <p:cNvSpPr/>
            <p:nvPr/>
          </p:nvSpPr>
          <p:spPr>
            <a:xfrm>
              <a:off x="11245284" y="255993"/>
              <a:ext cx="108000" cy="108000"/>
            </a:xfrm>
            <a:prstGeom prst="ellipse">
              <a:avLst/>
            </a:prstGeom>
            <a:solidFill>
              <a:srgbClr val="FE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</p:grp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9D74C1BD-E7A0-5CC2-7DAC-487E1153F80B}"/>
              </a:ext>
            </a:extLst>
          </p:cNvPr>
          <p:cNvSpPr txBox="1"/>
          <p:nvPr/>
        </p:nvSpPr>
        <p:spPr>
          <a:xfrm>
            <a:off x="1435100" y="830404"/>
            <a:ext cx="9321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b="1" dirty="0">
                <a:solidFill>
                  <a:srgbClr val="7030A0"/>
                </a:solidFill>
                <a:latin typeface="Cairo Black" panose="00000A00000000000000" pitchFamily="2" charset="-78"/>
                <a:cs typeface="Cairo Black" panose="00000A00000000000000" pitchFamily="2" charset="-78"/>
              </a:rPr>
              <a:t>أهمية المشروع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iro Black" panose="00000A00000000000000" pitchFamily="2" charset="-78"/>
              <a:cs typeface="Cairo Black" panose="00000A00000000000000" pitchFamily="2" charset="-78"/>
            </a:endParaRPr>
          </a:p>
        </p:txBody>
      </p:sp>
      <p:grpSp>
        <p:nvGrpSpPr>
          <p:cNvPr id="31" name="مجموعة 30">
            <a:extLst>
              <a:ext uri="{FF2B5EF4-FFF2-40B4-BE49-F238E27FC236}">
                <a16:creationId xmlns:a16="http://schemas.microsoft.com/office/drawing/2014/main" id="{408051F2-560D-472E-54A7-3CE8CE7BF639}"/>
              </a:ext>
            </a:extLst>
          </p:cNvPr>
          <p:cNvGrpSpPr/>
          <p:nvPr/>
        </p:nvGrpSpPr>
        <p:grpSpPr>
          <a:xfrm>
            <a:off x="3078437" y="6342963"/>
            <a:ext cx="6035126" cy="400110"/>
            <a:chOff x="3078437" y="6342963"/>
            <a:chExt cx="6035126" cy="400110"/>
          </a:xfrm>
        </p:grpSpPr>
        <p:sp>
          <p:nvSpPr>
            <p:cNvPr id="35" name="مربع نص 34">
              <a:extLst>
                <a:ext uri="{FF2B5EF4-FFF2-40B4-BE49-F238E27FC236}">
                  <a16:creationId xmlns:a16="http://schemas.microsoft.com/office/drawing/2014/main" id="{A88E28DC-3F66-69DC-0CE1-FE98FD1BACBB}"/>
                </a:ext>
              </a:extLst>
            </p:cNvPr>
            <p:cNvSpPr txBox="1"/>
            <p:nvPr/>
          </p:nvSpPr>
          <p:spPr>
            <a:xfrm>
              <a:off x="3078437" y="6342963"/>
              <a:ext cx="60351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rPr>
                <a:t>05/18</a:t>
              </a:r>
              <a:endParaRPr lang="ar-SY" sz="1050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37" name="قوس كبير مزدوج 36">
              <a:extLst>
                <a:ext uri="{FF2B5EF4-FFF2-40B4-BE49-F238E27FC236}">
                  <a16:creationId xmlns:a16="http://schemas.microsoft.com/office/drawing/2014/main" id="{24CAAD7C-53EF-179B-C551-E1EFFBB32A37}"/>
                </a:ext>
              </a:extLst>
            </p:cNvPr>
            <p:cNvSpPr/>
            <p:nvPr/>
          </p:nvSpPr>
          <p:spPr>
            <a:xfrm>
              <a:off x="5345723" y="6342963"/>
              <a:ext cx="1500554" cy="335680"/>
            </a:xfrm>
            <a:prstGeom prst="bracePair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6" name="مجموعة 15">
            <a:extLst>
              <a:ext uri="{FF2B5EF4-FFF2-40B4-BE49-F238E27FC236}">
                <a16:creationId xmlns:a16="http://schemas.microsoft.com/office/drawing/2014/main" id="{3D483E04-10B7-1CE8-8C8C-10861BB9F373}"/>
              </a:ext>
            </a:extLst>
          </p:cNvPr>
          <p:cNvGrpSpPr/>
          <p:nvPr/>
        </p:nvGrpSpPr>
        <p:grpSpPr>
          <a:xfrm>
            <a:off x="8242126" y="1721570"/>
            <a:ext cx="2906037" cy="4306027"/>
            <a:chOff x="8242126" y="1721570"/>
            <a:chExt cx="2906037" cy="4306027"/>
          </a:xfrm>
        </p:grpSpPr>
        <p:grpSp>
          <p:nvGrpSpPr>
            <p:cNvPr id="39" name="مجموعة 38">
              <a:extLst>
                <a:ext uri="{FF2B5EF4-FFF2-40B4-BE49-F238E27FC236}">
                  <a16:creationId xmlns:a16="http://schemas.microsoft.com/office/drawing/2014/main" id="{087152E0-7AB0-82CA-ABA2-A9AF9A6509FD}"/>
                </a:ext>
              </a:extLst>
            </p:cNvPr>
            <p:cNvGrpSpPr/>
            <p:nvPr/>
          </p:nvGrpSpPr>
          <p:grpSpPr>
            <a:xfrm>
              <a:off x="8242126" y="1721570"/>
              <a:ext cx="2906037" cy="4306027"/>
              <a:chOff x="8242126" y="1721570"/>
              <a:chExt cx="2906037" cy="4306027"/>
            </a:xfrm>
          </p:grpSpPr>
          <p:sp>
            <p:nvSpPr>
              <p:cNvPr id="18" name="شكل حر: شكل 17">
                <a:extLst>
                  <a:ext uri="{FF2B5EF4-FFF2-40B4-BE49-F238E27FC236}">
                    <a16:creationId xmlns:a16="http://schemas.microsoft.com/office/drawing/2014/main" id="{8D9722FF-BB27-7E80-C5C6-345F40CF97DC}"/>
                  </a:ext>
                </a:extLst>
              </p:cNvPr>
              <p:cNvSpPr/>
              <p:nvPr/>
            </p:nvSpPr>
            <p:spPr>
              <a:xfrm>
                <a:off x="8242126" y="2094097"/>
                <a:ext cx="2906037" cy="3933500"/>
              </a:xfrm>
              <a:custGeom>
                <a:avLst/>
                <a:gdLst>
                  <a:gd name="connsiteX0" fmla="*/ 208770 w 2906037"/>
                  <a:gd name="connsiteY0" fmla="*/ 0 h 3757809"/>
                  <a:gd name="connsiteX1" fmla="*/ 1021017 w 2906037"/>
                  <a:gd name="connsiteY1" fmla="*/ 0 h 3757809"/>
                  <a:gd name="connsiteX2" fmla="*/ 1029794 w 2906037"/>
                  <a:gd name="connsiteY2" fmla="*/ 87062 h 3757809"/>
                  <a:gd name="connsiteX3" fmla="*/ 1453017 w 2906037"/>
                  <a:gd name="connsiteY3" fmla="*/ 431999 h 3757809"/>
                  <a:gd name="connsiteX4" fmla="*/ 1876240 w 2906037"/>
                  <a:gd name="connsiteY4" fmla="*/ 87062 h 3757809"/>
                  <a:gd name="connsiteX5" fmla="*/ 1885017 w 2906037"/>
                  <a:gd name="connsiteY5" fmla="*/ 0 h 3757809"/>
                  <a:gd name="connsiteX6" fmla="*/ 2697267 w 2906037"/>
                  <a:gd name="connsiteY6" fmla="*/ 0 h 3757809"/>
                  <a:gd name="connsiteX7" fmla="*/ 2906037 w 2906037"/>
                  <a:gd name="connsiteY7" fmla="*/ 208770 h 3757809"/>
                  <a:gd name="connsiteX8" fmla="*/ 2906037 w 2906037"/>
                  <a:gd name="connsiteY8" fmla="*/ 3549039 h 3757809"/>
                  <a:gd name="connsiteX9" fmla="*/ 2697267 w 2906037"/>
                  <a:gd name="connsiteY9" fmla="*/ 3757809 h 3757809"/>
                  <a:gd name="connsiteX10" fmla="*/ 208770 w 2906037"/>
                  <a:gd name="connsiteY10" fmla="*/ 3757809 h 3757809"/>
                  <a:gd name="connsiteX11" fmla="*/ 0 w 2906037"/>
                  <a:gd name="connsiteY11" fmla="*/ 3549039 h 3757809"/>
                  <a:gd name="connsiteX12" fmla="*/ 0 w 2906037"/>
                  <a:gd name="connsiteY12" fmla="*/ 208770 h 3757809"/>
                  <a:gd name="connsiteX13" fmla="*/ 208770 w 2906037"/>
                  <a:gd name="connsiteY13" fmla="*/ 0 h 3757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2906037" h="3757809">
                    <a:moveTo>
                      <a:pt x="208770" y="0"/>
                    </a:moveTo>
                    <a:lnTo>
                      <a:pt x="1021017" y="0"/>
                    </a:lnTo>
                    <a:lnTo>
                      <a:pt x="1029794" y="87062"/>
                    </a:lnTo>
                    <a:cubicBezTo>
                      <a:pt x="1070076" y="283917"/>
                      <a:pt x="1244253" y="431999"/>
                      <a:pt x="1453017" y="431999"/>
                    </a:cubicBezTo>
                    <a:cubicBezTo>
                      <a:pt x="1661781" y="431999"/>
                      <a:pt x="1835958" y="283917"/>
                      <a:pt x="1876240" y="87062"/>
                    </a:cubicBezTo>
                    <a:lnTo>
                      <a:pt x="1885017" y="0"/>
                    </a:lnTo>
                    <a:lnTo>
                      <a:pt x="2697267" y="0"/>
                    </a:lnTo>
                    <a:cubicBezTo>
                      <a:pt x="2812567" y="0"/>
                      <a:pt x="2906037" y="93470"/>
                      <a:pt x="2906037" y="208770"/>
                    </a:cubicBezTo>
                    <a:lnTo>
                      <a:pt x="2906037" y="3549039"/>
                    </a:lnTo>
                    <a:cubicBezTo>
                      <a:pt x="2906037" y="3664339"/>
                      <a:pt x="2812567" y="3757809"/>
                      <a:pt x="2697267" y="3757809"/>
                    </a:cubicBezTo>
                    <a:lnTo>
                      <a:pt x="208770" y="3757809"/>
                    </a:lnTo>
                    <a:cubicBezTo>
                      <a:pt x="93470" y="3757809"/>
                      <a:pt x="0" y="3664339"/>
                      <a:pt x="0" y="3549039"/>
                    </a:cubicBezTo>
                    <a:lnTo>
                      <a:pt x="0" y="208770"/>
                    </a:lnTo>
                    <a:cubicBezTo>
                      <a:pt x="0" y="93470"/>
                      <a:pt x="93470" y="0"/>
                      <a:pt x="20877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1" anchor="ctr">
                <a:noAutofit/>
              </a:bodyPr>
              <a:lstStyle/>
              <a:p>
                <a:pPr algn="ctr"/>
                <a:endParaRPr lang="ar-SY" dirty="0">
                  <a:latin typeface="Cairo Black" panose="00000A00000000000000" pitchFamily="2" charset="-78"/>
                  <a:cs typeface="Cairo Black" panose="00000A00000000000000" pitchFamily="2" charset="-78"/>
                </a:endParaRPr>
              </a:p>
            </p:txBody>
          </p:sp>
          <p:sp>
            <p:nvSpPr>
              <p:cNvPr id="21" name="شكل بيضاوي 20">
                <a:extLst>
                  <a:ext uri="{FF2B5EF4-FFF2-40B4-BE49-F238E27FC236}">
                    <a16:creationId xmlns:a16="http://schemas.microsoft.com/office/drawing/2014/main" id="{EA71EB2C-90AF-549E-0FD0-032045F016D6}"/>
                  </a:ext>
                </a:extLst>
              </p:cNvPr>
              <p:cNvSpPr/>
              <p:nvPr/>
            </p:nvSpPr>
            <p:spPr>
              <a:xfrm>
                <a:off x="9335144" y="1721570"/>
                <a:ext cx="720000" cy="72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Y" dirty="0">
                  <a:latin typeface="Cairo Black" panose="00000A00000000000000" pitchFamily="2" charset="-78"/>
                  <a:cs typeface="Cairo Black" panose="00000A00000000000000" pitchFamily="2" charset="-78"/>
                </a:endParaRPr>
              </a:p>
            </p:txBody>
          </p:sp>
          <p:sp>
            <p:nvSpPr>
              <p:cNvPr id="24" name="شكل بيضاوي 23">
                <a:extLst>
                  <a:ext uri="{FF2B5EF4-FFF2-40B4-BE49-F238E27FC236}">
                    <a16:creationId xmlns:a16="http://schemas.microsoft.com/office/drawing/2014/main" id="{DB63EDD1-A519-2205-AB1F-FFDFD9CDE659}"/>
                  </a:ext>
                </a:extLst>
              </p:cNvPr>
              <p:cNvSpPr/>
              <p:nvPr/>
            </p:nvSpPr>
            <p:spPr>
              <a:xfrm>
                <a:off x="9144724" y="2650942"/>
                <a:ext cx="1080000" cy="10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Y" dirty="0">
                  <a:latin typeface="Cairo Black" panose="00000A00000000000000" pitchFamily="2" charset="-78"/>
                  <a:cs typeface="Cairo Black" panose="00000A00000000000000" pitchFamily="2" charset="-78"/>
                </a:endParaRPr>
              </a:p>
            </p:txBody>
          </p:sp>
          <p:sp>
            <p:nvSpPr>
              <p:cNvPr id="30" name="مربع نص 29">
                <a:extLst>
                  <a:ext uri="{FF2B5EF4-FFF2-40B4-BE49-F238E27FC236}">
                    <a16:creationId xmlns:a16="http://schemas.microsoft.com/office/drawing/2014/main" id="{5CE83416-144B-9EA4-4DFB-E3031CEAAD58}"/>
                  </a:ext>
                </a:extLst>
              </p:cNvPr>
              <p:cNvSpPr txBox="1"/>
              <p:nvPr/>
            </p:nvSpPr>
            <p:spPr>
              <a:xfrm>
                <a:off x="9477776" y="1789182"/>
                <a:ext cx="413896" cy="58477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en-US" sz="3200" b="1" dirty="0">
                    <a:latin typeface="Cairo Black" panose="00000A00000000000000" pitchFamily="2" charset="-78"/>
                    <a:cs typeface="Cairo Black" panose="00000A00000000000000" pitchFamily="2" charset="-78"/>
                  </a:rPr>
                  <a:t>1</a:t>
                </a:r>
                <a:endParaRPr lang="ar-SY" sz="3200" b="1" dirty="0">
                  <a:latin typeface="Cairo Black" panose="00000A00000000000000" pitchFamily="2" charset="-78"/>
                  <a:cs typeface="Cairo Black" panose="00000A00000000000000" pitchFamily="2" charset="-78"/>
                </a:endParaRPr>
              </a:p>
            </p:txBody>
          </p:sp>
          <p:sp>
            <p:nvSpPr>
              <p:cNvPr id="34" name="مربع نص 33">
                <a:extLst>
                  <a:ext uri="{FF2B5EF4-FFF2-40B4-BE49-F238E27FC236}">
                    <a16:creationId xmlns:a16="http://schemas.microsoft.com/office/drawing/2014/main" id="{033AB73C-BE72-9B89-4EC8-5358623914B3}"/>
                  </a:ext>
                </a:extLst>
              </p:cNvPr>
              <p:cNvSpPr txBox="1"/>
              <p:nvPr/>
            </p:nvSpPr>
            <p:spPr>
              <a:xfrm>
                <a:off x="8384087" y="3870278"/>
                <a:ext cx="2622114" cy="18774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SA" sz="2400" dirty="0">
                    <a:latin typeface="Cairo" panose="00000800000000000000" pitchFamily="2" charset="-78"/>
                    <a:cs typeface="Cairo" panose="00000800000000000000" pitchFamily="2" charset="-78"/>
                  </a:rPr>
                  <a:t>تعزيز الأمن الرقمي</a:t>
                </a:r>
              </a:p>
              <a:p>
                <a:pPr algn="ctr"/>
                <a:endParaRPr lang="en-US" sz="1400" dirty="0">
                  <a:solidFill>
                    <a:srgbClr val="29CCC7"/>
                  </a:solidFill>
                  <a:latin typeface="Cairo" panose="00000800000000000000" pitchFamily="2" charset="-78"/>
                  <a:cs typeface="Cairo" panose="00000800000000000000" pitchFamily="2" charset="-78"/>
                </a:endParaRPr>
              </a:p>
              <a:p>
                <a:pPr algn="ctr"/>
                <a:r>
                  <a:rPr lang="ar-SA" dirty="0">
                    <a:latin typeface="Cairo Light" panose="00000400000000000000" pitchFamily="2" charset="-78"/>
                    <a:cs typeface="Cairo Light" panose="00000400000000000000" pitchFamily="2" charset="-78"/>
                  </a:rPr>
                  <a:t>يسهم في توفير بيئة أكثر أمانًا لحماية المستخدمين وبياناتهم.</a:t>
                </a:r>
                <a:endParaRPr lang="ar-SY" dirty="0">
                  <a:latin typeface="Cairo Light" panose="00000400000000000000" pitchFamily="2" charset="-78"/>
                  <a:cs typeface="Cairo Light" panose="00000400000000000000" pitchFamily="2" charset="-78"/>
                </a:endParaRPr>
              </a:p>
            </p:txBody>
          </p:sp>
        </p:grpSp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0283E76F-B39F-C39E-1722-518BE760F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407144" y="2930802"/>
              <a:ext cx="576000" cy="576000"/>
            </a:xfrm>
            <a:prstGeom prst="rect">
              <a:avLst/>
            </a:prstGeom>
          </p:spPr>
        </p:pic>
      </p:grpSp>
      <p:grpSp>
        <p:nvGrpSpPr>
          <p:cNvPr id="36" name="مجموعة 35">
            <a:extLst>
              <a:ext uri="{FF2B5EF4-FFF2-40B4-BE49-F238E27FC236}">
                <a16:creationId xmlns:a16="http://schemas.microsoft.com/office/drawing/2014/main" id="{A82C26CD-DF59-4C1A-D7B3-071E14253783}"/>
              </a:ext>
            </a:extLst>
          </p:cNvPr>
          <p:cNvGrpSpPr/>
          <p:nvPr/>
        </p:nvGrpSpPr>
        <p:grpSpPr>
          <a:xfrm>
            <a:off x="4642981" y="1721570"/>
            <a:ext cx="2906037" cy="4306026"/>
            <a:chOff x="4642981" y="1721570"/>
            <a:chExt cx="2906037" cy="4306026"/>
          </a:xfrm>
        </p:grpSpPr>
        <p:grpSp>
          <p:nvGrpSpPr>
            <p:cNvPr id="40" name="مجموعة 39">
              <a:extLst>
                <a:ext uri="{FF2B5EF4-FFF2-40B4-BE49-F238E27FC236}">
                  <a16:creationId xmlns:a16="http://schemas.microsoft.com/office/drawing/2014/main" id="{C75F9465-D96B-DE66-673A-06FF806E7401}"/>
                </a:ext>
              </a:extLst>
            </p:cNvPr>
            <p:cNvGrpSpPr/>
            <p:nvPr/>
          </p:nvGrpSpPr>
          <p:grpSpPr>
            <a:xfrm>
              <a:off x="4642981" y="1721570"/>
              <a:ext cx="2906037" cy="4306026"/>
              <a:chOff x="4642981" y="1721570"/>
              <a:chExt cx="2906037" cy="4306026"/>
            </a:xfrm>
          </p:grpSpPr>
          <p:sp>
            <p:nvSpPr>
              <p:cNvPr id="19" name="شكل حر: شكل 18">
                <a:extLst>
                  <a:ext uri="{FF2B5EF4-FFF2-40B4-BE49-F238E27FC236}">
                    <a16:creationId xmlns:a16="http://schemas.microsoft.com/office/drawing/2014/main" id="{5CEE0634-D642-0C7D-4423-6022927D8961}"/>
                  </a:ext>
                </a:extLst>
              </p:cNvPr>
              <p:cNvSpPr/>
              <p:nvPr/>
            </p:nvSpPr>
            <p:spPr>
              <a:xfrm>
                <a:off x="4642981" y="2094096"/>
                <a:ext cx="2906037" cy="3933500"/>
              </a:xfrm>
              <a:custGeom>
                <a:avLst/>
                <a:gdLst>
                  <a:gd name="connsiteX0" fmla="*/ 208770 w 2906037"/>
                  <a:gd name="connsiteY0" fmla="*/ 0 h 3757809"/>
                  <a:gd name="connsiteX1" fmla="*/ 1021018 w 2906037"/>
                  <a:gd name="connsiteY1" fmla="*/ 0 h 3757809"/>
                  <a:gd name="connsiteX2" fmla="*/ 1453018 w 2906037"/>
                  <a:gd name="connsiteY2" fmla="*/ 432000 h 3757809"/>
                  <a:gd name="connsiteX3" fmla="*/ 1885018 w 2906037"/>
                  <a:gd name="connsiteY3" fmla="*/ 0 h 3757809"/>
                  <a:gd name="connsiteX4" fmla="*/ 2697267 w 2906037"/>
                  <a:gd name="connsiteY4" fmla="*/ 0 h 3757809"/>
                  <a:gd name="connsiteX5" fmla="*/ 2906037 w 2906037"/>
                  <a:gd name="connsiteY5" fmla="*/ 208770 h 3757809"/>
                  <a:gd name="connsiteX6" fmla="*/ 2906037 w 2906037"/>
                  <a:gd name="connsiteY6" fmla="*/ 3549039 h 3757809"/>
                  <a:gd name="connsiteX7" fmla="*/ 2697267 w 2906037"/>
                  <a:gd name="connsiteY7" fmla="*/ 3757809 h 3757809"/>
                  <a:gd name="connsiteX8" fmla="*/ 208770 w 2906037"/>
                  <a:gd name="connsiteY8" fmla="*/ 3757809 h 3757809"/>
                  <a:gd name="connsiteX9" fmla="*/ 0 w 2906037"/>
                  <a:gd name="connsiteY9" fmla="*/ 3549039 h 3757809"/>
                  <a:gd name="connsiteX10" fmla="*/ 0 w 2906037"/>
                  <a:gd name="connsiteY10" fmla="*/ 208770 h 3757809"/>
                  <a:gd name="connsiteX11" fmla="*/ 208770 w 2906037"/>
                  <a:gd name="connsiteY11" fmla="*/ 0 h 3757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06037" h="3757809">
                    <a:moveTo>
                      <a:pt x="208770" y="0"/>
                    </a:moveTo>
                    <a:lnTo>
                      <a:pt x="1021018" y="0"/>
                    </a:lnTo>
                    <a:cubicBezTo>
                      <a:pt x="1021018" y="238587"/>
                      <a:pt x="1214431" y="432000"/>
                      <a:pt x="1453018" y="432000"/>
                    </a:cubicBezTo>
                    <a:cubicBezTo>
                      <a:pt x="1691605" y="432000"/>
                      <a:pt x="1885018" y="238587"/>
                      <a:pt x="1885018" y="0"/>
                    </a:cubicBezTo>
                    <a:lnTo>
                      <a:pt x="2697267" y="0"/>
                    </a:lnTo>
                    <a:cubicBezTo>
                      <a:pt x="2812567" y="0"/>
                      <a:pt x="2906037" y="93470"/>
                      <a:pt x="2906037" y="208770"/>
                    </a:cubicBezTo>
                    <a:lnTo>
                      <a:pt x="2906037" y="3549039"/>
                    </a:lnTo>
                    <a:cubicBezTo>
                      <a:pt x="2906037" y="3664339"/>
                      <a:pt x="2812567" y="3757809"/>
                      <a:pt x="2697267" y="3757809"/>
                    </a:cubicBezTo>
                    <a:lnTo>
                      <a:pt x="208770" y="3757809"/>
                    </a:lnTo>
                    <a:cubicBezTo>
                      <a:pt x="93470" y="3757809"/>
                      <a:pt x="0" y="3664339"/>
                      <a:pt x="0" y="3549039"/>
                    </a:cubicBezTo>
                    <a:lnTo>
                      <a:pt x="0" y="208770"/>
                    </a:lnTo>
                    <a:cubicBezTo>
                      <a:pt x="0" y="93470"/>
                      <a:pt x="93470" y="0"/>
                      <a:pt x="20877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1" anchor="ctr">
                <a:noAutofit/>
              </a:bodyPr>
              <a:lstStyle/>
              <a:p>
                <a:pPr algn="ctr"/>
                <a:endParaRPr lang="ar-SY" dirty="0">
                  <a:latin typeface="Cairo Black" panose="00000A00000000000000" pitchFamily="2" charset="-78"/>
                  <a:cs typeface="Cairo Black" panose="00000A00000000000000" pitchFamily="2" charset="-78"/>
                </a:endParaRPr>
              </a:p>
            </p:txBody>
          </p:sp>
          <p:sp>
            <p:nvSpPr>
              <p:cNvPr id="22" name="شكل بيضاوي 21">
                <a:extLst>
                  <a:ext uri="{FF2B5EF4-FFF2-40B4-BE49-F238E27FC236}">
                    <a16:creationId xmlns:a16="http://schemas.microsoft.com/office/drawing/2014/main" id="{081D9161-2B34-8505-24C0-D73B5886E4F1}"/>
                  </a:ext>
                </a:extLst>
              </p:cNvPr>
              <p:cNvSpPr/>
              <p:nvPr/>
            </p:nvSpPr>
            <p:spPr>
              <a:xfrm>
                <a:off x="5735999" y="1721570"/>
                <a:ext cx="720000" cy="72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Y" dirty="0">
                  <a:latin typeface="Cairo Black" panose="00000A00000000000000" pitchFamily="2" charset="-78"/>
                  <a:cs typeface="Cairo Black" panose="00000A00000000000000" pitchFamily="2" charset="-78"/>
                </a:endParaRPr>
              </a:p>
            </p:txBody>
          </p:sp>
          <p:sp>
            <p:nvSpPr>
              <p:cNvPr id="25" name="شكل بيضاوي 24">
                <a:extLst>
                  <a:ext uri="{FF2B5EF4-FFF2-40B4-BE49-F238E27FC236}">
                    <a16:creationId xmlns:a16="http://schemas.microsoft.com/office/drawing/2014/main" id="{B6B3708C-3764-CC1B-4E35-8D7A7F37D65A}"/>
                  </a:ext>
                </a:extLst>
              </p:cNvPr>
              <p:cNvSpPr/>
              <p:nvPr/>
            </p:nvSpPr>
            <p:spPr>
              <a:xfrm>
                <a:off x="5556000" y="2645964"/>
                <a:ext cx="1080000" cy="10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Y" dirty="0">
                  <a:latin typeface="Cairo Black" panose="00000A00000000000000" pitchFamily="2" charset="-78"/>
                  <a:cs typeface="Cairo Black" panose="00000A00000000000000" pitchFamily="2" charset="-78"/>
                </a:endParaRPr>
              </a:p>
            </p:txBody>
          </p:sp>
          <p:sp>
            <p:nvSpPr>
              <p:cNvPr id="29" name="مربع نص 28">
                <a:extLst>
                  <a:ext uri="{FF2B5EF4-FFF2-40B4-BE49-F238E27FC236}">
                    <a16:creationId xmlns:a16="http://schemas.microsoft.com/office/drawing/2014/main" id="{2023B7D8-4540-BC7A-E52A-2BC14503E371}"/>
                  </a:ext>
                </a:extLst>
              </p:cNvPr>
              <p:cNvSpPr txBox="1"/>
              <p:nvPr/>
            </p:nvSpPr>
            <p:spPr>
              <a:xfrm>
                <a:off x="5878631" y="1784035"/>
                <a:ext cx="413896" cy="58477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en-US" sz="3200" b="1" dirty="0">
                    <a:latin typeface="Cairo Black" panose="00000A00000000000000" pitchFamily="2" charset="-78"/>
                    <a:cs typeface="Cairo Black" panose="00000A00000000000000" pitchFamily="2" charset="-78"/>
                  </a:rPr>
                  <a:t>2</a:t>
                </a:r>
                <a:endParaRPr lang="ar-SY" sz="3200" b="1" dirty="0">
                  <a:latin typeface="Cairo Black" panose="00000A00000000000000" pitchFamily="2" charset="-78"/>
                  <a:cs typeface="Cairo Black" panose="00000A00000000000000" pitchFamily="2" charset="-78"/>
                </a:endParaRPr>
              </a:p>
            </p:txBody>
          </p:sp>
          <p:sp>
            <p:nvSpPr>
              <p:cNvPr id="33" name="مربع نص 32">
                <a:extLst>
                  <a:ext uri="{FF2B5EF4-FFF2-40B4-BE49-F238E27FC236}">
                    <a16:creationId xmlns:a16="http://schemas.microsoft.com/office/drawing/2014/main" id="{31A76EA7-DA19-8CA2-FBFE-E2C592A086DA}"/>
                  </a:ext>
                </a:extLst>
              </p:cNvPr>
              <p:cNvSpPr txBox="1"/>
              <p:nvPr/>
            </p:nvSpPr>
            <p:spPr>
              <a:xfrm>
                <a:off x="4784943" y="3870278"/>
                <a:ext cx="2622114" cy="18774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SA" sz="2400" dirty="0">
                    <a:latin typeface="Cairo" panose="00000800000000000000" pitchFamily="2" charset="-78"/>
                    <a:cs typeface="Cairo" panose="00000800000000000000" pitchFamily="2" charset="-78"/>
                  </a:rPr>
                  <a:t>دعم التطور التقني</a:t>
                </a:r>
              </a:p>
              <a:p>
                <a:pPr algn="ctr"/>
                <a:r>
                  <a:rPr lang="ar-SA" sz="1400" dirty="0">
                    <a:solidFill>
                      <a:srgbClr val="55BCFE"/>
                    </a:solidFill>
                    <a:latin typeface="Cairo" panose="00000800000000000000" pitchFamily="2" charset="-78"/>
                    <a:cs typeface="Cairo" panose="00000800000000000000" pitchFamily="2" charset="-78"/>
                  </a:rPr>
                  <a:t> </a:t>
                </a:r>
              </a:p>
              <a:p>
                <a:pPr algn="ctr"/>
                <a:r>
                  <a:rPr lang="ar-SA" dirty="0">
                    <a:latin typeface="Cairo Light" panose="00000400000000000000" pitchFamily="2" charset="-78"/>
                    <a:cs typeface="Cairo Light" panose="00000400000000000000" pitchFamily="2" charset="-78"/>
                  </a:rPr>
                  <a:t>يوظف تقنيات حديثة تواكب تطورات الأمن السيبراني والذكاء الاصطناعي.</a:t>
                </a:r>
                <a:endParaRPr lang="ar-SY" dirty="0">
                  <a:latin typeface="Cairo Light" panose="00000400000000000000" pitchFamily="2" charset="-78"/>
                  <a:cs typeface="Cairo Light" panose="00000400000000000000" pitchFamily="2" charset="-78"/>
                </a:endParaRPr>
              </a:p>
            </p:txBody>
          </p:sp>
        </p:grpSp>
        <p:pic>
          <p:nvPicPr>
            <p:cNvPr id="13" name="صورة 12">
              <a:extLst>
                <a:ext uri="{FF2B5EF4-FFF2-40B4-BE49-F238E27FC236}">
                  <a16:creationId xmlns:a16="http://schemas.microsoft.com/office/drawing/2014/main" id="{36FB8F85-F208-DB21-1CB6-A9E6A154647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789999" y="2877238"/>
              <a:ext cx="612000" cy="612000"/>
            </a:xfrm>
            <a:prstGeom prst="rect">
              <a:avLst/>
            </a:prstGeom>
          </p:spPr>
        </p:pic>
      </p:grpSp>
      <p:grpSp>
        <p:nvGrpSpPr>
          <p:cNvPr id="38" name="مجموعة 37">
            <a:extLst>
              <a:ext uri="{FF2B5EF4-FFF2-40B4-BE49-F238E27FC236}">
                <a16:creationId xmlns:a16="http://schemas.microsoft.com/office/drawing/2014/main" id="{B75B72C5-34E7-AF92-B3AE-DC6A66A90EE4}"/>
              </a:ext>
            </a:extLst>
          </p:cNvPr>
          <p:cNvGrpSpPr/>
          <p:nvPr/>
        </p:nvGrpSpPr>
        <p:grpSpPr>
          <a:xfrm>
            <a:off x="1043837" y="1714760"/>
            <a:ext cx="2906037" cy="4312836"/>
            <a:chOff x="1043837" y="1714760"/>
            <a:chExt cx="2906037" cy="4312836"/>
          </a:xfrm>
        </p:grpSpPr>
        <p:grpSp>
          <p:nvGrpSpPr>
            <p:cNvPr id="41" name="مجموعة 40">
              <a:extLst>
                <a:ext uri="{FF2B5EF4-FFF2-40B4-BE49-F238E27FC236}">
                  <a16:creationId xmlns:a16="http://schemas.microsoft.com/office/drawing/2014/main" id="{EC66B6F9-1B4A-0CFF-9CE1-8FCFDEAF4FB6}"/>
                </a:ext>
              </a:extLst>
            </p:cNvPr>
            <p:cNvGrpSpPr/>
            <p:nvPr/>
          </p:nvGrpSpPr>
          <p:grpSpPr>
            <a:xfrm>
              <a:off x="1043837" y="1714760"/>
              <a:ext cx="2906037" cy="4312836"/>
              <a:chOff x="1043837" y="1714760"/>
              <a:chExt cx="2906037" cy="4312836"/>
            </a:xfrm>
          </p:grpSpPr>
          <p:sp>
            <p:nvSpPr>
              <p:cNvPr id="20" name="شكل حر: شكل 19">
                <a:extLst>
                  <a:ext uri="{FF2B5EF4-FFF2-40B4-BE49-F238E27FC236}">
                    <a16:creationId xmlns:a16="http://schemas.microsoft.com/office/drawing/2014/main" id="{AE222B07-456A-241B-EFC2-F4CFDA011944}"/>
                  </a:ext>
                </a:extLst>
              </p:cNvPr>
              <p:cNvSpPr/>
              <p:nvPr/>
            </p:nvSpPr>
            <p:spPr>
              <a:xfrm>
                <a:off x="1043837" y="2094096"/>
                <a:ext cx="2906037" cy="3933500"/>
              </a:xfrm>
              <a:custGeom>
                <a:avLst/>
                <a:gdLst>
                  <a:gd name="connsiteX0" fmla="*/ 208770 w 2906037"/>
                  <a:gd name="connsiteY0" fmla="*/ 0 h 3757809"/>
                  <a:gd name="connsiteX1" fmla="*/ 1021017 w 2906037"/>
                  <a:gd name="connsiteY1" fmla="*/ 0 h 3757809"/>
                  <a:gd name="connsiteX2" fmla="*/ 1453017 w 2906037"/>
                  <a:gd name="connsiteY2" fmla="*/ 432000 h 3757809"/>
                  <a:gd name="connsiteX3" fmla="*/ 1885017 w 2906037"/>
                  <a:gd name="connsiteY3" fmla="*/ 0 h 3757809"/>
                  <a:gd name="connsiteX4" fmla="*/ 2697267 w 2906037"/>
                  <a:gd name="connsiteY4" fmla="*/ 0 h 3757809"/>
                  <a:gd name="connsiteX5" fmla="*/ 2906037 w 2906037"/>
                  <a:gd name="connsiteY5" fmla="*/ 208770 h 3757809"/>
                  <a:gd name="connsiteX6" fmla="*/ 2906037 w 2906037"/>
                  <a:gd name="connsiteY6" fmla="*/ 3549039 h 3757809"/>
                  <a:gd name="connsiteX7" fmla="*/ 2697267 w 2906037"/>
                  <a:gd name="connsiteY7" fmla="*/ 3757809 h 3757809"/>
                  <a:gd name="connsiteX8" fmla="*/ 208770 w 2906037"/>
                  <a:gd name="connsiteY8" fmla="*/ 3757809 h 3757809"/>
                  <a:gd name="connsiteX9" fmla="*/ 0 w 2906037"/>
                  <a:gd name="connsiteY9" fmla="*/ 3549039 h 3757809"/>
                  <a:gd name="connsiteX10" fmla="*/ 0 w 2906037"/>
                  <a:gd name="connsiteY10" fmla="*/ 208770 h 3757809"/>
                  <a:gd name="connsiteX11" fmla="*/ 208770 w 2906037"/>
                  <a:gd name="connsiteY11" fmla="*/ 0 h 375780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906037" h="3757809">
                    <a:moveTo>
                      <a:pt x="208770" y="0"/>
                    </a:moveTo>
                    <a:lnTo>
                      <a:pt x="1021017" y="0"/>
                    </a:lnTo>
                    <a:cubicBezTo>
                      <a:pt x="1021017" y="238587"/>
                      <a:pt x="1214430" y="432000"/>
                      <a:pt x="1453017" y="432000"/>
                    </a:cubicBezTo>
                    <a:cubicBezTo>
                      <a:pt x="1691604" y="432000"/>
                      <a:pt x="1885017" y="238587"/>
                      <a:pt x="1885017" y="0"/>
                    </a:cubicBezTo>
                    <a:lnTo>
                      <a:pt x="2697267" y="0"/>
                    </a:lnTo>
                    <a:cubicBezTo>
                      <a:pt x="2812567" y="0"/>
                      <a:pt x="2906037" y="93470"/>
                      <a:pt x="2906037" y="208770"/>
                    </a:cubicBezTo>
                    <a:lnTo>
                      <a:pt x="2906037" y="3549039"/>
                    </a:lnTo>
                    <a:cubicBezTo>
                      <a:pt x="2906037" y="3664339"/>
                      <a:pt x="2812567" y="3757809"/>
                      <a:pt x="2697267" y="3757809"/>
                    </a:cubicBezTo>
                    <a:lnTo>
                      <a:pt x="208770" y="3757809"/>
                    </a:lnTo>
                    <a:cubicBezTo>
                      <a:pt x="93470" y="3757809"/>
                      <a:pt x="0" y="3664339"/>
                      <a:pt x="0" y="3549039"/>
                    </a:cubicBezTo>
                    <a:lnTo>
                      <a:pt x="0" y="208770"/>
                    </a:lnTo>
                    <a:cubicBezTo>
                      <a:pt x="0" y="93470"/>
                      <a:pt x="93470" y="0"/>
                      <a:pt x="208770" y="0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1" anchor="ctr">
                <a:noAutofit/>
              </a:bodyPr>
              <a:lstStyle/>
              <a:p>
                <a:pPr algn="ctr"/>
                <a:endParaRPr lang="ar-SY" dirty="0">
                  <a:latin typeface="Cairo Black" panose="00000A00000000000000" pitchFamily="2" charset="-78"/>
                  <a:cs typeface="Cairo Black" panose="00000A00000000000000" pitchFamily="2" charset="-78"/>
                </a:endParaRPr>
              </a:p>
            </p:txBody>
          </p:sp>
          <p:sp>
            <p:nvSpPr>
              <p:cNvPr id="23" name="شكل بيضاوي 22">
                <a:extLst>
                  <a:ext uri="{FF2B5EF4-FFF2-40B4-BE49-F238E27FC236}">
                    <a16:creationId xmlns:a16="http://schemas.microsoft.com/office/drawing/2014/main" id="{D1585BCD-0457-A296-AC16-0735C8D934AC}"/>
                  </a:ext>
                </a:extLst>
              </p:cNvPr>
              <p:cNvSpPr/>
              <p:nvPr/>
            </p:nvSpPr>
            <p:spPr>
              <a:xfrm>
                <a:off x="2136855" y="1714760"/>
                <a:ext cx="720000" cy="720000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Y" dirty="0">
                  <a:latin typeface="Cairo Black" panose="00000A00000000000000" pitchFamily="2" charset="-78"/>
                  <a:cs typeface="Cairo Black" panose="00000A00000000000000" pitchFamily="2" charset="-78"/>
                </a:endParaRPr>
              </a:p>
            </p:txBody>
          </p:sp>
          <p:sp>
            <p:nvSpPr>
              <p:cNvPr id="26" name="شكل بيضاوي 25">
                <a:extLst>
                  <a:ext uri="{FF2B5EF4-FFF2-40B4-BE49-F238E27FC236}">
                    <a16:creationId xmlns:a16="http://schemas.microsoft.com/office/drawing/2014/main" id="{A1BA760D-EAF8-419F-0264-0D3637F16747}"/>
                  </a:ext>
                </a:extLst>
              </p:cNvPr>
              <p:cNvSpPr/>
              <p:nvPr/>
            </p:nvSpPr>
            <p:spPr>
              <a:xfrm>
                <a:off x="1956855" y="2643238"/>
                <a:ext cx="1080000" cy="108000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1" anchor="ctr"/>
              <a:lstStyle/>
              <a:p>
                <a:pPr algn="ctr"/>
                <a:endParaRPr lang="ar-SY" dirty="0">
                  <a:latin typeface="Cairo Black" panose="00000A00000000000000" pitchFamily="2" charset="-78"/>
                  <a:cs typeface="Cairo Black" panose="00000A00000000000000" pitchFamily="2" charset="-78"/>
                </a:endParaRPr>
              </a:p>
            </p:txBody>
          </p:sp>
          <p:sp>
            <p:nvSpPr>
              <p:cNvPr id="28" name="مربع نص 27">
                <a:extLst>
                  <a:ext uri="{FF2B5EF4-FFF2-40B4-BE49-F238E27FC236}">
                    <a16:creationId xmlns:a16="http://schemas.microsoft.com/office/drawing/2014/main" id="{3F02CA43-4C56-90BE-51F4-089277F35F90}"/>
                  </a:ext>
                </a:extLst>
              </p:cNvPr>
              <p:cNvSpPr txBox="1"/>
              <p:nvPr/>
            </p:nvSpPr>
            <p:spPr>
              <a:xfrm>
                <a:off x="2279487" y="1782372"/>
                <a:ext cx="413896" cy="584775"/>
              </a:xfrm>
              <a:prstGeom prst="rect">
                <a:avLst/>
              </a:prstGeom>
              <a:noFill/>
            </p:spPr>
            <p:txBody>
              <a:bodyPr wrap="none" rtlCol="1">
                <a:spAutoFit/>
              </a:bodyPr>
              <a:lstStyle/>
              <a:p>
                <a:r>
                  <a:rPr lang="en-US" sz="3200" b="1" dirty="0">
                    <a:latin typeface="Cairo Black" panose="00000A00000000000000" pitchFamily="2" charset="-78"/>
                    <a:cs typeface="Cairo Black" panose="00000A00000000000000" pitchFamily="2" charset="-78"/>
                  </a:rPr>
                  <a:t>3</a:t>
                </a:r>
                <a:endParaRPr lang="ar-SY" sz="3200" b="1" dirty="0">
                  <a:latin typeface="Cairo Black" panose="00000A00000000000000" pitchFamily="2" charset="-78"/>
                  <a:cs typeface="Cairo Black" panose="00000A00000000000000" pitchFamily="2" charset="-78"/>
                </a:endParaRPr>
              </a:p>
            </p:txBody>
          </p:sp>
          <p:sp>
            <p:nvSpPr>
              <p:cNvPr id="32" name="مربع نص 31">
                <a:extLst>
                  <a:ext uri="{FF2B5EF4-FFF2-40B4-BE49-F238E27FC236}">
                    <a16:creationId xmlns:a16="http://schemas.microsoft.com/office/drawing/2014/main" id="{3F970D2F-D883-C094-F087-37D2C1DBF2B2}"/>
                  </a:ext>
                </a:extLst>
              </p:cNvPr>
              <p:cNvSpPr txBox="1"/>
              <p:nvPr/>
            </p:nvSpPr>
            <p:spPr>
              <a:xfrm>
                <a:off x="1175378" y="3870278"/>
                <a:ext cx="2622114" cy="18774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SA" sz="2400" dirty="0">
                    <a:latin typeface="Cairo" panose="00000800000000000000" pitchFamily="2" charset="-78"/>
                    <a:cs typeface="Cairo" panose="00000800000000000000" pitchFamily="2" charset="-78"/>
                  </a:rPr>
                  <a:t>إثراء المجال البحثي</a:t>
                </a:r>
              </a:p>
              <a:p>
                <a:pPr algn="ctr"/>
                <a:endParaRPr lang="en-US" sz="1400" dirty="0">
                  <a:solidFill>
                    <a:srgbClr val="2649A5"/>
                  </a:solidFill>
                  <a:latin typeface="Cairo" panose="00000800000000000000" pitchFamily="2" charset="-78"/>
                  <a:cs typeface="Cairo" panose="00000800000000000000" pitchFamily="2" charset="-78"/>
                </a:endParaRPr>
              </a:p>
              <a:p>
                <a:pPr algn="ctr"/>
                <a:r>
                  <a:rPr lang="ar-SA" dirty="0">
                    <a:latin typeface="Cairo Light" panose="00000400000000000000" pitchFamily="2" charset="-78"/>
                    <a:cs typeface="Cairo Light" panose="00000400000000000000" pitchFamily="2" charset="-78"/>
                  </a:rPr>
                  <a:t>يشكل مرجعًا يمكن البناء عليه لتطوير أبحاث وحلول أمنية مستقبلية.</a:t>
                </a:r>
                <a:endParaRPr lang="ar-SY" dirty="0">
                  <a:latin typeface="Cairo Light" panose="00000400000000000000" pitchFamily="2" charset="-78"/>
                  <a:cs typeface="Cairo Light" panose="00000400000000000000" pitchFamily="2" charset="-78"/>
                </a:endParaRPr>
              </a:p>
            </p:txBody>
          </p:sp>
        </p:grpSp>
        <p:pic>
          <p:nvPicPr>
            <p:cNvPr id="15" name="صورة 14">
              <a:extLst>
                <a:ext uri="{FF2B5EF4-FFF2-40B4-BE49-F238E27FC236}">
                  <a16:creationId xmlns:a16="http://schemas.microsoft.com/office/drawing/2014/main" id="{63E8ECE9-BA00-5F74-25FD-51AD8182B23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144435" y="2841238"/>
              <a:ext cx="684000" cy="684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15433777"/>
      </p:ext>
    </p:extLst>
  </p:cSld>
  <p:clrMapOvr>
    <a:masterClrMapping/>
  </p:clrMapOvr>
  <p:transition spd="slow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7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8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4" fill="hold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1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13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4" fill="hold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17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18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2" presetClass="entr" presetSubtype="4" fill="hold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22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23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75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7" grpId="0"/>
        </p:bld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D6A0B6DC-4A98-E91B-19E9-283874C32EAF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205154" y="149469"/>
            <a:chExt cx="11781692" cy="655906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BF73AB02-EFE9-6F9B-2C8F-505C58B33DFD}"/>
                </a:ext>
              </a:extLst>
            </p:cNvPr>
            <p:cNvSpPr/>
            <p:nvPr/>
          </p:nvSpPr>
          <p:spPr>
            <a:xfrm>
              <a:off x="205154" y="149469"/>
              <a:ext cx="11781692" cy="6559062"/>
            </a:xfrm>
            <a:prstGeom prst="roundRect">
              <a:avLst>
                <a:gd name="adj" fmla="val 2592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  <p:sp>
          <p:nvSpPr>
            <p:cNvPr id="7" name="مستطيل: زوايا علوية مستديرة 6">
              <a:extLst>
                <a:ext uri="{FF2B5EF4-FFF2-40B4-BE49-F238E27FC236}">
                  <a16:creationId xmlns:a16="http://schemas.microsoft.com/office/drawing/2014/main" id="{9415C0AC-E7EC-C853-FC5F-CA1075A9B6C8}"/>
                </a:ext>
              </a:extLst>
            </p:cNvPr>
            <p:cNvSpPr/>
            <p:nvPr/>
          </p:nvSpPr>
          <p:spPr>
            <a:xfrm>
              <a:off x="205154" y="149469"/>
              <a:ext cx="11781692" cy="32104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9AE6043D-3B4A-4675-6271-DC556AEA1EB7}"/>
                </a:ext>
              </a:extLst>
            </p:cNvPr>
            <p:cNvSpPr/>
            <p:nvPr/>
          </p:nvSpPr>
          <p:spPr>
            <a:xfrm>
              <a:off x="11622952" y="255993"/>
              <a:ext cx="108000" cy="108000"/>
            </a:xfrm>
            <a:prstGeom prst="ellipse">
              <a:avLst/>
            </a:prstGeom>
            <a:solidFill>
              <a:srgbClr val="F81F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4958BF4A-078E-758F-5311-F9A30E8D50A5}"/>
                </a:ext>
              </a:extLst>
            </p:cNvPr>
            <p:cNvSpPr/>
            <p:nvPr/>
          </p:nvSpPr>
          <p:spPr>
            <a:xfrm>
              <a:off x="11434118" y="255993"/>
              <a:ext cx="108000" cy="108000"/>
            </a:xfrm>
            <a:prstGeom prst="ellipse">
              <a:avLst/>
            </a:prstGeom>
            <a:solidFill>
              <a:srgbClr val="F6CF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  <p:sp>
          <p:nvSpPr>
            <p:cNvPr id="12" name="شكل بيضاوي 11">
              <a:extLst>
                <a:ext uri="{FF2B5EF4-FFF2-40B4-BE49-F238E27FC236}">
                  <a16:creationId xmlns:a16="http://schemas.microsoft.com/office/drawing/2014/main" id="{63440396-0F98-A757-CFB4-207A186FF8F2}"/>
                </a:ext>
              </a:extLst>
            </p:cNvPr>
            <p:cNvSpPr/>
            <p:nvPr/>
          </p:nvSpPr>
          <p:spPr>
            <a:xfrm>
              <a:off x="11245284" y="255993"/>
              <a:ext cx="108000" cy="108000"/>
            </a:xfrm>
            <a:prstGeom prst="ellipse">
              <a:avLst/>
            </a:prstGeom>
            <a:solidFill>
              <a:srgbClr val="FE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</p:grp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9AE18F3E-53AE-AD2E-75C0-CCDB39048C59}"/>
              </a:ext>
            </a:extLst>
          </p:cNvPr>
          <p:cNvSpPr txBox="1"/>
          <p:nvPr/>
        </p:nvSpPr>
        <p:spPr>
          <a:xfrm>
            <a:off x="1435100" y="830404"/>
            <a:ext cx="9321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iro Black" panose="00000A00000000000000" pitchFamily="2" charset="-78"/>
                <a:cs typeface="Cairo Black" panose="00000A00000000000000" pitchFamily="2" charset="-78"/>
              </a:rPr>
              <a:t>الدراسات المرجعية وتفوق المشروع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iro Black" panose="00000A00000000000000" pitchFamily="2" charset="-78"/>
              <a:cs typeface="Cairo Black" panose="00000A00000000000000" pitchFamily="2" charset="-78"/>
            </a:endParaRPr>
          </a:p>
        </p:txBody>
      </p:sp>
      <p:graphicFrame>
        <p:nvGraphicFramePr>
          <p:cNvPr id="2" name="جدول 1">
            <a:extLst>
              <a:ext uri="{FF2B5EF4-FFF2-40B4-BE49-F238E27FC236}">
                <a16:creationId xmlns:a16="http://schemas.microsoft.com/office/drawing/2014/main" id="{0F1C7C9C-5C33-7F78-F21A-658E2CB933D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4851952"/>
              </p:ext>
            </p:extLst>
          </p:nvPr>
        </p:nvGraphicFramePr>
        <p:xfrm>
          <a:off x="1172017" y="1664965"/>
          <a:ext cx="9847966" cy="303590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261300">
                  <a:extLst>
                    <a:ext uri="{9D8B030D-6E8A-4147-A177-3AD203B41FA5}">
                      <a16:colId xmlns:a16="http://schemas.microsoft.com/office/drawing/2014/main" val="1115406336"/>
                    </a:ext>
                  </a:extLst>
                </a:gridCol>
                <a:gridCol w="5586666">
                  <a:extLst>
                    <a:ext uri="{9D8B030D-6E8A-4147-A177-3AD203B41FA5}">
                      <a16:colId xmlns:a16="http://schemas.microsoft.com/office/drawing/2014/main" val="2584022688"/>
                    </a:ext>
                  </a:extLst>
                </a:gridCol>
              </a:tblGrid>
              <a:tr h="607180">
                <a:tc>
                  <a:txBody>
                    <a:bodyPr/>
                    <a:lstStyle/>
                    <a:p>
                      <a:pPr algn="ctr"/>
                      <a:r>
                        <a:rPr lang="en-US" dirty="0" err="1">
                          <a:solidFill>
                            <a:schemeClr val="tx1"/>
                          </a:solidFill>
                          <a:latin typeface="Cairo Black" panose="00000A00000000000000" pitchFamily="2" charset="-78"/>
                          <a:cs typeface="Cairo Black" panose="00000A00000000000000" pitchFamily="2" charset="-78"/>
                        </a:rPr>
                        <a:t>MamaDroid</a:t>
                      </a:r>
                      <a:endParaRPr lang="en-US" dirty="0">
                        <a:solidFill>
                          <a:schemeClr val="tx1"/>
                        </a:solidFill>
                        <a:latin typeface="Cairo Black" panose="00000A00000000000000" pitchFamily="2" charset="-78"/>
                        <a:cs typeface="Cairo Black" panose="00000A00000000000000" pitchFamily="2" charset="-78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b="0" dirty="0">
                          <a:solidFill>
                            <a:schemeClr val="tx1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كشف برمجيات خبيثة بالاعتماد الكامل على السلوك.</a:t>
                      </a:r>
                      <a:endParaRPr lang="en-US" b="0" dirty="0">
                        <a:solidFill>
                          <a:schemeClr val="tx1"/>
                        </a:solidFill>
                        <a:latin typeface="Cairo Light" panose="00000400000000000000" pitchFamily="2" charset="-78"/>
                        <a:cs typeface="Cairo Light" panose="00000400000000000000" pitchFamily="2" charset="-78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3471261"/>
                  </a:ext>
                </a:extLst>
              </a:tr>
              <a:tr h="6071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Cairo Black" panose="00000A00000000000000" pitchFamily="2" charset="-78"/>
                          <a:cs typeface="Cairo Black" panose="00000A00000000000000" pitchFamily="2" charset="-78"/>
                        </a:rPr>
                        <a:t>BERT-Based Detection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b="0" dirty="0">
                          <a:solidFill>
                            <a:schemeClr val="tx1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توظيف التعلم العميق لتحليل بنية الروابط المشبوهة.</a:t>
                      </a:r>
                      <a:endParaRPr lang="en-US" b="0" dirty="0">
                        <a:solidFill>
                          <a:schemeClr val="tx1"/>
                        </a:solidFill>
                        <a:latin typeface="Cairo Light" panose="00000400000000000000" pitchFamily="2" charset="-78"/>
                        <a:cs typeface="Cairo Light" panose="00000400000000000000" pitchFamily="2" charset="-78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9067071"/>
                  </a:ext>
                </a:extLst>
              </a:tr>
              <a:tr h="6071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Cairo Black" panose="00000A00000000000000" pitchFamily="2" charset="-78"/>
                          <a:cs typeface="Cairo Black" panose="00000A00000000000000" pitchFamily="2" charset="-78"/>
                        </a:rPr>
                        <a:t>XGBoost + Google Safe Browsing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b="0" dirty="0">
                          <a:solidFill>
                            <a:schemeClr val="tx1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تحسين خوارزميات كشف التصيد.</a:t>
                      </a:r>
                      <a:endParaRPr lang="en-US" b="0" dirty="0">
                        <a:solidFill>
                          <a:schemeClr val="tx1"/>
                        </a:solidFill>
                        <a:latin typeface="Cairo Light" panose="00000400000000000000" pitchFamily="2" charset="-78"/>
                        <a:cs typeface="Cairo Light" panose="00000400000000000000" pitchFamily="2" charset="-78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8483675"/>
                  </a:ext>
                </a:extLst>
              </a:tr>
              <a:tr h="6071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Cairo Black" panose="00000A00000000000000" pitchFamily="2" charset="-78"/>
                          <a:cs typeface="Cairo Black" panose="00000A00000000000000" pitchFamily="2" charset="-78"/>
                        </a:rPr>
                        <a:t>VirusTotal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b="0" dirty="0">
                          <a:solidFill>
                            <a:schemeClr val="tx1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منصة مرجعية لفحص متعدد المحركات للملفات والروابط.</a:t>
                      </a:r>
                      <a:endParaRPr lang="en-US" b="0" dirty="0">
                        <a:solidFill>
                          <a:schemeClr val="tx1"/>
                        </a:solidFill>
                        <a:latin typeface="Cairo Light" panose="00000400000000000000" pitchFamily="2" charset="-78"/>
                        <a:cs typeface="Cairo Light" panose="00000400000000000000" pitchFamily="2" charset="-78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8717527"/>
                  </a:ext>
                </a:extLst>
              </a:tr>
              <a:tr h="60718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  <a:latin typeface="Cairo Black" panose="00000A00000000000000" pitchFamily="2" charset="-78"/>
                          <a:cs typeface="Cairo Black" panose="00000A00000000000000" pitchFamily="2" charset="-78"/>
                        </a:rPr>
                        <a:t>Gemini Nano</a:t>
                      </a: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ar-SA" b="0" dirty="0">
                          <a:solidFill>
                            <a:schemeClr val="tx1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تحليل التهديدات محليًا وتحسين استهلاك الموارد.</a:t>
                      </a:r>
                      <a:endParaRPr lang="en-US" b="0" dirty="0">
                        <a:solidFill>
                          <a:schemeClr val="tx1"/>
                        </a:solidFill>
                        <a:latin typeface="Cairo Light" panose="00000400000000000000" pitchFamily="2" charset="-78"/>
                        <a:cs typeface="Cairo Light" panose="00000400000000000000" pitchFamily="2" charset="-78"/>
                      </a:endParaRPr>
                    </a:p>
                  </a:txBody>
                  <a:tcPr anchor="ctr">
                    <a:lnL w="190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5715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14608873"/>
                  </a:ext>
                </a:extLst>
              </a:tr>
            </a:tbl>
          </a:graphicData>
        </a:graphic>
      </p:graphicFrame>
      <p:grpSp>
        <p:nvGrpSpPr>
          <p:cNvPr id="3" name="مجموعة 2">
            <a:extLst>
              <a:ext uri="{FF2B5EF4-FFF2-40B4-BE49-F238E27FC236}">
                <a16:creationId xmlns:a16="http://schemas.microsoft.com/office/drawing/2014/main" id="{104968BD-38DB-4CA2-BA0C-AF153D947C90}"/>
              </a:ext>
            </a:extLst>
          </p:cNvPr>
          <p:cNvGrpSpPr/>
          <p:nvPr/>
        </p:nvGrpSpPr>
        <p:grpSpPr>
          <a:xfrm>
            <a:off x="3078437" y="6342963"/>
            <a:ext cx="6035126" cy="400110"/>
            <a:chOff x="3078437" y="6342963"/>
            <a:chExt cx="6035126" cy="400110"/>
          </a:xfrm>
        </p:grpSpPr>
        <p:sp>
          <p:nvSpPr>
            <p:cNvPr id="9" name="مربع نص 8">
              <a:extLst>
                <a:ext uri="{FF2B5EF4-FFF2-40B4-BE49-F238E27FC236}">
                  <a16:creationId xmlns:a16="http://schemas.microsoft.com/office/drawing/2014/main" id="{8C4E50E1-D009-704B-86F3-82E4FAC8AC2E}"/>
                </a:ext>
              </a:extLst>
            </p:cNvPr>
            <p:cNvSpPr txBox="1"/>
            <p:nvPr/>
          </p:nvSpPr>
          <p:spPr>
            <a:xfrm>
              <a:off x="3078437" y="6342963"/>
              <a:ext cx="60351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rPr>
                <a:t>06/18</a:t>
              </a:r>
              <a:endParaRPr lang="ar-SY" sz="1050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19" name="قوس كبير مزدوج 18">
              <a:extLst>
                <a:ext uri="{FF2B5EF4-FFF2-40B4-BE49-F238E27FC236}">
                  <a16:creationId xmlns:a16="http://schemas.microsoft.com/office/drawing/2014/main" id="{2FDDFA78-7049-87A5-BD17-31ADB7109BE2}"/>
                </a:ext>
              </a:extLst>
            </p:cNvPr>
            <p:cNvSpPr/>
            <p:nvPr/>
          </p:nvSpPr>
          <p:spPr>
            <a:xfrm>
              <a:off x="5345723" y="6342963"/>
              <a:ext cx="1500554" cy="335680"/>
            </a:xfrm>
            <a:prstGeom prst="bracePair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431E7DFA-1A7A-94A0-67D5-4B44749D7DEC}"/>
              </a:ext>
            </a:extLst>
          </p:cNvPr>
          <p:cNvGrpSpPr/>
          <p:nvPr/>
        </p:nvGrpSpPr>
        <p:grpSpPr>
          <a:xfrm>
            <a:off x="869773" y="4968549"/>
            <a:ext cx="10452454" cy="1106730"/>
            <a:chOff x="417868" y="4800600"/>
            <a:chExt cx="10452454" cy="1106730"/>
          </a:xfrm>
        </p:grpSpPr>
        <p:grpSp>
          <p:nvGrpSpPr>
            <p:cNvPr id="23" name="مجموعة 22">
              <a:extLst>
                <a:ext uri="{FF2B5EF4-FFF2-40B4-BE49-F238E27FC236}">
                  <a16:creationId xmlns:a16="http://schemas.microsoft.com/office/drawing/2014/main" id="{DDDB0E53-DB85-E33F-56DC-0ED465278B22}"/>
                </a:ext>
              </a:extLst>
            </p:cNvPr>
            <p:cNvGrpSpPr/>
            <p:nvPr/>
          </p:nvGrpSpPr>
          <p:grpSpPr>
            <a:xfrm>
              <a:off x="417868" y="4800600"/>
              <a:ext cx="10112972" cy="1106730"/>
              <a:chOff x="417868" y="4800600"/>
              <a:chExt cx="10112972" cy="1106730"/>
            </a:xfrm>
          </p:grpSpPr>
          <p:sp>
            <p:nvSpPr>
              <p:cNvPr id="20" name="مستطيل: زوايا مستديرة 19">
                <a:extLst>
                  <a:ext uri="{FF2B5EF4-FFF2-40B4-BE49-F238E27FC236}">
                    <a16:creationId xmlns:a16="http://schemas.microsoft.com/office/drawing/2014/main" id="{B018F25B-7902-58EA-EB51-C741516244B1}"/>
                  </a:ext>
                </a:extLst>
              </p:cNvPr>
              <p:cNvSpPr/>
              <p:nvPr/>
            </p:nvSpPr>
            <p:spPr>
              <a:xfrm>
                <a:off x="417868" y="4800600"/>
                <a:ext cx="10112972" cy="1106730"/>
              </a:xfrm>
              <a:prstGeom prst="roundRect">
                <a:avLst/>
              </a:pr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مربع نص 21">
                <a:extLst>
                  <a:ext uri="{FF2B5EF4-FFF2-40B4-BE49-F238E27FC236}">
                    <a16:creationId xmlns:a16="http://schemas.microsoft.com/office/drawing/2014/main" id="{4CA8DD11-3225-39AB-2C65-74DCA9F27DFE}"/>
                  </a:ext>
                </a:extLst>
              </p:cNvPr>
              <p:cNvSpPr txBox="1"/>
              <p:nvPr/>
            </p:nvSpPr>
            <p:spPr>
              <a:xfrm>
                <a:off x="839570" y="4968946"/>
                <a:ext cx="9012306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ar-SA" sz="2400" dirty="0">
                    <a:latin typeface="Cairo Light" panose="00000400000000000000" pitchFamily="2" charset="-78"/>
                    <a:cs typeface="Cairo Light" panose="00000400000000000000" pitchFamily="2" charset="-78"/>
                  </a:rPr>
                  <a:t>يمتاز المشروع بدمج الفحص المحلي </a:t>
                </a:r>
                <a:r>
                  <a:rPr lang="ar-SA" sz="2400" dirty="0" err="1">
                    <a:latin typeface="Cairo Light" panose="00000400000000000000" pitchFamily="2" charset="-78"/>
                    <a:cs typeface="Cairo Light" panose="00000400000000000000" pitchFamily="2" charset="-78"/>
                  </a:rPr>
                  <a:t>والسحابي</a:t>
                </a:r>
                <a:r>
                  <a:rPr lang="ar-SA" sz="2400" dirty="0">
                    <a:latin typeface="Cairo Light" panose="00000400000000000000" pitchFamily="2" charset="-78"/>
                    <a:cs typeface="Cairo Light" panose="00000400000000000000" pitchFamily="2" charset="-78"/>
                  </a:rPr>
                  <a:t> مع تقنيات الذكاء الاصطناعي لتقديم حماية دقيقة وسريعة وتجربة استخدام مبسطة وفعالة.</a:t>
                </a:r>
                <a:endParaRPr lang="en-US" sz="2400" dirty="0">
                  <a:latin typeface="Cairo Light" panose="00000400000000000000" pitchFamily="2" charset="-78"/>
                  <a:cs typeface="Cairo Light" panose="00000400000000000000" pitchFamily="2" charset="-78"/>
                </a:endParaRPr>
              </a:p>
            </p:txBody>
          </p:sp>
        </p:grpSp>
        <p:pic>
          <p:nvPicPr>
            <p:cNvPr id="6" name="صورة 5">
              <a:extLst>
                <a:ext uri="{FF2B5EF4-FFF2-40B4-BE49-F238E27FC236}">
                  <a16:creationId xmlns:a16="http://schemas.microsoft.com/office/drawing/2014/main" id="{11C11A1C-D740-3341-0D35-15C6004676E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150322" y="4993965"/>
              <a:ext cx="720000" cy="72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5276425"/>
      </p:ext>
    </p:extLst>
  </p:cSld>
  <p:clrMapOvr>
    <a:masterClrMapping/>
  </p:clrMapOvr>
  <p:transition spd="slow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12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13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1" fill="hold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1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1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</p:bld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291B16-37E1-A634-B2A1-4D3E3C09ED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E78EADE8-7330-8CA0-D601-88463551E2CE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205154" y="149469"/>
            <a:chExt cx="11781692" cy="655906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4DCF07A8-40DE-6F1D-76B8-77A22706659D}"/>
                </a:ext>
              </a:extLst>
            </p:cNvPr>
            <p:cNvSpPr/>
            <p:nvPr/>
          </p:nvSpPr>
          <p:spPr>
            <a:xfrm>
              <a:off x="205154" y="149469"/>
              <a:ext cx="11781692" cy="6559062"/>
            </a:xfrm>
            <a:prstGeom prst="roundRect">
              <a:avLst>
                <a:gd name="adj" fmla="val 2592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  <p:sp>
          <p:nvSpPr>
            <p:cNvPr id="7" name="مستطيل: زوايا علوية مستديرة 6">
              <a:extLst>
                <a:ext uri="{FF2B5EF4-FFF2-40B4-BE49-F238E27FC236}">
                  <a16:creationId xmlns:a16="http://schemas.microsoft.com/office/drawing/2014/main" id="{000D5998-3966-1CB5-79A4-2DCA490D9F02}"/>
                </a:ext>
              </a:extLst>
            </p:cNvPr>
            <p:cNvSpPr/>
            <p:nvPr/>
          </p:nvSpPr>
          <p:spPr>
            <a:xfrm>
              <a:off x="205154" y="149469"/>
              <a:ext cx="11781692" cy="32104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90CA1C91-A6AE-DF2A-98D1-9E035B39C1EC}"/>
                </a:ext>
              </a:extLst>
            </p:cNvPr>
            <p:cNvSpPr/>
            <p:nvPr/>
          </p:nvSpPr>
          <p:spPr>
            <a:xfrm>
              <a:off x="11622952" y="255993"/>
              <a:ext cx="108000" cy="108000"/>
            </a:xfrm>
            <a:prstGeom prst="ellipse">
              <a:avLst/>
            </a:prstGeom>
            <a:solidFill>
              <a:srgbClr val="F81F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E0AB2A18-503B-FFD7-848A-0096A9011FE1}"/>
                </a:ext>
              </a:extLst>
            </p:cNvPr>
            <p:cNvSpPr/>
            <p:nvPr/>
          </p:nvSpPr>
          <p:spPr>
            <a:xfrm>
              <a:off x="11434118" y="255993"/>
              <a:ext cx="108000" cy="108000"/>
            </a:xfrm>
            <a:prstGeom prst="ellipse">
              <a:avLst/>
            </a:prstGeom>
            <a:solidFill>
              <a:srgbClr val="F6CF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  <p:sp>
          <p:nvSpPr>
            <p:cNvPr id="12" name="شكل بيضاوي 11">
              <a:extLst>
                <a:ext uri="{FF2B5EF4-FFF2-40B4-BE49-F238E27FC236}">
                  <a16:creationId xmlns:a16="http://schemas.microsoft.com/office/drawing/2014/main" id="{B0E1A3F0-B5D5-D2A4-D40C-F56A3763A21B}"/>
                </a:ext>
              </a:extLst>
            </p:cNvPr>
            <p:cNvSpPr/>
            <p:nvPr/>
          </p:nvSpPr>
          <p:spPr>
            <a:xfrm>
              <a:off x="11245284" y="255993"/>
              <a:ext cx="108000" cy="108000"/>
            </a:xfrm>
            <a:prstGeom prst="ellipse">
              <a:avLst/>
            </a:prstGeom>
            <a:solidFill>
              <a:srgbClr val="FE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</p:grp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3D8EB9E3-DBB7-E88D-2E31-3ADF5B0CABEA}"/>
              </a:ext>
            </a:extLst>
          </p:cNvPr>
          <p:cNvSpPr txBox="1"/>
          <p:nvPr/>
        </p:nvSpPr>
        <p:spPr>
          <a:xfrm>
            <a:off x="1435100" y="830404"/>
            <a:ext cx="9321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b="1" dirty="0">
                <a:solidFill>
                  <a:srgbClr val="7030A0"/>
                </a:solidFill>
                <a:latin typeface="Cairo Black" panose="00000A00000000000000" pitchFamily="2" charset="-78"/>
                <a:cs typeface="Cairo Black" panose="00000A00000000000000" pitchFamily="2" charset="-78"/>
              </a:rPr>
              <a:t>تقنيات الواجهة الامامية </a:t>
            </a:r>
            <a:r>
              <a:rPr lang="en-US" sz="3200" b="1" dirty="0">
                <a:solidFill>
                  <a:srgbClr val="7030A0"/>
                </a:solidFill>
                <a:latin typeface="Cairo Black" panose="00000A00000000000000" pitchFamily="2" charset="-78"/>
                <a:cs typeface="Cairo Black" panose="00000A00000000000000" pitchFamily="2" charset="-78"/>
              </a:rPr>
              <a:t>(Front-End)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iro Black" panose="00000A00000000000000" pitchFamily="2" charset="-78"/>
              <a:cs typeface="Cairo Black" panose="00000A00000000000000" pitchFamily="2" charset="-78"/>
            </a:endParaRPr>
          </a:p>
        </p:txBody>
      </p:sp>
      <p:grpSp>
        <p:nvGrpSpPr>
          <p:cNvPr id="29" name="مجموعة 28">
            <a:extLst>
              <a:ext uri="{FF2B5EF4-FFF2-40B4-BE49-F238E27FC236}">
                <a16:creationId xmlns:a16="http://schemas.microsoft.com/office/drawing/2014/main" id="{6A9A1C58-C35A-8650-A2B2-C75C739A8321}"/>
              </a:ext>
            </a:extLst>
          </p:cNvPr>
          <p:cNvGrpSpPr/>
          <p:nvPr/>
        </p:nvGrpSpPr>
        <p:grpSpPr>
          <a:xfrm>
            <a:off x="3078437" y="6342963"/>
            <a:ext cx="6035126" cy="400110"/>
            <a:chOff x="3078437" y="6342963"/>
            <a:chExt cx="6035126" cy="400110"/>
          </a:xfrm>
        </p:grpSpPr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25279B17-B92A-E55A-B6CD-7C2413136C32}"/>
                </a:ext>
              </a:extLst>
            </p:cNvPr>
            <p:cNvSpPr txBox="1"/>
            <p:nvPr/>
          </p:nvSpPr>
          <p:spPr>
            <a:xfrm>
              <a:off x="3078437" y="6342963"/>
              <a:ext cx="60351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latin typeface="Cairo" panose="00000800000000000000" pitchFamily="2" charset="-78"/>
                  <a:cs typeface="Cairo" panose="00000800000000000000" pitchFamily="2" charset="-78"/>
                </a:rPr>
                <a:t>07</a:t>
              </a:r>
              <a:r>
                <a:rPr lang="en-US" sz="20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rPr>
                <a:t>/18</a:t>
              </a:r>
              <a:endParaRPr lang="ar-SY" sz="1050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31" name="قوس كبير مزدوج 30">
              <a:extLst>
                <a:ext uri="{FF2B5EF4-FFF2-40B4-BE49-F238E27FC236}">
                  <a16:creationId xmlns:a16="http://schemas.microsoft.com/office/drawing/2014/main" id="{9268627D-A685-A8AD-8EB5-F474E4EBD33C}"/>
                </a:ext>
              </a:extLst>
            </p:cNvPr>
            <p:cNvSpPr/>
            <p:nvPr/>
          </p:nvSpPr>
          <p:spPr>
            <a:xfrm>
              <a:off x="5345723" y="6342963"/>
              <a:ext cx="1500554" cy="335680"/>
            </a:xfrm>
            <a:prstGeom prst="bracePair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41" name="مجموعة 40">
            <a:extLst>
              <a:ext uri="{FF2B5EF4-FFF2-40B4-BE49-F238E27FC236}">
                <a16:creationId xmlns:a16="http://schemas.microsoft.com/office/drawing/2014/main" id="{C7FC7409-CF92-2B8C-E0F6-2A020BEE046F}"/>
              </a:ext>
            </a:extLst>
          </p:cNvPr>
          <p:cNvGrpSpPr/>
          <p:nvPr/>
        </p:nvGrpSpPr>
        <p:grpSpPr>
          <a:xfrm>
            <a:off x="4806461" y="2072007"/>
            <a:ext cx="2579077" cy="3812977"/>
            <a:chOff x="4806461" y="2072007"/>
            <a:chExt cx="2579077" cy="3812977"/>
          </a:xfrm>
        </p:grpSpPr>
        <p:pic>
          <p:nvPicPr>
            <p:cNvPr id="13" name="صورة 12">
              <a:extLst>
                <a:ext uri="{FF2B5EF4-FFF2-40B4-BE49-F238E27FC236}">
                  <a16:creationId xmlns:a16="http://schemas.microsoft.com/office/drawing/2014/main" id="{C3CAFC8E-C56D-22F3-41CB-BAE648790D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551170" y="2072007"/>
              <a:ext cx="1089660" cy="1080000"/>
            </a:xfrm>
            <a:prstGeom prst="rect">
              <a:avLst/>
            </a:prstGeom>
          </p:spPr>
        </p:pic>
        <p:sp>
          <p:nvSpPr>
            <p:cNvPr id="33" name="مربع نص 32">
              <a:extLst>
                <a:ext uri="{FF2B5EF4-FFF2-40B4-BE49-F238E27FC236}">
                  <a16:creationId xmlns:a16="http://schemas.microsoft.com/office/drawing/2014/main" id="{715A50E9-0EA1-AB67-DE77-4D3EDDDB824C}"/>
                </a:ext>
              </a:extLst>
            </p:cNvPr>
            <p:cNvSpPr txBox="1"/>
            <p:nvPr/>
          </p:nvSpPr>
          <p:spPr>
            <a:xfrm>
              <a:off x="5117688" y="3516446"/>
              <a:ext cx="195662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b="1" noProof="0" dirty="0">
                  <a:latin typeface="Cairo Black" panose="00000A00000000000000" pitchFamily="2" charset="-78"/>
                  <a:cs typeface="Cairo Black" panose="00000A00000000000000" pitchFamily="2" charset="-78"/>
                </a:rPr>
                <a:t>Riverpod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  <p:sp>
          <p:nvSpPr>
            <p:cNvPr id="35" name="مستطيل 34">
              <a:extLst>
                <a:ext uri="{FF2B5EF4-FFF2-40B4-BE49-F238E27FC236}">
                  <a16:creationId xmlns:a16="http://schemas.microsoft.com/office/drawing/2014/main" id="{8EDFEEDA-5FC2-BE40-4947-4883748614C6}"/>
                </a:ext>
              </a:extLst>
            </p:cNvPr>
            <p:cNvSpPr/>
            <p:nvPr/>
          </p:nvSpPr>
          <p:spPr>
            <a:xfrm>
              <a:off x="4806461" y="4265342"/>
              <a:ext cx="2579077" cy="16196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>
                  <a:solidFill>
                    <a:schemeClr val="tx1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إدارة حالة التطبيق بكفاءة واستقرار.</a:t>
              </a:r>
              <a:endParaRPr lang="en-US" sz="2000">
                <a:solidFill>
                  <a:schemeClr val="tx1"/>
                </a:solidFill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40" name="مجموعة 39">
            <a:extLst>
              <a:ext uri="{FF2B5EF4-FFF2-40B4-BE49-F238E27FC236}">
                <a16:creationId xmlns:a16="http://schemas.microsoft.com/office/drawing/2014/main" id="{1E070198-F77F-8036-FA46-9335FD031953}"/>
              </a:ext>
            </a:extLst>
          </p:cNvPr>
          <p:cNvGrpSpPr/>
          <p:nvPr/>
        </p:nvGrpSpPr>
        <p:grpSpPr>
          <a:xfrm>
            <a:off x="8345853" y="2072007"/>
            <a:ext cx="2579077" cy="3812977"/>
            <a:chOff x="8345853" y="2072007"/>
            <a:chExt cx="2579077" cy="3812977"/>
          </a:xfrm>
        </p:grpSpPr>
        <p:pic>
          <p:nvPicPr>
            <p:cNvPr id="15" name="رسم 14">
              <a:extLst>
                <a:ext uri="{FF2B5EF4-FFF2-40B4-BE49-F238E27FC236}">
                  <a16:creationId xmlns:a16="http://schemas.microsoft.com/office/drawing/2014/main" id="{DBC93962-9A40-028D-5B82-66D23E98193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9095392" y="2072007"/>
              <a:ext cx="1080000" cy="1080000"/>
            </a:xfrm>
            <a:prstGeom prst="rect">
              <a:avLst/>
            </a:prstGeom>
          </p:spPr>
        </p:pic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82103DEC-78F8-EB5A-5EB2-10AA06AEB0D7}"/>
                </a:ext>
              </a:extLst>
            </p:cNvPr>
            <p:cNvSpPr txBox="1"/>
            <p:nvPr/>
          </p:nvSpPr>
          <p:spPr>
            <a:xfrm>
              <a:off x="8789849" y="3516447"/>
              <a:ext cx="151982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b="1" noProof="0" dirty="0">
                  <a:latin typeface="Cairo Black" panose="00000A00000000000000" pitchFamily="2" charset="-78"/>
                  <a:cs typeface="Cairo Black" panose="00000A00000000000000" pitchFamily="2" charset="-78"/>
                </a:rPr>
                <a:t>Flutter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  <p:sp>
          <p:nvSpPr>
            <p:cNvPr id="37" name="مستطيل 36">
              <a:extLst>
                <a:ext uri="{FF2B5EF4-FFF2-40B4-BE49-F238E27FC236}">
                  <a16:creationId xmlns:a16="http://schemas.microsoft.com/office/drawing/2014/main" id="{2BA4B588-88E0-1B10-8A7F-D52C62DFB0A5}"/>
                </a:ext>
              </a:extLst>
            </p:cNvPr>
            <p:cNvSpPr/>
            <p:nvPr/>
          </p:nvSpPr>
          <p:spPr>
            <a:xfrm>
              <a:off x="8345853" y="4265342"/>
              <a:ext cx="2579077" cy="16196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dirty="0">
                  <a:solidFill>
                    <a:schemeClr val="tx1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تطوير تطبيق متعدد المنصات بواجهة سلسة.</a:t>
              </a:r>
              <a:endParaRPr lang="en-US" sz="2000" dirty="0">
                <a:solidFill>
                  <a:schemeClr val="tx1"/>
                </a:solidFill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  <p:grpSp>
        <p:nvGrpSpPr>
          <p:cNvPr id="42" name="مجموعة 41">
            <a:extLst>
              <a:ext uri="{FF2B5EF4-FFF2-40B4-BE49-F238E27FC236}">
                <a16:creationId xmlns:a16="http://schemas.microsoft.com/office/drawing/2014/main" id="{AAA23BF3-908C-E0E4-88A1-3EC6850285DB}"/>
              </a:ext>
            </a:extLst>
          </p:cNvPr>
          <p:cNvGrpSpPr/>
          <p:nvPr/>
        </p:nvGrpSpPr>
        <p:grpSpPr>
          <a:xfrm>
            <a:off x="1247827" y="1909903"/>
            <a:ext cx="2579077" cy="3975081"/>
            <a:chOff x="1247827" y="1909903"/>
            <a:chExt cx="2579077" cy="3975081"/>
          </a:xfrm>
        </p:grpSpPr>
        <p:pic>
          <p:nvPicPr>
            <p:cNvPr id="27" name="صورة 26">
              <a:extLst>
                <a:ext uri="{FF2B5EF4-FFF2-40B4-BE49-F238E27FC236}">
                  <a16:creationId xmlns:a16="http://schemas.microsoft.com/office/drawing/2014/main" id="{E1071F07-0E07-C960-D07B-3B0461044D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62898" y="1909903"/>
              <a:ext cx="1577568" cy="1404209"/>
            </a:xfrm>
            <a:prstGeom prst="rect">
              <a:avLst/>
            </a:prstGeom>
          </p:spPr>
        </p:pic>
        <p:sp>
          <p:nvSpPr>
            <p:cNvPr id="34" name="مربع نص 33">
              <a:extLst>
                <a:ext uri="{FF2B5EF4-FFF2-40B4-BE49-F238E27FC236}">
                  <a16:creationId xmlns:a16="http://schemas.microsoft.com/office/drawing/2014/main" id="{71CB80A9-29E2-325A-556E-C3743CE80A10}"/>
                </a:ext>
              </a:extLst>
            </p:cNvPr>
            <p:cNvSpPr txBox="1"/>
            <p:nvPr/>
          </p:nvSpPr>
          <p:spPr>
            <a:xfrm>
              <a:off x="1505053" y="3516445"/>
              <a:ext cx="2064626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ctr" defTabSz="914400" rtl="1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b="1" noProof="0" dirty="0" err="1">
                  <a:latin typeface="Cairo Black" panose="00000A00000000000000" pitchFamily="2" charset="-78"/>
                  <a:cs typeface="Cairo Black" panose="00000A00000000000000" pitchFamily="2" charset="-78"/>
                </a:rPr>
                <a:t>GoRouter</a:t>
              </a:r>
              <a:endParaRPr kumimoji="0" lang="en-US" sz="3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  <p:sp>
          <p:nvSpPr>
            <p:cNvPr id="39" name="مستطيل 38">
              <a:extLst>
                <a:ext uri="{FF2B5EF4-FFF2-40B4-BE49-F238E27FC236}">
                  <a16:creationId xmlns:a16="http://schemas.microsoft.com/office/drawing/2014/main" id="{9AEAA040-B080-A227-76B5-90C781B8CEB2}"/>
                </a:ext>
              </a:extLst>
            </p:cNvPr>
            <p:cNvSpPr/>
            <p:nvPr/>
          </p:nvSpPr>
          <p:spPr>
            <a:xfrm>
              <a:off x="1247827" y="4265342"/>
              <a:ext cx="2579077" cy="161964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90500" sx="102000" sy="102000" algn="ctr" rotWithShape="0">
                <a:prstClr val="black">
                  <a:alpha val="7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ar-SA" sz="2000" dirty="0">
                  <a:solidFill>
                    <a:schemeClr val="tx1"/>
                  </a:solidFill>
                  <a:latin typeface="Cairo Light" panose="00000400000000000000" pitchFamily="2" charset="-78"/>
                  <a:cs typeface="Cairo Light" panose="00000400000000000000" pitchFamily="2" charset="-78"/>
                </a:rPr>
                <a:t>تنظيم التنقل بين شاشات التطبيق.</a:t>
              </a:r>
              <a:endParaRPr lang="en-US" sz="2000" dirty="0">
                <a:solidFill>
                  <a:schemeClr val="tx1"/>
                </a:solidFill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98641172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2E565C-5EB7-4DC5-BBD4-D886A6D364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8E089421-CC2F-1BF7-344B-234C659E363B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205154" y="149469"/>
            <a:chExt cx="11781692" cy="655906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AA353E49-6B64-C8F0-D9C5-F2DC25545DE2}"/>
                </a:ext>
              </a:extLst>
            </p:cNvPr>
            <p:cNvSpPr/>
            <p:nvPr/>
          </p:nvSpPr>
          <p:spPr>
            <a:xfrm>
              <a:off x="205154" y="149469"/>
              <a:ext cx="11781692" cy="6559062"/>
            </a:xfrm>
            <a:prstGeom prst="roundRect">
              <a:avLst>
                <a:gd name="adj" fmla="val 2592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  <p:sp>
          <p:nvSpPr>
            <p:cNvPr id="7" name="مستطيل: زوايا علوية مستديرة 6">
              <a:extLst>
                <a:ext uri="{FF2B5EF4-FFF2-40B4-BE49-F238E27FC236}">
                  <a16:creationId xmlns:a16="http://schemas.microsoft.com/office/drawing/2014/main" id="{DA597FFB-CCEF-AD57-8BCE-E0555B711D42}"/>
                </a:ext>
              </a:extLst>
            </p:cNvPr>
            <p:cNvSpPr/>
            <p:nvPr/>
          </p:nvSpPr>
          <p:spPr>
            <a:xfrm>
              <a:off x="205154" y="149469"/>
              <a:ext cx="11781692" cy="32104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450702C8-91B8-D4D3-A41A-6ABC6291A4B7}"/>
                </a:ext>
              </a:extLst>
            </p:cNvPr>
            <p:cNvSpPr/>
            <p:nvPr/>
          </p:nvSpPr>
          <p:spPr>
            <a:xfrm>
              <a:off x="11622952" y="255993"/>
              <a:ext cx="108000" cy="108000"/>
            </a:xfrm>
            <a:prstGeom prst="ellipse">
              <a:avLst/>
            </a:prstGeom>
            <a:solidFill>
              <a:srgbClr val="F81F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EBF9A162-5E9E-75E1-A924-69126B20C1AC}"/>
                </a:ext>
              </a:extLst>
            </p:cNvPr>
            <p:cNvSpPr/>
            <p:nvPr/>
          </p:nvSpPr>
          <p:spPr>
            <a:xfrm>
              <a:off x="11434118" y="255993"/>
              <a:ext cx="108000" cy="108000"/>
            </a:xfrm>
            <a:prstGeom prst="ellipse">
              <a:avLst/>
            </a:prstGeom>
            <a:solidFill>
              <a:srgbClr val="F6CF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  <p:sp>
          <p:nvSpPr>
            <p:cNvPr id="12" name="شكل بيضاوي 11">
              <a:extLst>
                <a:ext uri="{FF2B5EF4-FFF2-40B4-BE49-F238E27FC236}">
                  <a16:creationId xmlns:a16="http://schemas.microsoft.com/office/drawing/2014/main" id="{135B98D0-7E9F-107C-7160-C5B5E932E33D}"/>
                </a:ext>
              </a:extLst>
            </p:cNvPr>
            <p:cNvSpPr/>
            <p:nvPr/>
          </p:nvSpPr>
          <p:spPr>
            <a:xfrm>
              <a:off x="11245284" y="255993"/>
              <a:ext cx="108000" cy="108000"/>
            </a:xfrm>
            <a:prstGeom prst="ellipse">
              <a:avLst/>
            </a:prstGeom>
            <a:solidFill>
              <a:srgbClr val="FE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</p:grpSp>
      <p:sp>
        <p:nvSpPr>
          <p:cNvPr id="6" name="مربع نص 5">
            <a:extLst>
              <a:ext uri="{FF2B5EF4-FFF2-40B4-BE49-F238E27FC236}">
                <a16:creationId xmlns:a16="http://schemas.microsoft.com/office/drawing/2014/main" id="{3B64D4F2-CDB2-08FD-0C44-3C0E2428C6CD}"/>
              </a:ext>
            </a:extLst>
          </p:cNvPr>
          <p:cNvSpPr txBox="1"/>
          <p:nvPr/>
        </p:nvSpPr>
        <p:spPr>
          <a:xfrm>
            <a:off x="3048000" y="3250195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grpSp>
        <p:nvGrpSpPr>
          <p:cNvPr id="39" name="مجموعة 38">
            <a:extLst>
              <a:ext uri="{FF2B5EF4-FFF2-40B4-BE49-F238E27FC236}">
                <a16:creationId xmlns:a16="http://schemas.microsoft.com/office/drawing/2014/main" id="{20504832-EE5C-F3A4-09A1-E9A6EB35F53B}"/>
              </a:ext>
            </a:extLst>
          </p:cNvPr>
          <p:cNvGrpSpPr/>
          <p:nvPr/>
        </p:nvGrpSpPr>
        <p:grpSpPr>
          <a:xfrm>
            <a:off x="8345853" y="1826783"/>
            <a:ext cx="2579077" cy="4146126"/>
            <a:chOff x="8345853" y="1738858"/>
            <a:chExt cx="2579077" cy="4146126"/>
          </a:xfrm>
        </p:grpSpPr>
        <p:grpSp>
          <p:nvGrpSpPr>
            <p:cNvPr id="29" name="مجموعة 28">
              <a:extLst>
                <a:ext uri="{FF2B5EF4-FFF2-40B4-BE49-F238E27FC236}">
                  <a16:creationId xmlns:a16="http://schemas.microsoft.com/office/drawing/2014/main" id="{6C06A4CA-E4E2-74E6-E35D-2226DBA1065E}"/>
                </a:ext>
              </a:extLst>
            </p:cNvPr>
            <p:cNvGrpSpPr/>
            <p:nvPr/>
          </p:nvGrpSpPr>
          <p:grpSpPr>
            <a:xfrm>
              <a:off x="8345853" y="3327139"/>
              <a:ext cx="2579077" cy="2557845"/>
              <a:chOff x="8345853" y="3327139"/>
              <a:chExt cx="2579077" cy="2557845"/>
            </a:xfrm>
          </p:grpSpPr>
          <p:sp>
            <p:nvSpPr>
              <p:cNvPr id="31" name="مربع نص 30">
                <a:extLst>
                  <a:ext uri="{FF2B5EF4-FFF2-40B4-BE49-F238E27FC236}">
                    <a16:creationId xmlns:a16="http://schemas.microsoft.com/office/drawing/2014/main" id="{5AE241A4-C8EB-FBC9-B3C1-1963DDAC3FBB}"/>
                  </a:ext>
                </a:extLst>
              </p:cNvPr>
              <p:cNvSpPr txBox="1"/>
              <p:nvPr/>
            </p:nvSpPr>
            <p:spPr>
              <a:xfrm>
                <a:off x="8772498" y="3327139"/>
                <a:ext cx="1519824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200" b="1" noProof="0" dirty="0">
                    <a:latin typeface="Cairo Black" panose="00000A00000000000000" pitchFamily="2" charset="-78"/>
                    <a:cs typeface="Cairo Black" panose="00000A00000000000000" pitchFamily="2" charset="-78"/>
                  </a:rPr>
                  <a:t>Dio</a:t>
                </a:r>
                <a:endParaRPr kumimoji="0" lang="en-US" sz="3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iro Black" panose="00000A00000000000000" pitchFamily="2" charset="-78"/>
                  <a:cs typeface="Cairo Black" panose="00000A00000000000000" pitchFamily="2" charset="-78"/>
                </a:endParaRPr>
              </a:p>
            </p:txBody>
          </p:sp>
          <p:sp>
            <p:nvSpPr>
              <p:cNvPr id="32" name="مستطيل 31">
                <a:extLst>
                  <a:ext uri="{FF2B5EF4-FFF2-40B4-BE49-F238E27FC236}">
                    <a16:creationId xmlns:a16="http://schemas.microsoft.com/office/drawing/2014/main" id="{880A8F92-805A-CEFA-A778-573EBCD61C5D}"/>
                  </a:ext>
                </a:extLst>
              </p:cNvPr>
              <p:cNvSpPr/>
              <p:nvPr/>
            </p:nvSpPr>
            <p:spPr>
              <a:xfrm>
                <a:off x="8345853" y="4265342"/>
                <a:ext cx="2579077" cy="1619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90500" sx="102000" sy="102000" algn="ctr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dirty="0">
                    <a:solidFill>
                      <a:schemeClr val="tx1"/>
                    </a:solidFill>
                    <a:latin typeface="Cairo Light" panose="00000400000000000000" pitchFamily="2" charset="-78"/>
                    <a:cs typeface="Cairo Light" panose="00000400000000000000" pitchFamily="2" charset="-78"/>
                  </a:rPr>
                  <a:t>إرسال الطلبات والتواصل مع الخادم.</a:t>
                </a:r>
                <a:endParaRPr lang="en-US" sz="2000" dirty="0">
                  <a:solidFill>
                    <a:schemeClr val="tx1"/>
                  </a:solidFill>
                  <a:latin typeface="Cairo Light" panose="00000400000000000000" pitchFamily="2" charset="-78"/>
                  <a:cs typeface="Cairo Light" panose="00000400000000000000" pitchFamily="2" charset="-78"/>
                </a:endParaRPr>
              </a:p>
            </p:txBody>
          </p:sp>
        </p:grpSp>
        <p:pic>
          <p:nvPicPr>
            <p:cNvPr id="3" name="صورة 2">
              <a:extLst>
                <a:ext uri="{FF2B5EF4-FFF2-40B4-BE49-F238E27FC236}">
                  <a16:creationId xmlns:a16="http://schemas.microsoft.com/office/drawing/2014/main" id="{6AFB013E-F9F9-52C0-4A2E-2AD2F28EA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9048385" y="1738858"/>
              <a:ext cx="1174012" cy="1174012"/>
            </a:xfrm>
            <a:prstGeom prst="rect">
              <a:avLst/>
            </a:prstGeom>
          </p:spPr>
        </p:pic>
      </p:grpSp>
      <p:grpSp>
        <p:nvGrpSpPr>
          <p:cNvPr id="40" name="مجموعة 39">
            <a:extLst>
              <a:ext uri="{FF2B5EF4-FFF2-40B4-BE49-F238E27FC236}">
                <a16:creationId xmlns:a16="http://schemas.microsoft.com/office/drawing/2014/main" id="{8F5FECF9-2678-FCAA-0812-997A67C35262}"/>
              </a:ext>
            </a:extLst>
          </p:cNvPr>
          <p:cNvGrpSpPr/>
          <p:nvPr/>
        </p:nvGrpSpPr>
        <p:grpSpPr>
          <a:xfrm>
            <a:off x="4923740" y="1820087"/>
            <a:ext cx="2790700" cy="4152822"/>
            <a:chOff x="4700649" y="1732162"/>
            <a:chExt cx="2790700" cy="4152822"/>
          </a:xfrm>
        </p:grpSpPr>
        <p:grpSp>
          <p:nvGrpSpPr>
            <p:cNvPr id="22" name="مجموعة 21">
              <a:extLst>
                <a:ext uri="{FF2B5EF4-FFF2-40B4-BE49-F238E27FC236}">
                  <a16:creationId xmlns:a16="http://schemas.microsoft.com/office/drawing/2014/main" id="{463A66F6-DECB-AA5C-7164-D7DB9D42C7FA}"/>
                </a:ext>
              </a:extLst>
            </p:cNvPr>
            <p:cNvGrpSpPr/>
            <p:nvPr/>
          </p:nvGrpSpPr>
          <p:grpSpPr>
            <a:xfrm>
              <a:off x="4700649" y="3055975"/>
              <a:ext cx="2790700" cy="2829009"/>
              <a:chOff x="4700649" y="3055975"/>
              <a:chExt cx="2790700" cy="2829009"/>
            </a:xfrm>
          </p:grpSpPr>
          <p:sp>
            <p:nvSpPr>
              <p:cNvPr id="24" name="مربع نص 23">
                <a:extLst>
                  <a:ext uri="{FF2B5EF4-FFF2-40B4-BE49-F238E27FC236}">
                    <a16:creationId xmlns:a16="http://schemas.microsoft.com/office/drawing/2014/main" id="{82D1B98E-B6F4-DE0D-8349-2DEFC8AA7AB8}"/>
                  </a:ext>
                </a:extLst>
              </p:cNvPr>
              <p:cNvSpPr txBox="1"/>
              <p:nvPr/>
            </p:nvSpPr>
            <p:spPr>
              <a:xfrm>
                <a:off x="4700649" y="3055975"/>
                <a:ext cx="2790700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200" b="1" noProof="0" dirty="0">
                    <a:latin typeface="Cairo Black" panose="00000A00000000000000" pitchFamily="2" charset="-78"/>
                    <a:cs typeface="Cairo Black" panose="00000A00000000000000" pitchFamily="2" charset="-78"/>
                  </a:rPr>
                  <a:t>Flutter Secure Storage</a:t>
                </a:r>
                <a:endParaRPr kumimoji="0" lang="en-US" sz="3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iro Black" panose="00000A00000000000000" pitchFamily="2" charset="-78"/>
                  <a:cs typeface="Cairo Black" panose="00000A00000000000000" pitchFamily="2" charset="-78"/>
                </a:endParaRPr>
              </a:p>
            </p:txBody>
          </p:sp>
          <p:sp>
            <p:nvSpPr>
              <p:cNvPr id="25" name="مستطيل 24">
                <a:extLst>
                  <a:ext uri="{FF2B5EF4-FFF2-40B4-BE49-F238E27FC236}">
                    <a16:creationId xmlns:a16="http://schemas.microsoft.com/office/drawing/2014/main" id="{59154E5E-D55F-46C3-032E-610CD9873F45}"/>
                  </a:ext>
                </a:extLst>
              </p:cNvPr>
              <p:cNvSpPr/>
              <p:nvPr/>
            </p:nvSpPr>
            <p:spPr>
              <a:xfrm>
                <a:off x="4806461" y="4265342"/>
                <a:ext cx="2579077" cy="1619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90500" sx="102000" sy="102000" algn="ctr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dirty="0">
                    <a:solidFill>
                      <a:schemeClr val="tx1"/>
                    </a:solidFill>
                    <a:latin typeface="Cairo Light" panose="00000400000000000000" pitchFamily="2" charset="-78"/>
                    <a:cs typeface="Cairo Light" panose="00000400000000000000" pitchFamily="2" charset="-78"/>
                  </a:rPr>
                  <a:t>تخزين البيانات الحساسة بأمان محليًا.</a:t>
                </a:r>
                <a:endParaRPr lang="en-US" sz="2000" dirty="0">
                  <a:solidFill>
                    <a:schemeClr val="tx1"/>
                  </a:solidFill>
                  <a:latin typeface="Cairo Light" panose="00000400000000000000" pitchFamily="2" charset="-78"/>
                  <a:cs typeface="Cairo Light" panose="00000400000000000000" pitchFamily="2" charset="-78"/>
                </a:endParaRPr>
              </a:p>
            </p:txBody>
          </p:sp>
        </p:grpSp>
        <p:pic>
          <p:nvPicPr>
            <p:cNvPr id="8" name="صورة 7">
              <a:extLst>
                <a:ext uri="{FF2B5EF4-FFF2-40B4-BE49-F238E27FC236}">
                  <a16:creationId xmlns:a16="http://schemas.microsoft.com/office/drawing/2014/main" id="{DA494E54-FF88-5AFB-86B1-D2CBFD43F73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580287" y="1732162"/>
              <a:ext cx="1031426" cy="1031426"/>
            </a:xfrm>
            <a:prstGeom prst="rect">
              <a:avLst/>
            </a:prstGeom>
          </p:spPr>
        </p:pic>
      </p:grpSp>
      <p:grpSp>
        <p:nvGrpSpPr>
          <p:cNvPr id="41" name="مجموعة 40">
            <a:extLst>
              <a:ext uri="{FF2B5EF4-FFF2-40B4-BE49-F238E27FC236}">
                <a16:creationId xmlns:a16="http://schemas.microsoft.com/office/drawing/2014/main" id="{E42989BD-962F-FF86-DB10-2EAAF4B22199}"/>
              </a:ext>
            </a:extLst>
          </p:cNvPr>
          <p:cNvGrpSpPr/>
          <p:nvPr/>
        </p:nvGrpSpPr>
        <p:grpSpPr>
          <a:xfrm>
            <a:off x="782403" y="1820087"/>
            <a:ext cx="3509924" cy="4152822"/>
            <a:chOff x="782403" y="1732162"/>
            <a:chExt cx="3509924" cy="4152822"/>
          </a:xfrm>
        </p:grpSpPr>
        <p:grpSp>
          <p:nvGrpSpPr>
            <p:cNvPr id="33" name="مجموعة 32">
              <a:extLst>
                <a:ext uri="{FF2B5EF4-FFF2-40B4-BE49-F238E27FC236}">
                  <a16:creationId xmlns:a16="http://schemas.microsoft.com/office/drawing/2014/main" id="{BA0A2ABE-D699-AC7A-853F-3BA5481292E8}"/>
                </a:ext>
              </a:extLst>
            </p:cNvPr>
            <p:cNvGrpSpPr/>
            <p:nvPr/>
          </p:nvGrpSpPr>
          <p:grpSpPr>
            <a:xfrm>
              <a:off x="782403" y="3048905"/>
              <a:ext cx="3509924" cy="2836079"/>
              <a:chOff x="782403" y="3048905"/>
              <a:chExt cx="3509924" cy="2836079"/>
            </a:xfrm>
          </p:grpSpPr>
          <p:sp>
            <p:nvSpPr>
              <p:cNvPr id="35" name="مربع نص 34">
                <a:extLst>
                  <a:ext uri="{FF2B5EF4-FFF2-40B4-BE49-F238E27FC236}">
                    <a16:creationId xmlns:a16="http://schemas.microsoft.com/office/drawing/2014/main" id="{888CB8FD-F0FA-4F15-88E2-2A9673B7A858}"/>
                  </a:ext>
                </a:extLst>
              </p:cNvPr>
              <p:cNvSpPr txBox="1"/>
              <p:nvPr/>
            </p:nvSpPr>
            <p:spPr>
              <a:xfrm>
                <a:off x="782403" y="3048905"/>
                <a:ext cx="3509924" cy="107721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200" b="1" noProof="0" dirty="0">
                    <a:latin typeface="Cairo Black" panose="00000A00000000000000" pitchFamily="2" charset="-78"/>
                    <a:cs typeface="Cairo Black" panose="00000A00000000000000" pitchFamily="2" charset="-78"/>
                  </a:rPr>
                  <a:t>Hono + Cloudflare Workers</a:t>
                </a:r>
                <a:endParaRPr kumimoji="0" lang="en-US" sz="3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iro Black" panose="00000A00000000000000" pitchFamily="2" charset="-78"/>
                  <a:cs typeface="Cairo Black" panose="00000A00000000000000" pitchFamily="2" charset="-78"/>
                </a:endParaRPr>
              </a:p>
            </p:txBody>
          </p:sp>
          <p:sp>
            <p:nvSpPr>
              <p:cNvPr id="36" name="مستطيل 35">
                <a:extLst>
                  <a:ext uri="{FF2B5EF4-FFF2-40B4-BE49-F238E27FC236}">
                    <a16:creationId xmlns:a16="http://schemas.microsoft.com/office/drawing/2014/main" id="{56019976-DBD5-EE2D-A92E-3E57BA42EC17}"/>
                  </a:ext>
                </a:extLst>
              </p:cNvPr>
              <p:cNvSpPr/>
              <p:nvPr/>
            </p:nvSpPr>
            <p:spPr>
              <a:xfrm>
                <a:off x="1247827" y="4265342"/>
                <a:ext cx="2579077" cy="1619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90500" sx="102000" sy="102000" algn="ctr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dirty="0">
                    <a:solidFill>
                      <a:schemeClr val="tx1"/>
                    </a:solidFill>
                    <a:latin typeface="Cairo Light" panose="00000400000000000000" pitchFamily="2" charset="-78"/>
                    <a:cs typeface="Cairo Light" panose="00000400000000000000" pitchFamily="2" charset="-78"/>
                  </a:rPr>
                  <a:t>تشغيل خدمات الخلفية بسرعة وكفاءة.</a:t>
                </a:r>
                <a:endParaRPr lang="en-US" sz="2000" dirty="0">
                  <a:solidFill>
                    <a:schemeClr val="tx1"/>
                  </a:solidFill>
                  <a:latin typeface="Cairo Light" panose="00000400000000000000" pitchFamily="2" charset="-78"/>
                  <a:cs typeface="Cairo Light" panose="00000400000000000000" pitchFamily="2" charset="-78"/>
                </a:endParaRPr>
              </a:p>
            </p:txBody>
          </p:sp>
        </p:grpSp>
        <p:grpSp>
          <p:nvGrpSpPr>
            <p:cNvPr id="38" name="مجموعة 37">
              <a:extLst>
                <a:ext uri="{FF2B5EF4-FFF2-40B4-BE49-F238E27FC236}">
                  <a16:creationId xmlns:a16="http://schemas.microsoft.com/office/drawing/2014/main" id="{28CD91F1-E3E0-FCC8-16F2-3D49890429B9}"/>
                </a:ext>
              </a:extLst>
            </p:cNvPr>
            <p:cNvGrpSpPr/>
            <p:nvPr/>
          </p:nvGrpSpPr>
          <p:grpSpPr>
            <a:xfrm>
              <a:off x="1534807" y="1732162"/>
              <a:ext cx="1992924" cy="996462"/>
              <a:chOff x="4130974" y="7826368"/>
              <a:chExt cx="1992924" cy="996462"/>
            </a:xfrm>
          </p:grpSpPr>
          <p:pic>
            <p:nvPicPr>
              <p:cNvPr id="19" name="صورة 18">
                <a:extLst>
                  <a:ext uri="{FF2B5EF4-FFF2-40B4-BE49-F238E27FC236}">
                    <a16:creationId xmlns:a16="http://schemas.microsoft.com/office/drawing/2014/main" id="{DD4919BC-5FF4-111B-1BFA-B1D4EB83A62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130974" y="7826368"/>
                <a:ext cx="996462" cy="996462"/>
              </a:xfrm>
              <a:prstGeom prst="rect">
                <a:avLst/>
              </a:prstGeom>
            </p:spPr>
          </p:pic>
          <p:pic>
            <p:nvPicPr>
              <p:cNvPr id="21" name="صورة 20">
                <a:extLst>
                  <a:ext uri="{FF2B5EF4-FFF2-40B4-BE49-F238E27FC236}">
                    <a16:creationId xmlns:a16="http://schemas.microsoft.com/office/drawing/2014/main" id="{F07ED608-DBC7-8BA9-AE23-36947E533AF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127436" y="7826368"/>
                <a:ext cx="996462" cy="996462"/>
              </a:xfrm>
              <a:prstGeom prst="rect">
                <a:avLst/>
              </a:prstGeom>
            </p:spPr>
          </p:pic>
        </p:grpSp>
      </p:grpSp>
      <p:sp>
        <p:nvSpPr>
          <p:cNvPr id="37" name="مربع نص 36">
            <a:extLst>
              <a:ext uri="{FF2B5EF4-FFF2-40B4-BE49-F238E27FC236}">
                <a16:creationId xmlns:a16="http://schemas.microsoft.com/office/drawing/2014/main" id="{2076D3DC-7A64-7A39-7EC9-492313A9DCDD}"/>
              </a:ext>
            </a:extLst>
          </p:cNvPr>
          <p:cNvSpPr txBox="1"/>
          <p:nvPr/>
        </p:nvSpPr>
        <p:spPr>
          <a:xfrm>
            <a:off x="1435100" y="830404"/>
            <a:ext cx="9321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b="1" dirty="0">
                <a:solidFill>
                  <a:srgbClr val="7030A0"/>
                </a:solidFill>
                <a:latin typeface="Cairo Black" panose="00000A00000000000000" pitchFamily="2" charset="-78"/>
                <a:cs typeface="Cairo Black" panose="00000A00000000000000" pitchFamily="2" charset="-78"/>
              </a:rPr>
              <a:t>تقنيات الواجهة الخلفية </a:t>
            </a:r>
            <a:r>
              <a:rPr lang="en-US" sz="3200" b="1" dirty="0">
                <a:solidFill>
                  <a:srgbClr val="7030A0"/>
                </a:solidFill>
                <a:latin typeface="Cairo Black" panose="00000A00000000000000" pitchFamily="2" charset="-78"/>
                <a:cs typeface="Cairo Black" panose="00000A00000000000000" pitchFamily="2" charset="-78"/>
              </a:rPr>
              <a:t>(Back-End)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iro Black" panose="00000A00000000000000" pitchFamily="2" charset="-78"/>
              <a:cs typeface="Cairo Black" panose="00000A00000000000000" pitchFamily="2" charset="-78"/>
            </a:endParaRPr>
          </a:p>
        </p:txBody>
      </p:sp>
      <p:grpSp>
        <p:nvGrpSpPr>
          <p:cNvPr id="42" name="مجموعة 41">
            <a:extLst>
              <a:ext uri="{FF2B5EF4-FFF2-40B4-BE49-F238E27FC236}">
                <a16:creationId xmlns:a16="http://schemas.microsoft.com/office/drawing/2014/main" id="{D2DAD979-4AA7-0D48-9698-4C27C28D8507}"/>
              </a:ext>
            </a:extLst>
          </p:cNvPr>
          <p:cNvGrpSpPr/>
          <p:nvPr/>
        </p:nvGrpSpPr>
        <p:grpSpPr>
          <a:xfrm>
            <a:off x="3078437" y="6342963"/>
            <a:ext cx="6035126" cy="400110"/>
            <a:chOff x="3078437" y="6342963"/>
            <a:chExt cx="6035126" cy="400110"/>
          </a:xfrm>
        </p:grpSpPr>
        <p:sp>
          <p:nvSpPr>
            <p:cNvPr id="43" name="مربع نص 42">
              <a:extLst>
                <a:ext uri="{FF2B5EF4-FFF2-40B4-BE49-F238E27FC236}">
                  <a16:creationId xmlns:a16="http://schemas.microsoft.com/office/drawing/2014/main" id="{62250119-B4E9-8390-A059-72159A4FBDC4}"/>
                </a:ext>
              </a:extLst>
            </p:cNvPr>
            <p:cNvSpPr txBox="1"/>
            <p:nvPr/>
          </p:nvSpPr>
          <p:spPr>
            <a:xfrm>
              <a:off x="3078437" y="6342963"/>
              <a:ext cx="60351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rPr>
                <a:t>08/18</a:t>
              </a:r>
              <a:endParaRPr lang="ar-SY" sz="1050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44" name="قوس كبير مزدوج 43">
              <a:extLst>
                <a:ext uri="{FF2B5EF4-FFF2-40B4-BE49-F238E27FC236}">
                  <a16:creationId xmlns:a16="http://schemas.microsoft.com/office/drawing/2014/main" id="{B196A8B3-C171-86A5-8B5D-CA74C0A01F82}"/>
                </a:ext>
              </a:extLst>
            </p:cNvPr>
            <p:cNvSpPr/>
            <p:nvPr/>
          </p:nvSpPr>
          <p:spPr>
            <a:xfrm>
              <a:off x="5345723" y="6342963"/>
              <a:ext cx="1500554" cy="335680"/>
            </a:xfrm>
            <a:prstGeom prst="bracePair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56351245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5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7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8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20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2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3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7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639B246-2F6E-6AC9-98A9-53019F14F5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B0BAC9B3-0170-ADC5-09EF-61EF9CE9DE88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205154" y="149469"/>
            <a:chExt cx="11781692" cy="655906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349E619B-B08A-1EAC-87B1-2BCD766D80A2}"/>
                </a:ext>
              </a:extLst>
            </p:cNvPr>
            <p:cNvSpPr/>
            <p:nvPr/>
          </p:nvSpPr>
          <p:spPr>
            <a:xfrm>
              <a:off x="205154" y="149469"/>
              <a:ext cx="11781692" cy="6559062"/>
            </a:xfrm>
            <a:prstGeom prst="roundRect">
              <a:avLst>
                <a:gd name="adj" fmla="val 2592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  <p:sp>
          <p:nvSpPr>
            <p:cNvPr id="7" name="مستطيل: زوايا علوية مستديرة 6">
              <a:extLst>
                <a:ext uri="{FF2B5EF4-FFF2-40B4-BE49-F238E27FC236}">
                  <a16:creationId xmlns:a16="http://schemas.microsoft.com/office/drawing/2014/main" id="{BF5D4139-15C5-C1F6-476C-698C91128B7F}"/>
                </a:ext>
              </a:extLst>
            </p:cNvPr>
            <p:cNvSpPr/>
            <p:nvPr/>
          </p:nvSpPr>
          <p:spPr>
            <a:xfrm>
              <a:off x="205154" y="149469"/>
              <a:ext cx="11781692" cy="32104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5B9F5CF0-D8B4-8E72-D987-05A1165DC293}"/>
                </a:ext>
              </a:extLst>
            </p:cNvPr>
            <p:cNvSpPr/>
            <p:nvPr/>
          </p:nvSpPr>
          <p:spPr>
            <a:xfrm>
              <a:off x="11622952" y="255993"/>
              <a:ext cx="108000" cy="108000"/>
            </a:xfrm>
            <a:prstGeom prst="ellipse">
              <a:avLst/>
            </a:prstGeom>
            <a:solidFill>
              <a:srgbClr val="F81F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32F36AE8-DB5D-3A24-E5D9-F02E93EB945B}"/>
                </a:ext>
              </a:extLst>
            </p:cNvPr>
            <p:cNvSpPr/>
            <p:nvPr/>
          </p:nvSpPr>
          <p:spPr>
            <a:xfrm>
              <a:off x="11434118" y="255993"/>
              <a:ext cx="108000" cy="108000"/>
            </a:xfrm>
            <a:prstGeom prst="ellipse">
              <a:avLst/>
            </a:prstGeom>
            <a:solidFill>
              <a:srgbClr val="F6CF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  <p:sp>
          <p:nvSpPr>
            <p:cNvPr id="12" name="شكل بيضاوي 11">
              <a:extLst>
                <a:ext uri="{FF2B5EF4-FFF2-40B4-BE49-F238E27FC236}">
                  <a16:creationId xmlns:a16="http://schemas.microsoft.com/office/drawing/2014/main" id="{4446ACBA-E362-51AF-4EBE-1F464578B7A5}"/>
                </a:ext>
              </a:extLst>
            </p:cNvPr>
            <p:cNvSpPr/>
            <p:nvPr/>
          </p:nvSpPr>
          <p:spPr>
            <a:xfrm>
              <a:off x="11245284" y="255993"/>
              <a:ext cx="108000" cy="108000"/>
            </a:xfrm>
            <a:prstGeom prst="ellipse">
              <a:avLst/>
            </a:prstGeom>
            <a:solidFill>
              <a:srgbClr val="FE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latin typeface="Cairo Black" panose="00000A00000000000000" pitchFamily="2" charset="-78"/>
                <a:cs typeface="Cairo Black" panose="00000A00000000000000" pitchFamily="2" charset="-78"/>
              </a:endParaRPr>
            </a:p>
          </p:txBody>
        </p:sp>
      </p:grpSp>
      <p:sp>
        <p:nvSpPr>
          <p:cNvPr id="18" name="مربع نص 17">
            <a:extLst>
              <a:ext uri="{FF2B5EF4-FFF2-40B4-BE49-F238E27FC236}">
                <a16:creationId xmlns:a16="http://schemas.microsoft.com/office/drawing/2014/main" id="{F53ECEB5-948F-E757-1C58-1F6EEE1AFCB0}"/>
              </a:ext>
            </a:extLst>
          </p:cNvPr>
          <p:cNvSpPr txBox="1"/>
          <p:nvPr/>
        </p:nvSpPr>
        <p:spPr>
          <a:xfrm>
            <a:off x="1435100" y="830404"/>
            <a:ext cx="9321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A" sz="32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Cairo Black" panose="00000A00000000000000" pitchFamily="2" charset="-78"/>
                <a:cs typeface="Cairo Black" panose="00000A00000000000000" pitchFamily="2" charset="-78"/>
              </a:rPr>
              <a:t>قواعد البيانات والخدمات السحابية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iro Black" panose="00000A00000000000000" pitchFamily="2" charset="-78"/>
              <a:cs typeface="Cairo Black" panose="00000A00000000000000" pitchFamily="2" charset="-78"/>
            </a:endParaRP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1360EA31-DE07-6E82-0E89-2DBC3FB7FAEF}"/>
              </a:ext>
            </a:extLst>
          </p:cNvPr>
          <p:cNvSpPr txBox="1"/>
          <p:nvPr/>
        </p:nvSpPr>
        <p:spPr>
          <a:xfrm>
            <a:off x="2913961" y="899495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US" dirty="0"/>
          </a:p>
        </p:txBody>
      </p:sp>
      <p:grpSp>
        <p:nvGrpSpPr>
          <p:cNvPr id="45" name="مجموعة 44">
            <a:extLst>
              <a:ext uri="{FF2B5EF4-FFF2-40B4-BE49-F238E27FC236}">
                <a16:creationId xmlns:a16="http://schemas.microsoft.com/office/drawing/2014/main" id="{83601AB2-B705-03DC-4F34-11B7F022A8AF}"/>
              </a:ext>
            </a:extLst>
          </p:cNvPr>
          <p:cNvGrpSpPr/>
          <p:nvPr/>
        </p:nvGrpSpPr>
        <p:grpSpPr>
          <a:xfrm>
            <a:off x="8866114" y="1706297"/>
            <a:ext cx="2767222" cy="4156611"/>
            <a:chOff x="8866114" y="1885201"/>
            <a:chExt cx="2767222" cy="4156611"/>
          </a:xfrm>
        </p:grpSpPr>
        <p:pic>
          <p:nvPicPr>
            <p:cNvPr id="5" name="صورة 4">
              <a:extLst>
                <a:ext uri="{FF2B5EF4-FFF2-40B4-BE49-F238E27FC236}">
                  <a16:creationId xmlns:a16="http://schemas.microsoft.com/office/drawing/2014/main" id="{64D78F78-7A1F-D0EB-AEE9-77166347C534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662720" y="1885201"/>
              <a:ext cx="1174011" cy="1174011"/>
            </a:xfrm>
            <a:prstGeom prst="rect">
              <a:avLst/>
            </a:prstGeom>
          </p:spPr>
        </p:pic>
        <p:grpSp>
          <p:nvGrpSpPr>
            <p:cNvPr id="20" name="مجموعة 19">
              <a:extLst>
                <a:ext uri="{FF2B5EF4-FFF2-40B4-BE49-F238E27FC236}">
                  <a16:creationId xmlns:a16="http://schemas.microsoft.com/office/drawing/2014/main" id="{F1A408D9-DB3F-0663-9400-29416B5FAD76}"/>
                </a:ext>
              </a:extLst>
            </p:cNvPr>
            <p:cNvGrpSpPr/>
            <p:nvPr/>
          </p:nvGrpSpPr>
          <p:grpSpPr>
            <a:xfrm>
              <a:off x="8866114" y="3483967"/>
              <a:ext cx="2767222" cy="2557845"/>
              <a:chOff x="8254671" y="3327139"/>
              <a:chExt cx="2767222" cy="2557845"/>
            </a:xfrm>
          </p:grpSpPr>
          <p:sp>
            <p:nvSpPr>
              <p:cNvPr id="23" name="مربع نص 22">
                <a:extLst>
                  <a:ext uri="{FF2B5EF4-FFF2-40B4-BE49-F238E27FC236}">
                    <a16:creationId xmlns:a16="http://schemas.microsoft.com/office/drawing/2014/main" id="{5516E419-1387-EF8F-42B0-B5EC6149DA3B}"/>
                  </a:ext>
                </a:extLst>
              </p:cNvPr>
              <p:cNvSpPr txBox="1"/>
              <p:nvPr/>
            </p:nvSpPr>
            <p:spPr>
              <a:xfrm>
                <a:off x="8254671" y="3327139"/>
                <a:ext cx="2767222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3200" b="1" i="0" u="none" strike="noStrike" kern="1200" cap="none" spc="0" normalizeH="0" baseline="0" dirty="0">
                    <a:ln>
                      <a:noFill/>
                    </a:ln>
                    <a:effectLst/>
                    <a:uLnTx/>
                    <a:uFillTx/>
                    <a:latin typeface="Cairo Black" panose="00000A00000000000000" pitchFamily="2" charset="-78"/>
                    <a:cs typeface="Cairo Black" panose="00000A00000000000000" pitchFamily="2" charset="-78"/>
                  </a:rPr>
                  <a:t>Cloud</a:t>
                </a:r>
                <a:r>
                  <a:rPr lang="en-US" sz="3200" b="1" dirty="0">
                    <a:latin typeface="Cairo Black" panose="00000A00000000000000" pitchFamily="2" charset="-78"/>
                    <a:cs typeface="Cairo Black" panose="00000A00000000000000" pitchFamily="2" charset="-78"/>
                  </a:rPr>
                  <a:t>flare D1</a:t>
                </a:r>
                <a:endParaRPr kumimoji="0" lang="en-US" sz="3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iro Black" panose="00000A00000000000000" pitchFamily="2" charset="-78"/>
                  <a:cs typeface="Cairo Black" panose="00000A00000000000000" pitchFamily="2" charset="-78"/>
                </a:endParaRPr>
              </a:p>
            </p:txBody>
          </p:sp>
          <p:sp>
            <p:nvSpPr>
              <p:cNvPr id="24" name="مستطيل 23">
                <a:extLst>
                  <a:ext uri="{FF2B5EF4-FFF2-40B4-BE49-F238E27FC236}">
                    <a16:creationId xmlns:a16="http://schemas.microsoft.com/office/drawing/2014/main" id="{38A58093-986E-D7A7-DCDD-3ABD63F5AA85}"/>
                  </a:ext>
                </a:extLst>
              </p:cNvPr>
              <p:cNvSpPr/>
              <p:nvPr/>
            </p:nvSpPr>
            <p:spPr>
              <a:xfrm>
                <a:off x="8345853" y="4265342"/>
                <a:ext cx="2579077" cy="1619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90500" sx="102000" sy="102000" algn="ctr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dirty="0">
                    <a:solidFill>
                      <a:schemeClr val="tx1"/>
                    </a:solidFill>
                    <a:latin typeface="Cairo Light" panose="00000400000000000000" pitchFamily="2" charset="-78"/>
                    <a:cs typeface="Cairo Light" panose="00000400000000000000" pitchFamily="2" charset="-78"/>
                  </a:rPr>
                  <a:t>تخزين بيانات المستخدمين ونتائج الفحص.</a:t>
                </a:r>
                <a:endParaRPr lang="en-US" sz="2000" dirty="0">
                  <a:solidFill>
                    <a:schemeClr val="tx1"/>
                  </a:solidFill>
                  <a:latin typeface="Cairo Light" panose="00000400000000000000" pitchFamily="2" charset="-78"/>
                  <a:cs typeface="Cairo Light" panose="00000400000000000000" pitchFamily="2" charset="-78"/>
                </a:endParaRPr>
              </a:p>
            </p:txBody>
          </p:sp>
        </p:grpSp>
      </p:grpSp>
      <p:grpSp>
        <p:nvGrpSpPr>
          <p:cNvPr id="42" name="مجموعة 41">
            <a:extLst>
              <a:ext uri="{FF2B5EF4-FFF2-40B4-BE49-F238E27FC236}">
                <a16:creationId xmlns:a16="http://schemas.microsoft.com/office/drawing/2014/main" id="{3E10B51F-8AF5-1E6D-4DE7-CFD80A583594}"/>
              </a:ext>
            </a:extLst>
          </p:cNvPr>
          <p:cNvGrpSpPr/>
          <p:nvPr/>
        </p:nvGrpSpPr>
        <p:grpSpPr>
          <a:xfrm>
            <a:off x="655628" y="2006103"/>
            <a:ext cx="2579077" cy="3856805"/>
            <a:chOff x="655628" y="2185007"/>
            <a:chExt cx="2579077" cy="3856805"/>
          </a:xfrm>
        </p:grpSpPr>
        <p:pic>
          <p:nvPicPr>
            <p:cNvPr id="15" name="صورة 14">
              <a:extLst>
                <a:ext uri="{FF2B5EF4-FFF2-40B4-BE49-F238E27FC236}">
                  <a16:creationId xmlns:a16="http://schemas.microsoft.com/office/drawing/2014/main" id="{2D4870F7-9A12-5905-A335-4FDFA14AD8B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02754" y="2185007"/>
              <a:ext cx="884824" cy="884824"/>
            </a:xfrm>
            <a:prstGeom prst="rect">
              <a:avLst/>
            </a:prstGeom>
          </p:spPr>
        </p:pic>
        <p:grpSp>
          <p:nvGrpSpPr>
            <p:cNvPr id="27" name="مجموعة 26">
              <a:extLst>
                <a:ext uri="{FF2B5EF4-FFF2-40B4-BE49-F238E27FC236}">
                  <a16:creationId xmlns:a16="http://schemas.microsoft.com/office/drawing/2014/main" id="{DB7F7298-7F27-9869-69F2-5180049831EC}"/>
                </a:ext>
              </a:extLst>
            </p:cNvPr>
            <p:cNvGrpSpPr/>
            <p:nvPr/>
          </p:nvGrpSpPr>
          <p:grpSpPr>
            <a:xfrm>
              <a:off x="655628" y="3468596"/>
              <a:ext cx="2579077" cy="2573216"/>
              <a:chOff x="8345853" y="3311768"/>
              <a:chExt cx="2579077" cy="2573216"/>
            </a:xfrm>
          </p:grpSpPr>
          <p:sp>
            <p:nvSpPr>
              <p:cNvPr id="30" name="مربع نص 29">
                <a:extLst>
                  <a:ext uri="{FF2B5EF4-FFF2-40B4-BE49-F238E27FC236}">
                    <a16:creationId xmlns:a16="http://schemas.microsoft.com/office/drawing/2014/main" id="{2A1E9E52-FBF0-9C10-81B6-1BAA90CC9324}"/>
                  </a:ext>
                </a:extLst>
              </p:cNvPr>
              <p:cNvSpPr txBox="1"/>
              <p:nvPr/>
            </p:nvSpPr>
            <p:spPr>
              <a:xfrm>
                <a:off x="8466548" y="3311768"/>
                <a:ext cx="2337685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200" b="1" noProof="0" dirty="0">
                    <a:latin typeface="Cairo Black" panose="00000A00000000000000" pitchFamily="2" charset="-78"/>
                    <a:cs typeface="Cairo Black" panose="00000A00000000000000" pitchFamily="2" charset="-78"/>
                  </a:rPr>
                  <a:t>Gemini API</a:t>
                </a:r>
                <a:endParaRPr kumimoji="0" lang="en-US" sz="3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iro Black" panose="00000A00000000000000" pitchFamily="2" charset="-78"/>
                  <a:cs typeface="Cairo Black" panose="00000A00000000000000" pitchFamily="2" charset="-78"/>
                </a:endParaRPr>
              </a:p>
            </p:txBody>
          </p:sp>
          <p:sp>
            <p:nvSpPr>
              <p:cNvPr id="31" name="مستطيل 30">
                <a:extLst>
                  <a:ext uri="{FF2B5EF4-FFF2-40B4-BE49-F238E27FC236}">
                    <a16:creationId xmlns:a16="http://schemas.microsoft.com/office/drawing/2014/main" id="{8B4F2658-4BFC-D7B2-7334-D00B6ECFB1C9}"/>
                  </a:ext>
                </a:extLst>
              </p:cNvPr>
              <p:cNvSpPr/>
              <p:nvPr/>
            </p:nvSpPr>
            <p:spPr>
              <a:xfrm>
                <a:off x="8345853" y="4265342"/>
                <a:ext cx="2579077" cy="1619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90500" sx="102000" sy="102000" algn="ctr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dirty="0">
                    <a:solidFill>
                      <a:schemeClr val="tx1"/>
                    </a:solidFill>
                    <a:latin typeface="Cairo Light" panose="00000400000000000000" pitchFamily="2" charset="-78"/>
                    <a:cs typeface="Cairo Light" panose="00000400000000000000" pitchFamily="2" charset="-78"/>
                  </a:rPr>
                  <a:t>تحليل النتائج وتقديم توصيات ذكية.</a:t>
                </a:r>
                <a:endParaRPr lang="en-US" sz="2000" dirty="0">
                  <a:solidFill>
                    <a:schemeClr val="tx1"/>
                  </a:solidFill>
                  <a:latin typeface="Cairo Light" panose="00000400000000000000" pitchFamily="2" charset="-78"/>
                  <a:cs typeface="Cairo Light" panose="00000400000000000000" pitchFamily="2" charset="-78"/>
                </a:endParaRPr>
              </a:p>
            </p:txBody>
          </p:sp>
        </p:grpSp>
      </p:grpSp>
      <p:grpSp>
        <p:nvGrpSpPr>
          <p:cNvPr id="43" name="مجموعة 42">
            <a:extLst>
              <a:ext uri="{FF2B5EF4-FFF2-40B4-BE49-F238E27FC236}">
                <a16:creationId xmlns:a16="http://schemas.microsoft.com/office/drawing/2014/main" id="{F6DC4375-48A5-0A93-AA2C-0583703563DE}"/>
              </a:ext>
            </a:extLst>
          </p:cNvPr>
          <p:cNvGrpSpPr/>
          <p:nvPr/>
        </p:nvGrpSpPr>
        <p:grpSpPr>
          <a:xfrm>
            <a:off x="3325887" y="1842332"/>
            <a:ext cx="2767220" cy="4020576"/>
            <a:chOff x="3325887" y="2021236"/>
            <a:chExt cx="2767220" cy="4020576"/>
          </a:xfrm>
        </p:grpSpPr>
        <p:pic>
          <p:nvPicPr>
            <p:cNvPr id="13" name="صورة 12" descr="File:Virustotal logo pixelalign.png - Wikimedia Commons">
              <a:extLst>
                <a:ext uri="{FF2B5EF4-FFF2-40B4-BE49-F238E27FC236}">
                  <a16:creationId xmlns:a16="http://schemas.microsoft.com/office/drawing/2014/main" id="{47267773-DD69-2F9D-40BE-D3369ECDC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612088" y="2021236"/>
              <a:ext cx="2194818" cy="1082405"/>
            </a:xfrm>
            <a:prstGeom prst="rect">
              <a:avLst/>
            </a:prstGeom>
          </p:spPr>
        </p:pic>
        <p:grpSp>
          <p:nvGrpSpPr>
            <p:cNvPr id="33" name="مجموعة 32">
              <a:extLst>
                <a:ext uri="{FF2B5EF4-FFF2-40B4-BE49-F238E27FC236}">
                  <a16:creationId xmlns:a16="http://schemas.microsoft.com/office/drawing/2014/main" id="{50064814-D098-2237-0E73-BA7317F957F8}"/>
                </a:ext>
              </a:extLst>
            </p:cNvPr>
            <p:cNvGrpSpPr/>
            <p:nvPr/>
          </p:nvGrpSpPr>
          <p:grpSpPr>
            <a:xfrm>
              <a:off x="3325887" y="3470518"/>
              <a:ext cx="2767220" cy="2571294"/>
              <a:chOff x="8248889" y="3313690"/>
              <a:chExt cx="2767220" cy="2571294"/>
            </a:xfrm>
          </p:grpSpPr>
          <p:sp>
            <p:nvSpPr>
              <p:cNvPr id="35" name="مربع نص 34">
                <a:extLst>
                  <a:ext uri="{FF2B5EF4-FFF2-40B4-BE49-F238E27FC236}">
                    <a16:creationId xmlns:a16="http://schemas.microsoft.com/office/drawing/2014/main" id="{7561F4D4-878B-2619-4F78-F39B63AAF581}"/>
                  </a:ext>
                </a:extLst>
              </p:cNvPr>
              <p:cNvSpPr txBox="1"/>
              <p:nvPr/>
            </p:nvSpPr>
            <p:spPr>
              <a:xfrm>
                <a:off x="8248889" y="3313690"/>
                <a:ext cx="2767220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200" b="1" noProof="0" dirty="0">
                    <a:latin typeface="Cairo Black" panose="00000A00000000000000" pitchFamily="2" charset="-78"/>
                    <a:cs typeface="Cairo Black" panose="00000A00000000000000" pitchFamily="2" charset="-78"/>
                  </a:rPr>
                  <a:t>VirusTotal API</a:t>
                </a:r>
                <a:endParaRPr kumimoji="0" lang="en-US" sz="3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iro Black" panose="00000A00000000000000" pitchFamily="2" charset="-78"/>
                  <a:cs typeface="Cairo Black" panose="00000A00000000000000" pitchFamily="2" charset="-78"/>
                </a:endParaRPr>
              </a:p>
            </p:txBody>
          </p:sp>
          <p:sp>
            <p:nvSpPr>
              <p:cNvPr id="36" name="مستطيل 35">
                <a:extLst>
                  <a:ext uri="{FF2B5EF4-FFF2-40B4-BE49-F238E27FC236}">
                    <a16:creationId xmlns:a16="http://schemas.microsoft.com/office/drawing/2014/main" id="{FC6C15C0-1FCF-97D7-DCAC-654AE91E2200}"/>
                  </a:ext>
                </a:extLst>
              </p:cNvPr>
              <p:cNvSpPr/>
              <p:nvPr/>
            </p:nvSpPr>
            <p:spPr>
              <a:xfrm>
                <a:off x="8345853" y="4265342"/>
                <a:ext cx="2579077" cy="1619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90500" sx="102000" sy="102000" algn="ctr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dirty="0">
                    <a:solidFill>
                      <a:schemeClr val="tx1"/>
                    </a:solidFill>
                    <a:latin typeface="Cairo Light" panose="00000400000000000000" pitchFamily="2" charset="-78"/>
                    <a:cs typeface="Cairo Light" panose="00000400000000000000" pitchFamily="2" charset="-78"/>
                  </a:rPr>
                  <a:t>تخزين مؤقت لتسريع عمليات الفحص.</a:t>
                </a:r>
                <a:endParaRPr lang="en-US" sz="2000" dirty="0">
                  <a:solidFill>
                    <a:schemeClr val="tx1"/>
                  </a:solidFill>
                  <a:latin typeface="Cairo Light" panose="00000400000000000000" pitchFamily="2" charset="-78"/>
                  <a:cs typeface="Cairo Light" panose="00000400000000000000" pitchFamily="2" charset="-78"/>
                </a:endParaRPr>
              </a:p>
            </p:txBody>
          </p:sp>
        </p:grpSp>
      </p:grpSp>
      <p:grpSp>
        <p:nvGrpSpPr>
          <p:cNvPr id="44" name="مجموعة 43">
            <a:extLst>
              <a:ext uri="{FF2B5EF4-FFF2-40B4-BE49-F238E27FC236}">
                <a16:creationId xmlns:a16="http://schemas.microsoft.com/office/drawing/2014/main" id="{96495BB1-EFCA-8E5E-344F-CAD878A76466}"/>
              </a:ext>
            </a:extLst>
          </p:cNvPr>
          <p:cNvGrpSpPr/>
          <p:nvPr/>
        </p:nvGrpSpPr>
        <p:grpSpPr>
          <a:xfrm>
            <a:off x="6096000" y="1652716"/>
            <a:ext cx="2767221" cy="4210192"/>
            <a:chOff x="6096000" y="1831620"/>
            <a:chExt cx="2767221" cy="4210192"/>
          </a:xfrm>
        </p:grpSpPr>
        <p:pic>
          <p:nvPicPr>
            <p:cNvPr id="9" name="صورة 8" descr="File:Cloudflare Logo.png - Wikimedia Commons">
              <a:extLst>
                <a:ext uri="{FF2B5EF4-FFF2-40B4-BE49-F238E27FC236}">
                  <a16:creationId xmlns:a16="http://schemas.microsoft.com/office/drawing/2014/main" id="{D37D5340-A45E-9F4E-1497-5BEED165D0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58361" y="1831620"/>
              <a:ext cx="1442499" cy="1442499"/>
            </a:xfrm>
            <a:prstGeom prst="rect">
              <a:avLst/>
            </a:prstGeom>
          </p:spPr>
        </p:pic>
        <p:grpSp>
          <p:nvGrpSpPr>
            <p:cNvPr id="38" name="مجموعة 37">
              <a:extLst>
                <a:ext uri="{FF2B5EF4-FFF2-40B4-BE49-F238E27FC236}">
                  <a16:creationId xmlns:a16="http://schemas.microsoft.com/office/drawing/2014/main" id="{2ADB1A6F-F2F8-9AA8-2295-2C6C3F9B94C2}"/>
                </a:ext>
              </a:extLst>
            </p:cNvPr>
            <p:cNvGrpSpPr/>
            <p:nvPr/>
          </p:nvGrpSpPr>
          <p:grpSpPr>
            <a:xfrm>
              <a:off x="6096000" y="3483967"/>
              <a:ext cx="2767221" cy="2557845"/>
              <a:chOff x="8251779" y="3327139"/>
              <a:chExt cx="2767221" cy="2557845"/>
            </a:xfrm>
          </p:grpSpPr>
          <p:sp>
            <p:nvSpPr>
              <p:cNvPr id="40" name="مربع نص 39">
                <a:extLst>
                  <a:ext uri="{FF2B5EF4-FFF2-40B4-BE49-F238E27FC236}">
                    <a16:creationId xmlns:a16="http://schemas.microsoft.com/office/drawing/2014/main" id="{68979AA9-793D-EE58-213F-4433AD7482BA}"/>
                  </a:ext>
                </a:extLst>
              </p:cNvPr>
              <p:cNvSpPr txBox="1"/>
              <p:nvPr/>
            </p:nvSpPr>
            <p:spPr>
              <a:xfrm>
                <a:off x="8251779" y="3327139"/>
                <a:ext cx="2767221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ctr" defTabSz="914400" rtl="1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lang="en-US" sz="3200" b="1" noProof="0" dirty="0">
                    <a:latin typeface="Cairo Black" panose="00000A00000000000000" pitchFamily="2" charset="-78"/>
                    <a:cs typeface="Cairo Black" panose="00000A00000000000000" pitchFamily="2" charset="-78"/>
                  </a:rPr>
                  <a:t>Cloudflare KV</a:t>
                </a:r>
                <a:endParaRPr kumimoji="0" lang="en-US" sz="3200" b="1" i="0" u="none" strike="noStrike" kern="1200" cap="none" spc="0" normalizeH="0" baseline="0" noProof="0" dirty="0">
                  <a:ln>
                    <a:noFill/>
                  </a:ln>
                  <a:effectLst/>
                  <a:uLnTx/>
                  <a:uFillTx/>
                  <a:latin typeface="Cairo Black" panose="00000A00000000000000" pitchFamily="2" charset="-78"/>
                  <a:cs typeface="Cairo Black" panose="00000A00000000000000" pitchFamily="2" charset="-78"/>
                </a:endParaRPr>
              </a:p>
            </p:txBody>
          </p:sp>
          <p:sp>
            <p:nvSpPr>
              <p:cNvPr id="41" name="مستطيل 40">
                <a:extLst>
                  <a:ext uri="{FF2B5EF4-FFF2-40B4-BE49-F238E27FC236}">
                    <a16:creationId xmlns:a16="http://schemas.microsoft.com/office/drawing/2014/main" id="{9B23D4AA-31A8-6125-F59F-8C7CC26EA0B8}"/>
                  </a:ext>
                </a:extLst>
              </p:cNvPr>
              <p:cNvSpPr/>
              <p:nvPr/>
            </p:nvSpPr>
            <p:spPr>
              <a:xfrm>
                <a:off x="8345853" y="4265342"/>
                <a:ext cx="2579077" cy="161964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190500" sx="102000" sy="102000" algn="ctr" rotWithShape="0">
                  <a:prstClr val="black">
                    <a:alpha val="7000"/>
                  </a:prstClr>
                </a:outerShdw>
              </a:effectLst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ar-SA" sz="2000" dirty="0">
                    <a:solidFill>
                      <a:schemeClr val="tx1"/>
                    </a:solidFill>
                    <a:latin typeface="Cairo Light" panose="00000400000000000000" pitchFamily="2" charset="-78"/>
                    <a:cs typeface="Cairo Light" panose="00000400000000000000" pitchFamily="2" charset="-78"/>
                  </a:rPr>
                  <a:t>فحص الملفات والروابط عبر محركات متعددة.</a:t>
                </a:r>
                <a:endParaRPr lang="en-US" sz="2000" dirty="0">
                  <a:solidFill>
                    <a:schemeClr val="tx1"/>
                  </a:solidFill>
                  <a:latin typeface="Cairo Light" panose="00000400000000000000" pitchFamily="2" charset="-78"/>
                  <a:cs typeface="Cairo Light" panose="00000400000000000000" pitchFamily="2" charset="-78"/>
                </a:endParaRPr>
              </a:p>
            </p:txBody>
          </p:sp>
        </p:grpSp>
      </p:grpSp>
      <p:grpSp>
        <p:nvGrpSpPr>
          <p:cNvPr id="46" name="مجموعة 45">
            <a:extLst>
              <a:ext uri="{FF2B5EF4-FFF2-40B4-BE49-F238E27FC236}">
                <a16:creationId xmlns:a16="http://schemas.microsoft.com/office/drawing/2014/main" id="{FDD86F0C-EB8B-5DFF-3EED-B98B91D2F47B}"/>
              </a:ext>
            </a:extLst>
          </p:cNvPr>
          <p:cNvGrpSpPr/>
          <p:nvPr/>
        </p:nvGrpSpPr>
        <p:grpSpPr>
          <a:xfrm>
            <a:off x="3078437" y="6342963"/>
            <a:ext cx="6035126" cy="400110"/>
            <a:chOff x="3078437" y="6342963"/>
            <a:chExt cx="6035126" cy="400110"/>
          </a:xfrm>
        </p:grpSpPr>
        <p:sp>
          <p:nvSpPr>
            <p:cNvPr id="47" name="مربع نص 46">
              <a:extLst>
                <a:ext uri="{FF2B5EF4-FFF2-40B4-BE49-F238E27FC236}">
                  <a16:creationId xmlns:a16="http://schemas.microsoft.com/office/drawing/2014/main" id="{5AEF6049-704D-6BDD-71BA-006FBBCC3E82}"/>
                </a:ext>
              </a:extLst>
            </p:cNvPr>
            <p:cNvSpPr txBox="1"/>
            <p:nvPr/>
          </p:nvSpPr>
          <p:spPr>
            <a:xfrm>
              <a:off x="3078437" y="6342963"/>
              <a:ext cx="60351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rPr>
                <a:t>09/18</a:t>
              </a:r>
              <a:endParaRPr lang="ar-SY" sz="1050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48" name="قوس كبير مزدوج 47">
              <a:extLst>
                <a:ext uri="{FF2B5EF4-FFF2-40B4-BE49-F238E27FC236}">
                  <a16:creationId xmlns:a16="http://schemas.microsoft.com/office/drawing/2014/main" id="{0D3F2FCB-5FFB-FB8F-6227-4A5503DF33F3}"/>
                </a:ext>
              </a:extLst>
            </p:cNvPr>
            <p:cNvSpPr/>
            <p:nvPr/>
          </p:nvSpPr>
          <p:spPr>
            <a:xfrm>
              <a:off x="5345723" y="6342963"/>
              <a:ext cx="1500554" cy="335680"/>
            </a:xfrm>
            <a:prstGeom prst="bracePair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70008105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6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7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0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1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D6A0B6DC-4A98-E91B-19E9-283874C32EAF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205154" y="149469"/>
            <a:chExt cx="11781692" cy="655906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BF73AB02-EFE9-6F9B-2C8F-505C58B33DFD}"/>
                </a:ext>
              </a:extLst>
            </p:cNvPr>
            <p:cNvSpPr/>
            <p:nvPr/>
          </p:nvSpPr>
          <p:spPr>
            <a:xfrm>
              <a:off x="205154" y="149469"/>
              <a:ext cx="11781692" cy="6559062"/>
            </a:xfrm>
            <a:prstGeom prst="roundRect">
              <a:avLst>
                <a:gd name="adj" fmla="val 2592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7" name="مستطيل: زوايا علوية مستديرة 6">
              <a:extLst>
                <a:ext uri="{FF2B5EF4-FFF2-40B4-BE49-F238E27FC236}">
                  <a16:creationId xmlns:a16="http://schemas.microsoft.com/office/drawing/2014/main" id="{9415C0AC-E7EC-C853-FC5F-CA1075A9B6C8}"/>
                </a:ext>
              </a:extLst>
            </p:cNvPr>
            <p:cNvSpPr/>
            <p:nvPr/>
          </p:nvSpPr>
          <p:spPr>
            <a:xfrm>
              <a:off x="205154" y="149469"/>
              <a:ext cx="11781692" cy="32104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9AE6043D-3B4A-4675-6271-DC556AEA1EB7}"/>
                </a:ext>
              </a:extLst>
            </p:cNvPr>
            <p:cNvSpPr/>
            <p:nvPr/>
          </p:nvSpPr>
          <p:spPr>
            <a:xfrm>
              <a:off x="11622952" y="255993"/>
              <a:ext cx="108000" cy="108000"/>
            </a:xfrm>
            <a:prstGeom prst="ellipse">
              <a:avLst/>
            </a:prstGeom>
            <a:solidFill>
              <a:srgbClr val="F81F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4958BF4A-078E-758F-5311-F9A30E8D50A5}"/>
                </a:ext>
              </a:extLst>
            </p:cNvPr>
            <p:cNvSpPr/>
            <p:nvPr/>
          </p:nvSpPr>
          <p:spPr>
            <a:xfrm>
              <a:off x="11434118" y="255993"/>
              <a:ext cx="108000" cy="108000"/>
            </a:xfrm>
            <a:prstGeom prst="ellipse">
              <a:avLst/>
            </a:prstGeom>
            <a:solidFill>
              <a:srgbClr val="F6CF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2" name="شكل بيضاوي 11">
              <a:extLst>
                <a:ext uri="{FF2B5EF4-FFF2-40B4-BE49-F238E27FC236}">
                  <a16:creationId xmlns:a16="http://schemas.microsoft.com/office/drawing/2014/main" id="{63440396-0F98-A757-CFB4-207A186FF8F2}"/>
                </a:ext>
              </a:extLst>
            </p:cNvPr>
            <p:cNvSpPr/>
            <p:nvPr/>
          </p:nvSpPr>
          <p:spPr>
            <a:xfrm>
              <a:off x="11245284" y="255993"/>
              <a:ext cx="108000" cy="108000"/>
            </a:xfrm>
            <a:prstGeom prst="ellipse">
              <a:avLst/>
            </a:prstGeom>
            <a:solidFill>
              <a:srgbClr val="FE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</p:grpSp>
      <p:sp>
        <p:nvSpPr>
          <p:cNvPr id="6" name="مربع نص 5">
            <a:extLst>
              <a:ext uri="{FF2B5EF4-FFF2-40B4-BE49-F238E27FC236}">
                <a16:creationId xmlns:a16="http://schemas.microsoft.com/office/drawing/2014/main" id="{7960F6AE-B8DF-B808-B31D-4AED8DF70E69}"/>
              </a:ext>
            </a:extLst>
          </p:cNvPr>
          <p:cNvSpPr txBox="1"/>
          <p:nvPr/>
        </p:nvSpPr>
        <p:spPr>
          <a:xfrm>
            <a:off x="5779773" y="1001235"/>
            <a:ext cx="58402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3200" b="1" dirty="0">
                <a:solidFill>
                  <a:srgbClr val="7030A0"/>
                </a:solidFill>
                <a:latin typeface="Cairo Black" panose="00000A00000000000000" pitchFamily="2" charset="-78"/>
                <a:cs typeface="Cairo Black" panose="00000A00000000000000" pitchFamily="2" charset="-78"/>
              </a:rPr>
              <a:t>تقنيات الأمان</a:t>
            </a:r>
            <a:endParaRPr lang="en-US" sz="3200" b="1" i="0" dirty="0">
              <a:solidFill>
                <a:srgbClr val="7030A0"/>
              </a:solidFill>
              <a:effectLst/>
              <a:latin typeface="Cairo Black" panose="00000A00000000000000" pitchFamily="2" charset="-78"/>
              <a:cs typeface="Cairo Black" panose="00000A00000000000000" pitchFamily="2" charset="-78"/>
            </a:endParaRPr>
          </a:p>
        </p:txBody>
      </p:sp>
      <p:grpSp>
        <p:nvGrpSpPr>
          <p:cNvPr id="2" name="مجموعة 1">
            <a:extLst>
              <a:ext uri="{FF2B5EF4-FFF2-40B4-BE49-F238E27FC236}">
                <a16:creationId xmlns:a16="http://schemas.microsoft.com/office/drawing/2014/main" id="{9642EE1D-DBAE-F435-713A-97675AD55523}"/>
              </a:ext>
            </a:extLst>
          </p:cNvPr>
          <p:cNvGrpSpPr/>
          <p:nvPr/>
        </p:nvGrpSpPr>
        <p:grpSpPr>
          <a:xfrm>
            <a:off x="3078437" y="6342963"/>
            <a:ext cx="6035126" cy="400110"/>
            <a:chOff x="3078437" y="6342963"/>
            <a:chExt cx="6035126" cy="400110"/>
          </a:xfrm>
        </p:grpSpPr>
        <p:sp>
          <p:nvSpPr>
            <p:cNvPr id="3" name="مربع نص 2">
              <a:extLst>
                <a:ext uri="{FF2B5EF4-FFF2-40B4-BE49-F238E27FC236}">
                  <a16:creationId xmlns:a16="http://schemas.microsoft.com/office/drawing/2014/main" id="{C3069E4B-AD44-4134-FAEF-5F58187425F9}"/>
                </a:ext>
              </a:extLst>
            </p:cNvPr>
            <p:cNvSpPr txBox="1"/>
            <p:nvPr/>
          </p:nvSpPr>
          <p:spPr>
            <a:xfrm>
              <a:off x="3078437" y="6342963"/>
              <a:ext cx="60351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rPr>
                <a:t>10/18</a:t>
              </a:r>
              <a:endParaRPr lang="ar-SY" sz="1050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5" name="قوس كبير مزدوج 4">
              <a:extLst>
                <a:ext uri="{FF2B5EF4-FFF2-40B4-BE49-F238E27FC236}">
                  <a16:creationId xmlns:a16="http://schemas.microsoft.com/office/drawing/2014/main" id="{13BA7D03-74ED-F7C6-AA46-E2D742A946D9}"/>
                </a:ext>
              </a:extLst>
            </p:cNvPr>
            <p:cNvSpPr/>
            <p:nvPr/>
          </p:nvSpPr>
          <p:spPr>
            <a:xfrm>
              <a:off x="5345723" y="6342963"/>
              <a:ext cx="1500554" cy="335680"/>
            </a:xfrm>
            <a:prstGeom prst="bracePair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aphicFrame>
        <p:nvGraphicFramePr>
          <p:cNvPr id="9" name="جدول 8">
            <a:extLst>
              <a:ext uri="{FF2B5EF4-FFF2-40B4-BE49-F238E27FC236}">
                <a16:creationId xmlns:a16="http://schemas.microsoft.com/office/drawing/2014/main" id="{C0F4EAB8-4298-FBB2-492E-E8B8E102766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505028"/>
              </p:ext>
            </p:extLst>
          </p:nvPr>
        </p:nvGraphicFramePr>
        <p:xfrm>
          <a:off x="4469970" y="1653425"/>
          <a:ext cx="6820542" cy="4574610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6820542">
                  <a:extLst>
                    <a:ext uri="{9D8B030D-6E8A-4147-A177-3AD203B41FA5}">
                      <a16:colId xmlns:a16="http://schemas.microsoft.com/office/drawing/2014/main" val="2594946378"/>
                    </a:ext>
                  </a:extLst>
                </a:gridCol>
              </a:tblGrid>
              <a:tr h="762435">
                <a:tc>
                  <a:txBody>
                    <a:bodyPr/>
                    <a:lstStyle/>
                    <a:p>
                      <a:r>
                        <a:rPr lang="ar-SA" sz="1600" b="0" dirty="0">
                          <a:solidFill>
                            <a:schemeClr val="tx1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المصادقة الآمنة وحماية الجلسات باستخدام بروتوكول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JWT Tokens</a:t>
                      </a:r>
                      <a:r>
                        <a:rPr lang="ar-SA" sz="1600" b="0" dirty="0">
                          <a:solidFill>
                            <a:schemeClr val="tx1"/>
                          </a:solidFill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.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airo" panose="00000800000000000000" pitchFamily="2" charset="-78"/>
                        <a:cs typeface="Cairo" panose="00000800000000000000" pitchFamily="2" charset="-78"/>
                      </a:endParaRPr>
                    </a:p>
                  </a:txBody>
                  <a:tcPr anchor="ctr"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5034897"/>
                  </a:ext>
                </a:extLst>
              </a:tr>
              <a:tr h="762435">
                <a:tc>
                  <a:txBody>
                    <a:bodyPr/>
                    <a:lstStyle/>
                    <a:p>
                      <a:r>
                        <a:rPr lang="ar-SA" sz="1600" b="0" dirty="0">
                          <a:solidFill>
                            <a:schemeClr val="tx1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تشفير كامل للبيانات والاتصالات المتبادلة بين التطبيق والخادم عبر بروتوكول 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HTTPS/TLS</a:t>
                      </a:r>
                      <a:r>
                        <a:rPr lang="ar-SA" sz="1600" b="0" dirty="0">
                          <a:solidFill>
                            <a:schemeClr val="tx1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.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airo Light" panose="00000400000000000000" pitchFamily="2" charset="-78"/>
                        <a:cs typeface="Cairo Light" panose="00000400000000000000" pitchFamily="2" charset="-78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9310985"/>
                  </a:ext>
                </a:extLst>
              </a:tr>
              <a:tr h="762435">
                <a:tc>
                  <a:txBody>
                    <a:bodyPr/>
                    <a:lstStyle/>
                    <a:p>
                      <a:r>
                        <a:rPr lang="ar-SA" sz="1600" b="0" dirty="0">
                          <a:solidFill>
                            <a:schemeClr val="tx1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الاعتماد على التخزين المحلي المشفر وحصر البيانات الحساسة والمفاتيح الرقمية.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airo Light" panose="00000400000000000000" pitchFamily="2" charset="-78"/>
                        <a:cs typeface="Cairo Light" panose="00000400000000000000" pitchFamily="2" charset="-78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5017982"/>
                  </a:ext>
                </a:extLst>
              </a:tr>
              <a:tr h="762435">
                <a:tc>
                  <a:txBody>
                    <a:bodyPr/>
                    <a:lstStyle/>
                    <a:p>
                      <a:r>
                        <a:rPr lang="ar-SA" sz="1600" b="0" dirty="0">
                          <a:solidFill>
                            <a:schemeClr val="tx1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توليد بصمة رقمية مجردة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SHA-256</a:t>
                      </a:r>
                      <a:r>
                        <a:rPr lang="en-US" sz="1600" b="0" dirty="0">
                          <a:solidFill>
                            <a:schemeClr val="tx1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 </a:t>
                      </a:r>
                      <a:r>
                        <a:rPr lang="ar-SA" sz="1600" b="0" dirty="0">
                          <a:solidFill>
                            <a:schemeClr val="tx1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 للملفات محليًا قبل إرسالها للتحقق من وجود مخزّنات سابقة.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airo Light" panose="00000400000000000000" pitchFamily="2" charset="-78"/>
                        <a:cs typeface="Cairo Light" panose="00000400000000000000" pitchFamily="2" charset="-78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78395989"/>
                  </a:ext>
                </a:extLst>
              </a:tr>
              <a:tr h="762435">
                <a:tc>
                  <a:txBody>
                    <a:bodyPr/>
                    <a:lstStyle/>
                    <a:p>
                      <a:r>
                        <a:rPr lang="ar-SA" sz="1600" b="0" dirty="0">
                          <a:solidFill>
                            <a:schemeClr val="tx1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تقليل حجم البيانات المرفوعة حفاظًا على الخصوصية عبر إرسال </a:t>
                      </a:r>
                      <a:r>
                        <a:rPr lang="ar-SA" sz="1600" b="0" dirty="0">
                          <a:solidFill>
                            <a:schemeClr val="tx1"/>
                          </a:solidFill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البصمة الرقمية</a:t>
                      </a:r>
                      <a:r>
                        <a:rPr lang="ar-SA" sz="1600" b="0" dirty="0">
                          <a:solidFill>
                            <a:schemeClr val="tx1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.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airo Light" panose="00000400000000000000" pitchFamily="2" charset="-78"/>
                        <a:cs typeface="Cairo Light" panose="00000400000000000000" pitchFamily="2" charset="-78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7672159"/>
                  </a:ext>
                </a:extLst>
              </a:tr>
              <a:tr h="762435">
                <a:tc>
                  <a:txBody>
                    <a:bodyPr/>
                    <a:lstStyle/>
                    <a:p>
                      <a:r>
                        <a:rPr lang="ar-SA" sz="1600" b="0" dirty="0">
                          <a:solidFill>
                            <a:schemeClr val="tx1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نظام صارم للتحقق من </a:t>
                      </a:r>
                      <a:r>
                        <a:rPr lang="ar-SA" sz="1600" b="0" dirty="0">
                          <a:solidFill>
                            <a:schemeClr val="tx1"/>
                          </a:solidFill>
                          <a:latin typeface="Cairo" panose="00000800000000000000" pitchFamily="2" charset="-78"/>
                          <a:cs typeface="Cairo" panose="00000800000000000000" pitchFamily="2" charset="-78"/>
                        </a:rPr>
                        <a:t>صلاحيات الأدوات للمستخدمين </a:t>
                      </a:r>
                      <a:r>
                        <a:rPr lang="ar-SA" sz="1600" b="0" dirty="0">
                          <a:solidFill>
                            <a:schemeClr val="tx1"/>
                          </a:solidFill>
                          <a:latin typeface="Cairo Light" panose="00000400000000000000" pitchFamily="2" charset="-78"/>
                          <a:cs typeface="Cairo Light" panose="00000400000000000000" pitchFamily="2" charset="-78"/>
                        </a:rPr>
                        <a:t>قبل الوصول للخدمات الحيوية.</a:t>
                      </a:r>
                      <a:endParaRPr lang="en-US" sz="1600" b="0" dirty="0">
                        <a:solidFill>
                          <a:schemeClr val="tx1"/>
                        </a:solidFill>
                        <a:latin typeface="Cairo Light" panose="00000400000000000000" pitchFamily="2" charset="-78"/>
                        <a:cs typeface="Cairo Light" panose="00000400000000000000" pitchFamily="2" charset="-78"/>
                      </a:endParaRPr>
                    </a:p>
                  </a:txBody>
                  <a:tcPr anchor="ctr"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8641919"/>
                  </a:ext>
                </a:extLst>
              </a:tr>
            </a:tbl>
          </a:graphicData>
        </a:graphic>
      </p:graphicFrame>
      <p:pic>
        <p:nvPicPr>
          <p:cNvPr id="14" name="صورة 13">
            <a:extLst>
              <a:ext uri="{FF2B5EF4-FFF2-40B4-BE49-F238E27FC236}">
                <a16:creationId xmlns:a16="http://schemas.microsoft.com/office/drawing/2014/main" id="{7EF80CB5-BBCA-1E43-A953-3CE006A20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35680"/>
            <a:ext cx="4012163" cy="6522320"/>
          </a:xfrm>
          <a:prstGeom prst="rect">
            <a:avLst/>
          </a:prstGeom>
        </p:spPr>
      </p:pic>
      <p:sp>
        <p:nvSpPr>
          <p:cNvPr id="15" name="مربع نص 14">
            <a:extLst>
              <a:ext uri="{FF2B5EF4-FFF2-40B4-BE49-F238E27FC236}">
                <a16:creationId xmlns:a16="http://schemas.microsoft.com/office/drawing/2014/main" id="{9761464F-44EF-31FE-2E1D-A0DA67E13C70}"/>
              </a:ext>
            </a:extLst>
          </p:cNvPr>
          <p:cNvSpPr txBox="1"/>
          <p:nvPr/>
        </p:nvSpPr>
        <p:spPr>
          <a:xfrm>
            <a:off x="11375306" y="1851455"/>
            <a:ext cx="4732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Cairo" panose="00000800000000000000" pitchFamily="2" charset="-78"/>
                <a:cs typeface="Cairo" panose="00000800000000000000" pitchFamily="2" charset="-78"/>
              </a:rPr>
              <a:t>01</a:t>
            </a:r>
          </a:p>
        </p:txBody>
      </p:sp>
      <p:sp>
        <p:nvSpPr>
          <p:cNvPr id="20" name="مربع نص 19">
            <a:extLst>
              <a:ext uri="{FF2B5EF4-FFF2-40B4-BE49-F238E27FC236}">
                <a16:creationId xmlns:a16="http://schemas.microsoft.com/office/drawing/2014/main" id="{D7ABE2DF-5D85-92EC-8D52-F3E9826CB3D1}"/>
              </a:ext>
            </a:extLst>
          </p:cNvPr>
          <p:cNvSpPr txBox="1"/>
          <p:nvPr/>
        </p:nvSpPr>
        <p:spPr>
          <a:xfrm>
            <a:off x="11375306" y="2603493"/>
            <a:ext cx="4732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Cairo" panose="00000800000000000000" pitchFamily="2" charset="-78"/>
                <a:cs typeface="Cairo" panose="00000800000000000000" pitchFamily="2" charset="-78"/>
              </a:rPr>
              <a:t>02</a:t>
            </a: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48ADA466-D3BF-AA4F-EBA4-D9B3662EA229}"/>
              </a:ext>
            </a:extLst>
          </p:cNvPr>
          <p:cNvSpPr txBox="1"/>
          <p:nvPr/>
        </p:nvSpPr>
        <p:spPr>
          <a:xfrm>
            <a:off x="11375306" y="3355531"/>
            <a:ext cx="4732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Cairo" panose="00000800000000000000" pitchFamily="2" charset="-78"/>
                <a:cs typeface="Cairo" panose="00000800000000000000" pitchFamily="2" charset="-78"/>
              </a:rPr>
              <a:t>03</a:t>
            </a:r>
          </a:p>
        </p:txBody>
      </p:sp>
      <p:sp>
        <p:nvSpPr>
          <p:cNvPr id="28" name="مربع نص 27">
            <a:extLst>
              <a:ext uri="{FF2B5EF4-FFF2-40B4-BE49-F238E27FC236}">
                <a16:creationId xmlns:a16="http://schemas.microsoft.com/office/drawing/2014/main" id="{D88D82B9-526B-3BDE-6602-ACCDD11CD452}"/>
              </a:ext>
            </a:extLst>
          </p:cNvPr>
          <p:cNvSpPr txBox="1"/>
          <p:nvPr/>
        </p:nvSpPr>
        <p:spPr>
          <a:xfrm>
            <a:off x="11375306" y="4107569"/>
            <a:ext cx="4732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Cairo" panose="00000800000000000000" pitchFamily="2" charset="-78"/>
                <a:cs typeface="Cairo" panose="00000800000000000000" pitchFamily="2" charset="-78"/>
              </a:rPr>
              <a:t>04</a:t>
            </a:r>
          </a:p>
        </p:txBody>
      </p:sp>
      <p:sp>
        <p:nvSpPr>
          <p:cNvPr id="30" name="مربع نص 29">
            <a:extLst>
              <a:ext uri="{FF2B5EF4-FFF2-40B4-BE49-F238E27FC236}">
                <a16:creationId xmlns:a16="http://schemas.microsoft.com/office/drawing/2014/main" id="{4919CF25-1D40-24B4-61F2-E013A3491747}"/>
              </a:ext>
            </a:extLst>
          </p:cNvPr>
          <p:cNvSpPr txBox="1"/>
          <p:nvPr/>
        </p:nvSpPr>
        <p:spPr>
          <a:xfrm>
            <a:off x="11375306" y="4859607"/>
            <a:ext cx="4732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Cairo" panose="00000800000000000000" pitchFamily="2" charset="-78"/>
                <a:cs typeface="Cairo" panose="00000800000000000000" pitchFamily="2" charset="-78"/>
              </a:rPr>
              <a:t>05</a:t>
            </a:r>
          </a:p>
        </p:txBody>
      </p: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C2F1BE0D-ADD3-F059-1025-7B146EE67E23}"/>
              </a:ext>
            </a:extLst>
          </p:cNvPr>
          <p:cNvSpPr txBox="1"/>
          <p:nvPr/>
        </p:nvSpPr>
        <p:spPr>
          <a:xfrm>
            <a:off x="11375306" y="5611647"/>
            <a:ext cx="47320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latin typeface="Cairo" panose="00000800000000000000" pitchFamily="2" charset="-78"/>
                <a:cs typeface="Cairo" panose="00000800000000000000" pitchFamily="2" charset="-78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315710245"/>
      </p:ext>
    </p:extLst>
  </p:cSld>
  <p:clrMapOvr>
    <a:masterClrMapping/>
  </p:clrMapOvr>
  <p:transition spd="slow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5" grpId="0"/>
          <p:bldP spid="20" grpId="0"/>
          <p:bldP spid="24" grpId="0"/>
          <p:bldP spid="28" grpId="0"/>
          <p:bldP spid="30" grpId="0"/>
          <p:bldP spid="32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5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2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15" grpId="0"/>
          <p:bldP spid="20" grpId="0"/>
          <p:bldP spid="24" grpId="0"/>
          <p:bldP spid="28" grpId="0"/>
          <p:bldP spid="30" grpId="0"/>
          <p:bldP spid="32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00DCB-9DE0-3986-6A06-E4D5D192F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DA423BFD-3AAC-4A6C-D957-E0BFFDA18906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205154" y="149469"/>
            <a:chExt cx="11781692" cy="655906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91829223-158E-BA6B-5743-662B1C81B2C9}"/>
                </a:ext>
              </a:extLst>
            </p:cNvPr>
            <p:cNvSpPr/>
            <p:nvPr/>
          </p:nvSpPr>
          <p:spPr>
            <a:xfrm>
              <a:off x="205154" y="149469"/>
              <a:ext cx="11781692" cy="6559062"/>
            </a:xfrm>
            <a:prstGeom prst="roundRect">
              <a:avLst>
                <a:gd name="adj" fmla="val 2592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7" name="مستطيل: زوايا علوية مستديرة 6">
              <a:extLst>
                <a:ext uri="{FF2B5EF4-FFF2-40B4-BE49-F238E27FC236}">
                  <a16:creationId xmlns:a16="http://schemas.microsoft.com/office/drawing/2014/main" id="{0643DC7C-2868-B927-4898-D0B06ECA3835}"/>
                </a:ext>
              </a:extLst>
            </p:cNvPr>
            <p:cNvSpPr/>
            <p:nvPr/>
          </p:nvSpPr>
          <p:spPr>
            <a:xfrm>
              <a:off x="205154" y="149469"/>
              <a:ext cx="11781692" cy="32104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0763D859-A5F0-DB66-AEED-96EA06E44CE6}"/>
                </a:ext>
              </a:extLst>
            </p:cNvPr>
            <p:cNvSpPr/>
            <p:nvPr/>
          </p:nvSpPr>
          <p:spPr>
            <a:xfrm>
              <a:off x="11622952" y="255993"/>
              <a:ext cx="108000" cy="108000"/>
            </a:xfrm>
            <a:prstGeom prst="ellipse">
              <a:avLst/>
            </a:prstGeom>
            <a:solidFill>
              <a:srgbClr val="F81F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3FAE44D2-08C6-45D4-548C-9BE4567EF8C7}"/>
                </a:ext>
              </a:extLst>
            </p:cNvPr>
            <p:cNvSpPr/>
            <p:nvPr/>
          </p:nvSpPr>
          <p:spPr>
            <a:xfrm>
              <a:off x="11434118" y="255993"/>
              <a:ext cx="108000" cy="108000"/>
            </a:xfrm>
            <a:prstGeom prst="ellipse">
              <a:avLst/>
            </a:prstGeom>
            <a:solidFill>
              <a:srgbClr val="F6CF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2" name="شكل بيضاوي 11">
              <a:extLst>
                <a:ext uri="{FF2B5EF4-FFF2-40B4-BE49-F238E27FC236}">
                  <a16:creationId xmlns:a16="http://schemas.microsoft.com/office/drawing/2014/main" id="{060526CD-0FA6-FD4E-B92A-2C847A730ABC}"/>
                </a:ext>
              </a:extLst>
            </p:cNvPr>
            <p:cNvSpPr/>
            <p:nvPr/>
          </p:nvSpPr>
          <p:spPr>
            <a:xfrm>
              <a:off x="11245284" y="255993"/>
              <a:ext cx="108000" cy="108000"/>
            </a:xfrm>
            <a:prstGeom prst="ellipse">
              <a:avLst/>
            </a:prstGeom>
            <a:solidFill>
              <a:srgbClr val="FE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</p:grpSp>
      <p:sp>
        <p:nvSpPr>
          <p:cNvPr id="6" name="مربع نص 5">
            <a:extLst>
              <a:ext uri="{FF2B5EF4-FFF2-40B4-BE49-F238E27FC236}">
                <a16:creationId xmlns:a16="http://schemas.microsoft.com/office/drawing/2014/main" id="{99A0B4B0-F1D5-47DF-CCAB-F0DA1554A9D4}"/>
              </a:ext>
            </a:extLst>
          </p:cNvPr>
          <p:cNvSpPr txBox="1"/>
          <p:nvPr/>
        </p:nvSpPr>
        <p:spPr>
          <a:xfrm>
            <a:off x="6669852" y="3129110"/>
            <a:ext cx="584025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rgbClr val="7030A0"/>
                </a:solidFill>
                <a:latin typeface="Cairo Black" panose="00000A00000000000000" pitchFamily="2" charset="-78"/>
                <a:cs typeface="Cairo Black" panose="00000A00000000000000" pitchFamily="2" charset="-78"/>
              </a:rPr>
              <a:t>مخطط قاعدة البيانات</a:t>
            </a:r>
            <a:endParaRPr lang="en-US" sz="3200" b="1" i="0" dirty="0">
              <a:solidFill>
                <a:srgbClr val="7030A0"/>
              </a:solidFill>
              <a:effectLst/>
              <a:latin typeface="Cairo Black" panose="00000A00000000000000" pitchFamily="2" charset="-78"/>
              <a:cs typeface="Cairo Black" panose="00000A00000000000000" pitchFamily="2" charset="-78"/>
            </a:endParaRPr>
          </a:p>
        </p:txBody>
      </p:sp>
      <p:pic>
        <p:nvPicPr>
          <p:cNvPr id="14" name="صورة 13">
            <a:extLst>
              <a:ext uri="{FF2B5EF4-FFF2-40B4-BE49-F238E27FC236}">
                <a16:creationId xmlns:a16="http://schemas.microsoft.com/office/drawing/2014/main" id="{B492F19B-EB54-7102-1C5E-27817E6F93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243" y="810301"/>
            <a:ext cx="6553281" cy="5237397"/>
          </a:xfrm>
          <a:prstGeom prst="rect">
            <a:avLst/>
          </a:prstGeom>
          <a:ln w="76200">
            <a:solidFill>
              <a:schemeClr val="bg1">
                <a:lumMod val="50000"/>
              </a:schemeClr>
            </a:solidFill>
          </a:ln>
        </p:spPr>
      </p:pic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31611AB9-4F14-335C-3337-D5B023725528}"/>
              </a:ext>
            </a:extLst>
          </p:cNvPr>
          <p:cNvGrpSpPr/>
          <p:nvPr/>
        </p:nvGrpSpPr>
        <p:grpSpPr>
          <a:xfrm>
            <a:off x="3078437" y="6342963"/>
            <a:ext cx="6035126" cy="400110"/>
            <a:chOff x="3078437" y="6342963"/>
            <a:chExt cx="6035126" cy="400110"/>
          </a:xfrm>
        </p:grpSpPr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141CB670-40E2-E498-076F-73643F8B07EB}"/>
                </a:ext>
              </a:extLst>
            </p:cNvPr>
            <p:cNvSpPr txBox="1"/>
            <p:nvPr/>
          </p:nvSpPr>
          <p:spPr>
            <a:xfrm>
              <a:off x="3078437" y="6342963"/>
              <a:ext cx="60351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rPr>
                <a:t>11/18</a:t>
              </a:r>
              <a:endParaRPr lang="ar-SY" sz="1050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20" name="قوس كبير مزدوج 19">
              <a:extLst>
                <a:ext uri="{FF2B5EF4-FFF2-40B4-BE49-F238E27FC236}">
                  <a16:creationId xmlns:a16="http://schemas.microsoft.com/office/drawing/2014/main" id="{B91ABA9B-6E8F-A7E2-1EB9-6FADE215CAEF}"/>
                </a:ext>
              </a:extLst>
            </p:cNvPr>
            <p:cNvSpPr/>
            <p:nvPr/>
          </p:nvSpPr>
          <p:spPr>
            <a:xfrm>
              <a:off x="5345723" y="6342963"/>
              <a:ext cx="1500554" cy="335680"/>
            </a:xfrm>
            <a:prstGeom prst="bracePair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892734155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8" fill="hold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1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1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E42F8C-E141-2214-12C1-8684F637E9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29CE9360-EE01-C6FE-F899-C1A6D7739591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205154" y="149469"/>
            <a:chExt cx="11781692" cy="655906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76386A36-772B-D39C-FA44-856CE5F63F4C}"/>
                </a:ext>
              </a:extLst>
            </p:cNvPr>
            <p:cNvSpPr/>
            <p:nvPr/>
          </p:nvSpPr>
          <p:spPr>
            <a:xfrm>
              <a:off x="205154" y="149469"/>
              <a:ext cx="11781692" cy="6559062"/>
            </a:xfrm>
            <a:prstGeom prst="roundRect">
              <a:avLst>
                <a:gd name="adj" fmla="val 2592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7" name="مستطيل: زوايا علوية مستديرة 6">
              <a:extLst>
                <a:ext uri="{FF2B5EF4-FFF2-40B4-BE49-F238E27FC236}">
                  <a16:creationId xmlns:a16="http://schemas.microsoft.com/office/drawing/2014/main" id="{04118FDF-ECF5-3B43-5F6E-0F177735CA17}"/>
                </a:ext>
              </a:extLst>
            </p:cNvPr>
            <p:cNvSpPr/>
            <p:nvPr/>
          </p:nvSpPr>
          <p:spPr>
            <a:xfrm>
              <a:off x="205154" y="149469"/>
              <a:ext cx="11781692" cy="32104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500E495C-FAB0-EAD2-4CA1-483CA540FB68}"/>
                </a:ext>
              </a:extLst>
            </p:cNvPr>
            <p:cNvSpPr/>
            <p:nvPr/>
          </p:nvSpPr>
          <p:spPr>
            <a:xfrm>
              <a:off x="11622952" y="255993"/>
              <a:ext cx="108000" cy="108000"/>
            </a:xfrm>
            <a:prstGeom prst="ellipse">
              <a:avLst/>
            </a:prstGeom>
            <a:solidFill>
              <a:srgbClr val="F81F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88E48F48-F886-E250-91BA-588007916096}"/>
                </a:ext>
              </a:extLst>
            </p:cNvPr>
            <p:cNvSpPr/>
            <p:nvPr/>
          </p:nvSpPr>
          <p:spPr>
            <a:xfrm>
              <a:off x="11434118" y="255993"/>
              <a:ext cx="108000" cy="108000"/>
            </a:xfrm>
            <a:prstGeom prst="ellipse">
              <a:avLst/>
            </a:prstGeom>
            <a:solidFill>
              <a:srgbClr val="F6CF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2" name="شكل بيضاوي 11">
              <a:extLst>
                <a:ext uri="{FF2B5EF4-FFF2-40B4-BE49-F238E27FC236}">
                  <a16:creationId xmlns:a16="http://schemas.microsoft.com/office/drawing/2014/main" id="{A5BEB873-A0DB-A6BD-877A-A34E6A939CC4}"/>
                </a:ext>
              </a:extLst>
            </p:cNvPr>
            <p:cNvSpPr/>
            <p:nvPr/>
          </p:nvSpPr>
          <p:spPr>
            <a:xfrm>
              <a:off x="11245284" y="255993"/>
              <a:ext cx="108000" cy="108000"/>
            </a:xfrm>
            <a:prstGeom prst="ellipse">
              <a:avLst/>
            </a:prstGeom>
            <a:solidFill>
              <a:srgbClr val="FE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</p:grpSp>
      <p:sp>
        <p:nvSpPr>
          <p:cNvPr id="6" name="مربع نص 5">
            <a:extLst>
              <a:ext uri="{FF2B5EF4-FFF2-40B4-BE49-F238E27FC236}">
                <a16:creationId xmlns:a16="http://schemas.microsoft.com/office/drawing/2014/main" id="{1789A275-8CF9-8F41-2882-E2F2E530F5C0}"/>
              </a:ext>
            </a:extLst>
          </p:cNvPr>
          <p:cNvSpPr txBox="1"/>
          <p:nvPr/>
        </p:nvSpPr>
        <p:spPr>
          <a:xfrm>
            <a:off x="3690316" y="782436"/>
            <a:ext cx="4811368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rgbClr val="7030A0"/>
                </a:solidFill>
                <a:latin typeface="Cairo Black" panose="00000A00000000000000" pitchFamily="2" charset="-78"/>
                <a:cs typeface="Cairo Black" panose="00000A00000000000000" pitchFamily="2" charset="-78"/>
              </a:rPr>
              <a:t>مخطط حالات الاستخدام</a:t>
            </a:r>
            <a:endParaRPr lang="en-US" sz="3200" b="1" i="0" dirty="0">
              <a:solidFill>
                <a:srgbClr val="7030A0"/>
              </a:solidFill>
              <a:effectLst/>
              <a:latin typeface="Cairo Black" panose="00000A00000000000000" pitchFamily="2" charset="-78"/>
              <a:cs typeface="Cairo Black" panose="00000A00000000000000" pitchFamily="2" charset="-78"/>
            </a:endParaRPr>
          </a:p>
        </p:txBody>
      </p: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B085EAF6-D611-F45A-8B25-E54B914CD1BE}"/>
              </a:ext>
            </a:extLst>
          </p:cNvPr>
          <p:cNvGrpSpPr/>
          <p:nvPr/>
        </p:nvGrpSpPr>
        <p:grpSpPr>
          <a:xfrm>
            <a:off x="3078437" y="6342963"/>
            <a:ext cx="6035126" cy="400110"/>
            <a:chOff x="3078437" y="6342963"/>
            <a:chExt cx="6035126" cy="400110"/>
          </a:xfrm>
        </p:grpSpPr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DC25ADE7-F7DF-1B4C-EB2B-4D1523DCC1B6}"/>
                </a:ext>
              </a:extLst>
            </p:cNvPr>
            <p:cNvSpPr txBox="1"/>
            <p:nvPr/>
          </p:nvSpPr>
          <p:spPr>
            <a:xfrm>
              <a:off x="3078437" y="6342963"/>
              <a:ext cx="60351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rPr>
                <a:t>12/18</a:t>
              </a:r>
              <a:endParaRPr lang="ar-SY" sz="1050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20" name="قوس كبير مزدوج 19">
              <a:extLst>
                <a:ext uri="{FF2B5EF4-FFF2-40B4-BE49-F238E27FC236}">
                  <a16:creationId xmlns:a16="http://schemas.microsoft.com/office/drawing/2014/main" id="{136D8759-FB27-68A9-524D-467F26ED4D31}"/>
                </a:ext>
              </a:extLst>
            </p:cNvPr>
            <p:cNvSpPr/>
            <p:nvPr/>
          </p:nvSpPr>
          <p:spPr>
            <a:xfrm>
              <a:off x="5345723" y="6342963"/>
              <a:ext cx="1500554" cy="335680"/>
            </a:xfrm>
            <a:prstGeom prst="bracePair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3" name="صورة 2">
            <a:extLst>
              <a:ext uri="{FF2B5EF4-FFF2-40B4-BE49-F238E27FC236}">
                <a16:creationId xmlns:a16="http://schemas.microsoft.com/office/drawing/2014/main" id="{FD08F59F-9A9C-2CCD-5E5D-4D87310814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8116" y="1583132"/>
            <a:ext cx="9535769" cy="4423478"/>
          </a:xfrm>
          <a:prstGeom prst="rect">
            <a:avLst/>
          </a:prstGeom>
          <a:ln w="76200"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980537786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8" fill="hold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12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13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F44885-B0A7-D2DD-DD87-EE4937FE90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556E46E9-F5DF-3E9A-60AA-2A0A192B28C3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205154" y="149469"/>
            <a:chExt cx="11781692" cy="655906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8B60D135-E4B5-3A3F-6DAC-0F467C4085BC}"/>
                </a:ext>
              </a:extLst>
            </p:cNvPr>
            <p:cNvSpPr/>
            <p:nvPr/>
          </p:nvSpPr>
          <p:spPr>
            <a:xfrm>
              <a:off x="205154" y="149469"/>
              <a:ext cx="11781692" cy="6559062"/>
            </a:xfrm>
            <a:prstGeom prst="roundRect">
              <a:avLst>
                <a:gd name="adj" fmla="val 2592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7" name="مستطيل: زوايا علوية مستديرة 6">
              <a:extLst>
                <a:ext uri="{FF2B5EF4-FFF2-40B4-BE49-F238E27FC236}">
                  <a16:creationId xmlns:a16="http://schemas.microsoft.com/office/drawing/2014/main" id="{1D9F7A72-7BA4-B004-B11C-2955F001A0A4}"/>
                </a:ext>
              </a:extLst>
            </p:cNvPr>
            <p:cNvSpPr/>
            <p:nvPr/>
          </p:nvSpPr>
          <p:spPr>
            <a:xfrm>
              <a:off x="205154" y="149469"/>
              <a:ext cx="11781692" cy="32104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BBB82848-9E2F-227D-E32D-D3923383D210}"/>
                </a:ext>
              </a:extLst>
            </p:cNvPr>
            <p:cNvSpPr/>
            <p:nvPr/>
          </p:nvSpPr>
          <p:spPr>
            <a:xfrm>
              <a:off x="11622952" y="255993"/>
              <a:ext cx="108000" cy="108000"/>
            </a:xfrm>
            <a:prstGeom prst="ellipse">
              <a:avLst/>
            </a:prstGeom>
            <a:solidFill>
              <a:srgbClr val="F81F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0FB8536F-6E67-63D4-BD13-4BC36C1216AA}"/>
                </a:ext>
              </a:extLst>
            </p:cNvPr>
            <p:cNvSpPr/>
            <p:nvPr/>
          </p:nvSpPr>
          <p:spPr>
            <a:xfrm>
              <a:off x="11434118" y="255993"/>
              <a:ext cx="108000" cy="108000"/>
            </a:xfrm>
            <a:prstGeom prst="ellipse">
              <a:avLst/>
            </a:prstGeom>
            <a:solidFill>
              <a:srgbClr val="F6CF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2" name="شكل بيضاوي 11">
              <a:extLst>
                <a:ext uri="{FF2B5EF4-FFF2-40B4-BE49-F238E27FC236}">
                  <a16:creationId xmlns:a16="http://schemas.microsoft.com/office/drawing/2014/main" id="{ADD70A1D-B1B9-191E-4931-7DC198CCA809}"/>
                </a:ext>
              </a:extLst>
            </p:cNvPr>
            <p:cNvSpPr/>
            <p:nvPr/>
          </p:nvSpPr>
          <p:spPr>
            <a:xfrm>
              <a:off x="11245284" y="255993"/>
              <a:ext cx="108000" cy="108000"/>
            </a:xfrm>
            <a:prstGeom prst="ellipse">
              <a:avLst/>
            </a:prstGeom>
            <a:solidFill>
              <a:srgbClr val="FE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</p:grpSp>
      <p:sp>
        <p:nvSpPr>
          <p:cNvPr id="6" name="مربع نص 5">
            <a:extLst>
              <a:ext uri="{FF2B5EF4-FFF2-40B4-BE49-F238E27FC236}">
                <a16:creationId xmlns:a16="http://schemas.microsoft.com/office/drawing/2014/main" id="{038ADF71-78D7-FC36-1378-89E56E668888}"/>
              </a:ext>
            </a:extLst>
          </p:cNvPr>
          <p:cNvSpPr txBox="1"/>
          <p:nvPr/>
        </p:nvSpPr>
        <p:spPr>
          <a:xfrm>
            <a:off x="7881424" y="3058230"/>
            <a:ext cx="2661313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rgbClr val="7030A0"/>
                </a:solidFill>
                <a:latin typeface="Cairo Black" panose="00000A00000000000000" pitchFamily="2" charset="-78"/>
                <a:cs typeface="Cairo Black" panose="00000A00000000000000" pitchFamily="2" charset="-78"/>
              </a:rPr>
              <a:t>مخطط التسلسل</a:t>
            </a:r>
            <a:endParaRPr lang="en-US" sz="3200" b="1" i="0" dirty="0">
              <a:solidFill>
                <a:srgbClr val="7030A0"/>
              </a:solidFill>
              <a:effectLst/>
              <a:latin typeface="Cairo Black" panose="00000A00000000000000" pitchFamily="2" charset="-78"/>
              <a:cs typeface="Cairo Black" panose="00000A00000000000000" pitchFamily="2" charset="-78"/>
            </a:endParaRPr>
          </a:p>
        </p:txBody>
      </p: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9CC63A5C-E420-6FF0-A0CB-361A150794E9}"/>
              </a:ext>
            </a:extLst>
          </p:cNvPr>
          <p:cNvGrpSpPr/>
          <p:nvPr/>
        </p:nvGrpSpPr>
        <p:grpSpPr>
          <a:xfrm>
            <a:off x="3078437" y="6342963"/>
            <a:ext cx="6035126" cy="400110"/>
            <a:chOff x="3078437" y="6342963"/>
            <a:chExt cx="6035126" cy="400110"/>
          </a:xfrm>
        </p:grpSpPr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7D9A42C1-AC4C-ACFB-F366-8FEFC0B9553C}"/>
                </a:ext>
              </a:extLst>
            </p:cNvPr>
            <p:cNvSpPr txBox="1"/>
            <p:nvPr/>
          </p:nvSpPr>
          <p:spPr>
            <a:xfrm>
              <a:off x="3078437" y="6342963"/>
              <a:ext cx="60351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rPr>
                <a:t>13/18</a:t>
              </a:r>
              <a:endParaRPr lang="ar-SY" sz="1050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20" name="قوس كبير مزدوج 19">
              <a:extLst>
                <a:ext uri="{FF2B5EF4-FFF2-40B4-BE49-F238E27FC236}">
                  <a16:creationId xmlns:a16="http://schemas.microsoft.com/office/drawing/2014/main" id="{AEE90AFD-28CE-7E42-57DE-909431FC6B8E}"/>
                </a:ext>
              </a:extLst>
            </p:cNvPr>
            <p:cNvSpPr/>
            <p:nvPr/>
          </p:nvSpPr>
          <p:spPr>
            <a:xfrm>
              <a:off x="5345723" y="6342963"/>
              <a:ext cx="1500554" cy="335680"/>
            </a:xfrm>
            <a:prstGeom prst="bracePair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صورة 4">
            <a:extLst>
              <a:ext uri="{FF2B5EF4-FFF2-40B4-BE49-F238E27FC236}">
                <a16:creationId xmlns:a16="http://schemas.microsoft.com/office/drawing/2014/main" id="{87193FB9-0F37-C9D0-7D9A-D390C95C7C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49263" y="603591"/>
            <a:ext cx="5600121" cy="5471460"/>
          </a:xfrm>
          <a:prstGeom prst="rect">
            <a:avLst/>
          </a:prstGeom>
          <a:ln w="76200"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26466006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8" fill="hold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12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13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A706B0-0315-4E72-A692-3BCC31F787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93AA759B-DDD8-D0FA-CC9A-5E0779BE8D36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205154" y="149469"/>
            <a:chExt cx="11781692" cy="655906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07B233DA-74EC-409F-91C1-F8F86FBF2346}"/>
                </a:ext>
              </a:extLst>
            </p:cNvPr>
            <p:cNvSpPr/>
            <p:nvPr/>
          </p:nvSpPr>
          <p:spPr>
            <a:xfrm>
              <a:off x="205154" y="149469"/>
              <a:ext cx="11781692" cy="6559062"/>
            </a:xfrm>
            <a:prstGeom prst="roundRect">
              <a:avLst>
                <a:gd name="adj" fmla="val 2592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7" name="مستطيل: زوايا علوية مستديرة 6">
              <a:extLst>
                <a:ext uri="{FF2B5EF4-FFF2-40B4-BE49-F238E27FC236}">
                  <a16:creationId xmlns:a16="http://schemas.microsoft.com/office/drawing/2014/main" id="{EDE9EAFE-CA37-124F-5F45-C73D2E0A48BB}"/>
                </a:ext>
              </a:extLst>
            </p:cNvPr>
            <p:cNvSpPr/>
            <p:nvPr/>
          </p:nvSpPr>
          <p:spPr>
            <a:xfrm>
              <a:off x="205154" y="149469"/>
              <a:ext cx="11781692" cy="32104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4DF0EDCF-62E9-A08C-EABF-479BE0FA83D4}"/>
                </a:ext>
              </a:extLst>
            </p:cNvPr>
            <p:cNvSpPr/>
            <p:nvPr/>
          </p:nvSpPr>
          <p:spPr>
            <a:xfrm>
              <a:off x="11622952" y="255993"/>
              <a:ext cx="108000" cy="108000"/>
            </a:xfrm>
            <a:prstGeom prst="ellipse">
              <a:avLst/>
            </a:prstGeom>
            <a:solidFill>
              <a:srgbClr val="F81F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2EEBB0C0-58F9-62E2-CDAF-63D03E363244}"/>
                </a:ext>
              </a:extLst>
            </p:cNvPr>
            <p:cNvSpPr/>
            <p:nvPr/>
          </p:nvSpPr>
          <p:spPr>
            <a:xfrm>
              <a:off x="11434118" y="255993"/>
              <a:ext cx="108000" cy="108000"/>
            </a:xfrm>
            <a:prstGeom prst="ellipse">
              <a:avLst/>
            </a:prstGeom>
            <a:solidFill>
              <a:srgbClr val="F6CF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2" name="شكل بيضاوي 11">
              <a:extLst>
                <a:ext uri="{FF2B5EF4-FFF2-40B4-BE49-F238E27FC236}">
                  <a16:creationId xmlns:a16="http://schemas.microsoft.com/office/drawing/2014/main" id="{264A68C9-6D73-75CA-005D-CCFB0AD1C86E}"/>
                </a:ext>
              </a:extLst>
            </p:cNvPr>
            <p:cNvSpPr/>
            <p:nvPr/>
          </p:nvSpPr>
          <p:spPr>
            <a:xfrm>
              <a:off x="11245284" y="255993"/>
              <a:ext cx="108000" cy="108000"/>
            </a:xfrm>
            <a:prstGeom prst="ellipse">
              <a:avLst/>
            </a:prstGeom>
            <a:solidFill>
              <a:srgbClr val="FE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</p:grpSp>
      <p:sp>
        <p:nvSpPr>
          <p:cNvPr id="6" name="مربع نص 5">
            <a:extLst>
              <a:ext uri="{FF2B5EF4-FFF2-40B4-BE49-F238E27FC236}">
                <a16:creationId xmlns:a16="http://schemas.microsoft.com/office/drawing/2014/main" id="{3BD627D9-D77A-0D4E-67A7-80ED75BBE64C}"/>
              </a:ext>
            </a:extLst>
          </p:cNvPr>
          <p:cNvSpPr txBox="1"/>
          <p:nvPr/>
        </p:nvSpPr>
        <p:spPr>
          <a:xfrm>
            <a:off x="3408298" y="719926"/>
            <a:ext cx="537540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rgbClr val="7030A0"/>
                </a:solidFill>
                <a:latin typeface="Cairo Black" panose="00000A00000000000000" pitchFamily="2" charset="-78"/>
                <a:cs typeface="Cairo Black" panose="00000A00000000000000" pitchFamily="2" charset="-78"/>
              </a:rPr>
              <a:t>مخطط معمارية النظام</a:t>
            </a:r>
            <a:endParaRPr lang="en-US" sz="3200" b="1" i="0" dirty="0">
              <a:solidFill>
                <a:srgbClr val="7030A0"/>
              </a:solidFill>
              <a:effectLst/>
              <a:latin typeface="Cairo Black" panose="00000A00000000000000" pitchFamily="2" charset="-78"/>
              <a:cs typeface="Cairo Black" panose="00000A00000000000000" pitchFamily="2" charset="-78"/>
            </a:endParaRPr>
          </a:p>
        </p:txBody>
      </p: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C73CA769-A680-FE7A-5363-F887121FF4EC}"/>
              </a:ext>
            </a:extLst>
          </p:cNvPr>
          <p:cNvGrpSpPr/>
          <p:nvPr/>
        </p:nvGrpSpPr>
        <p:grpSpPr>
          <a:xfrm>
            <a:off x="3078437" y="6342963"/>
            <a:ext cx="6035126" cy="400110"/>
            <a:chOff x="3078437" y="6342963"/>
            <a:chExt cx="6035126" cy="400110"/>
          </a:xfrm>
        </p:grpSpPr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0DCA3525-59E6-DA2F-47C4-5CBF2423B483}"/>
                </a:ext>
              </a:extLst>
            </p:cNvPr>
            <p:cNvSpPr txBox="1"/>
            <p:nvPr/>
          </p:nvSpPr>
          <p:spPr>
            <a:xfrm>
              <a:off x="3078437" y="6342963"/>
              <a:ext cx="60351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rPr>
                <a:t>14/18</a:t>
              </a:r>
              <a:endParaRPr lang="ar-SY" sz="1050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20" name="قوس كبير مزدوج 19">
              <a:extLst>
                <a:ext uri="{FF2B5EF4-FFF2-40B4-BE49-F238E27FC236}">
                  <a16:creationId xmlns:a16="http://schemas.microsoft.com/office/drawing/2014/main" id="{14FD8F41-909D-EA27-16C2-E392FFB62B01}"/>
                </a:ext>
              </a:extLst>
            </p:cNvPr>
            <p:cNvSpPr/>
            <p:nvPr/>
          </p:nvSpPr>
          <p:spPr>
            <a:xfrm>
              <a:off x="5345723" y="6342963"/>
              <a:ext cx="1500554" cy="335680"/>
            </a:xfrm>
            <a:prstGeom prst="bracePair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8" name="صورة 7">
            <a:extLst>
              <a:ext uri="{FF2B5EF4-FFF2-40B4-BE49-F238E27FC236}">
                <a16:creationId xmlns:a16="http://schemas.microsoft.com/office/drawing/2014/main" id="{970C7164-0718-16FE-B92C-9AB97CF86D3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031" y="1688947"/>
            <a:ext cx="10931938" cy="4096391"/>
          </a:xfrm>
          <a:prstGeom prst="rect">
            <a:avLst/>
          </a:prstGeom>
          <a:ln w="76200"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478689236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8" fill="hold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12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1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1273F3-05F8-B3C6-BE49-FBCACB7447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FDE0ECBC-98B4-9065-DFD5-07648EEB32E3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205154" y="149469"/>
            <a:chExt cx="11781692" cy="655906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4DD1FC0F-1788-F27E-5F34-B344BC51C176}"/>
                </a:ext>
              </a:extLst>
            </p:cNvPr>
            <p:cNvSpPr/>
            <p:nvPr/>
          </p:nvSpPr>
          <p:spPr>
            <a:xfrm>
              <a:off x="205154" y="149469"/>
              <a:ext cx="11781692" cy="6559062"/>
            </a:xfrm>
            <a:prstGeom prst="roundRect">
              <a:avLst>
                <a:gd name="adj" fmla="val 2592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7" name="مستطيل: زوايا علوية مستديرة 6">
              <a:extLst>
                <a:ext uri="{FF2B5EF4-FFF2-40B4-BE49-F238E27FC236}">
                  <a16:creationId xmlns:a16="http://schemas.microsoft.com/office/drawing/2014/main" id="{D8C59EFF-8B63-46B4-4B9B-BA46093C13F9}"/>
                </a:ext>
              </a:extLst>
            </p:cNvPr>
            <p:cNvSpPr/>
            <p:nvPr/>
          </p:nvSpPr>
          <p:spPr>
            <a:xfrm>
              <a:off x="205154" y="149469"/>
              <a:ext cx="11781692" cy="32104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5F98914A-E4B6-507A-6DDF-23A9BAEA0158}"/>
                </a:ext>
              </a:extLst>
            </p:cNvPr>
            <p:cNvSpPr/>
            <p:nvPr/>
          </p:nvSpPr>
          <p:spPr>
            <a:xfrm>
              <a:off x="11622952" y="255993"/>
              <a:ext cx="108000" cy="108000"/>
            </a:xfrm>
            <a:prstGeom prst="ellipse">
              <a:avLst/>
            </a:prstGeom>
            <a:solidFill>
              <a:srgbClr val="F81F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C60C01DA-560A-AFF4-09CA-B664D289D1FF}"/>
                </a:ext>
              </a:extLst>
            </p:cNvPr>
            <p:cNvSpPr/>
            <p:nvPr/>
          </p:nvSpPr>
          <p:spPr>
            <a:xfrm>
              <a:off x="11434118" y="255993"/>
              <a:ext cx="108000" cy="108000"/>
            </a:xfrm>
            <a:prstGeom prst="ellipse">
              <a:avLst/>
            </a:prstGeom>
            <a:solidFill>
              <a:srgbClr val="F6CF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2" name="شكل بيضاوي 11">
              <a:extLst>
                <a:ext uri="{FF2B5EF4-FFF2-40B4-BE49-F238E27FC236}">
                  <a16:creationId xmlns:a16="http://schemas.microsoft.com/office/drawing/2014/main" id="{F8CE904B-0D24-CB62-D94B-51D9728F9B04}"/>
                </a:ext>
              </a:extLst>
            </p:cNvPr>
            <p:cNvSpPr/>
            <p:nvPr/>
          </p:nvSpPr>
          <p:spPr>
            <a:xfrm>
              <a:off x="11245284" y="255993"/>
              <a:ext cx="108000" cy="108000"/>
            </a:xfrm>
            <a:prstGeom prst="ellipse">
              <a:avLst/>
            </a:prstGeom>
            <a:solidFill>
              <a:srgbClr val="FE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</p:grpSp>
      <p:sp>
        <p:nvSpPr>
          <p:cNvPr id="6" name="مربع نص 5">
            <a:extLst>
              <a:ext uri="{FF2B5EF4-FFF2-40B4-BE49-F238E27FC236}">
                <a16:creationId xmlns:a16="http://schemas.microsoft.com/office/drawing/2014/main" id="{DE8E2219-D4CD-7508-3A61-F2D235C50D8A}"/>
              </a:ext>
            </a:extLst>
          </p:cNvPr>
          <p:cNvSpPr txBox="1"/>
          <p:nvPr/>
        </p:nvSpPr>
        <p:spPr>
          <a:xfrm>
            <a:off x="4489217" y="581062"/>
            <a:ext cx="32135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rgbClr val="7030A0"/>
                </a:solidFill>
                <a:latin typeface="Cairo Black" panose="00000A00000000000000" pitchFamily="2" charset="-78"/>
                <a:cs typeface="Cairo Black" panose="00000A00000000000000" pitchFamily="2" charset="-78"/>
              </a:rPr>
              <a:t>التنفيذ العملي</a:t>
            </a:r>
            <a:endParaRPr lang="en-US" sz="3200" b="1" i="0" dirty="0">
              <a:solidFill>
                <a:srgbClr val="7030A0"/>
              </a:solidFill>
              <a:effectLst/>
              <a:latin typeface="Cairo Black" panose="00000A00000000000000" pitchFamily="2" charset="-78"/>
              <a:cs typeface="Cairo Black" panose="00000A00000000000000" pitchFamily="2" charset="-78"/>
            </a:endParaRPr>
          </a:p>
        </p:txBody>
      </p: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44360F4D-C60B-1427-2978-19C3BC5D6431}"/>
              </a:ext>
            </a:extLst>
          </p:cNvPr>
          <p:cNvGrpSpPr/>
          <p:nvPr/>
        </p:nvGrpSpPr>
        <p:grpSpPr>
          <a:xfrm>
            <a:off x="3078437" y="6342963"/>
            <a:ext cx="6035126" cy="400110"/>
            <a:chOff x="3078437" y="6342963"/>
            <a:chExt cx="6035126" cy="400110"/>
          </a:xfrm>
        </p:grpSpPr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DC729C1F-4DEB-168F-5FBC-FFEDA7F23246}"/>
                </a:ext>
              </a:extLst>
            </p:cNvPr>
            <p:cNvSpPr txBox="1"/>
            <p:nvPr/>
          </p:nvSpPr>
          <p:spPr>
            <a:xfrm>
              <a:off x="3078437" y="6342963"/>
              <a:ext cx="60351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rPr>
                <a:t>15/18</a:t>
              </a:r>
              <a:endParaRPr lang="ar-SY" sz="1050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20" name="قوس كبير مزدوج 19">
              <a:extLst>
                <a:ext uri="{FF2B5EF4-FFF2-40B4-BE49-F238E27FC236}">
                  <a16:creationId xmlns:a16="http://schemas.microsoft.com/office/drawing/2014/main" id="{9298D043-3150-0F0B-B9E4-4DA5D9838CE2}"/>
                </a:ext>
              </a:extLst>
            </p:cNvPr>
            <p:cNvSpPr/>
            <p:nvPr/>
          </p:nvSpPr>
          <p:spPr>
            <a:xfrm>
              <a:off x="5345723" y="6342963"/>
              <a:ext cx="1500554" cy="335680"/>
            </a:xfrm>
            <a:prstGeom prst="bracePair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" name="صورة 4">
            <a:extLst>
              <a:ext uri="{FF2B5EF4-FFF2-40B4-BE49-F238E27FC236}">
                <a16:creationId xmlns:a16="http://schemas.microsoft.com/office/drawing/2014/main" id="{3E5F6EDD-ACCE-DFA7-767C-83E5C2026FFA}"/>
              </a:ext>
            </a:extLst>
          </p:cNvPr>
          <p:cNvPicPr preferRelativeResize="0">
            <a:picLocks/>
          </p:cNvPicPr>
          <p:nvPr/>
        </p:nvPicPr>
        <p:blipFill>
          <a:blip r:embed="rId2"/>
          <a:stretch>
            <a:fillRect/>
          </a:stretch>
        </p:blipFill>
        <p:spPr>
          <a:xfrm>
            <a:off x="9487362" y="1433706"/>
            <a:ext cx="1792234" cy="3961961"/>
          </a:xfrm>
          <a:prstGeom prst="rect">
            <a:avLst/>
          </a:prstGeom>
          <a:ln w="76200">
            <a:solidFill>
              <a:schemeClr val="bg1">
                <a:lumMod val="50000"/>
              </a:schemeClr>
            </a:solidFill>
          </a:ln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5A7F01BA-BFE4-FFC0-7CD3-4552CCBB7D4E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6629137" y="1433706"/>
            <a:ext cx="1793107" cy="3961961"/>
          </a:xfrm>
          <a:prstGeom prst="rect">
            <a:avLst/>
          </a:prstGeom>
          <a:ln w="76200">
            <a:solidFill>
              <a:schemeClr val="bg1">
                <a:lumMod val="50000"/>
              </a:schemeClr>
            </a:solidFill>
          </a:ln>
        </p:spPr>
      </p:pic>
      <p:pic>
        <p:nvPicPr>
          <p:cNvPr id="16" name="صورة 15">
            <a:extLst>
              <a:ext uri="{FF2B5EF4-FFF2-40B4-BE49-F238E27FC236}">
                <a16:creationId xmlns:a16="http://schemas.microsoft.com/office/drawing/2014/main" id="{8BCB7A52-05BC-A3A3-E4CF-2FC34F274627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3770771" y="1432999"/>
            <a:ext cx="1793107" cy="3961961"/>
          </a:xfrm>
          <a:prstGeom prst="rect">
            <a:avLst/>
          </a:prstGeom>
          <a:ln w="76200">
            <a:solidFill>
              <a:schemeClr val="bg1">
                <a:lumMod val="50000"/>
              </a:schemeClr>
            </a:solidFill>
          </a:ln>
        </p:spPr>
      </p:pic>
      <p:pic>
        <p:nvPicPr>
          <p:cNvPr id="21" name="صورة 20">
            <a:extLst>
              <a:ext uri="{FF2B5EF4-FFF2-40B4-BE49-F238E27FC236}">
                <a16:creationId xmlns:a16="http://schemas.microsoft.com/office/drawing/2014/main" id="{8A4B3DF5-DC0D-312D-0FFA-60353E0536AB}"/>
              </a:ext>
            </a:extLst>
          </p:cNvPr>
          <p:cNvPicPr preferRelativeResize="0"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912405" y="1432999"/>
            <a:ext cx="1793107" cy="3961961"/>
          </a:xfrm>
          <a:prstGeom prst="rect">
            <a:avLst/>
          </a:prstGeom>
          <a:ln w="76200">
            <a:solidFill>
              <a:schemeClr val="bg1">
                <a:lumMod val="50000"/>
              </a:schemeClr>
            </a:solidFill>
          </a:ln>
        </p:spPr>
      </p:pic>
      <p:sp>
        <p:nvSpPr>
          <p:cNvPr id="23" name="مربع نص 22">
            <a:extLst>
              <a:ext uri="{FF2B5EF4-FFF2-40B4-BE49-F238E27FC236}">
                <a16:creationId xmlns:a16="http://schemas.microsoft.com/office/drawing/2014/main" id="{755EB611-B963-1ADA-B070-A492DBBB64DD}"/>
              </a:ext>
            </a:extLst>
          </p:cNvPr>
          <p:cNvSpPr txBox="1"/>
          <p:nvPr/>
        </p:nvSpPr>
        <p:spPr>
          <a:xfrm>
            <a:off x="9369217" y="5684296"/>
            <a:ext cx="202286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latin typeface="Cairo" panose="00000800000000000000" pitchFamily="2" charset="-78"/>
                <a:cs typeface="Cairo" panose="00000800000000000000" pitchFamily="2" charset="-78"/>
              </a:rPr>
              <a:t>الواجهة الرئيسية</a:t>
            </a:r>
            <a:endParaRPr lang="en-US" b="1" i="0" dirty="0">
              <a:effectLst/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D90EAC5B-E99F-8B7B-C8A1-701F4965D79F}"/>
              </a:ext>
            </a:extLst>
          </p:cNvPr>
          <p:cNvSpPr txBox="1"/>
          <p:nvPr/>
        </p:nvSpPr>
        <p:spPr>
          <a:xfrm>
            <a:off x="6342898" y="5684296"/>
            <a:ext cx="2365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latin typeface="Cairo" panose="00000800000000000000" pitchFamily="2" charset="-78"/>
                <a:cs typeface="Cairo" panose="00000800000000000000" pitchFamily="2" charset="-78"/>
              </a:rPr>
              <a:t>واجهة فحص الروابط</a:t>
            </a:r>
            <a:endParaRPr lang="en-US" b="1" i="0" dirty="0">
              <a:effectLst/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CD58DBD8-D66D-B058-6192-2CBCE8BA8372}"/>
              </a:ext>
            </a:extLst>
          </p:cNvPr>
          <p:cNvSpPr txBox="1"/>
          <p:nvPr/>
        </p:nvSpPr>
        <p:spPr>
          <a:xfrm>
            <a:off x="3305710" y="5684296"/>
            <a:ext cx="27232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latin typeface="Cairo" panose="00000800000000000000" pitchFamily="2" charset="-78"/>
                <a:cs typeface="Cairo" panose="00000800000000000000" pitchFamily="2" charset="-78"/>
              </a:rPr>
              <a:t>واجهة نتائج فحص الرابط</a:t>
            </a:r>
            <a:endParaRPr lang="en-US" b="1" i="0" dirty="0">
              <a:effectLst/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D4498520-928C-352E-11B9-3090B3C7C6C8}"/>
              </a:ext>
            </a:extLst>
          </p:cNvPr>
          <p:cNvSpPr txBox="1"/>
          <p:nvPr/>
        </p:nvSpPr>
        <p:spPr>
          <a:xfrm>
            <a:off x="626168" y="5684296"/>
            <a:ext cx="236558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latin typeface="Cairo" panose="00000800000000000000" pitchFamily="2" charset="-78"/>
                <a:cs typeface="Cairo" panose="00000800000000000000" pitchFamily="2" charset="-78"/>
              </a:rPr>
              <a:t>سجل عمليات الفحص</a:t>
            </a:r>
            <a:endParaRPr lang="en-US" b="1" i="0" dirty="0">
              <a:effectLst/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709780037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23" grpId="0"/>
          <p:bldP spid="24" grpId="0"/>
          <p:bldP spid="25" grpId="0"/>
          <p:bldP spid="2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7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  <p:bldP spid="23" grpId="0"/>
          <p:bldP spid="24" grpId="0"/>
          <p:bldP spid="25" grpId="0"/>
          <p:bldP spid="26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DBB0F-790F-F2E2-0815-293595C4EF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9D686EA6-6CC0-096D-4C9E-378FC3000505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205154" y="149469"/>
            <a:chExt cx="11781692" cy="655906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ED15B968-D201-AC15-8BF2-89FED546780C}"/>
                </a:ext>
              </a:extLst>
            </p:cNvPr>
            <p:cNvSpPr/>
            <p:nvPr/>
          </p:nvSpPr>
          <p:spPr>
            <a:xfrm>
              <a:off x="205154" y="149469"/>
              <a:ext cx="11781692" cy="6559062"/>
            </a:xfrm>
            <a:prstGeom prst="roundRect">
              <a:avLst>
                <a:gd name="adj" fmla="val 2592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7" name="مستطيل: زوايا علوية مستديرة 6">
              <a:extLst>
                <a:ext uri="{FF2B5EF4-FFF2-40B4-BE49-F238E27FC236}">
                  <a16:creationId xmlns:a16="http://schemas.microsoft.com/office/drawing/2014/main" id="{DF86332F-0180-617E-9FC4-99C8192621B2}"/>
                </a:ext>
              </a:extLst>
            </p:cNvPr>
            <p:cNvSpPr/>
            <p:nvPr/>
          </p:nvSpPr>
          <p:spPr>
            <a:xfrm>
              <a:off x="205154" y="149469"/>
              <a:ext cx="11781692" cy="32104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CC3F3F3D-BA6C-28D2-0661-6C4B32294A33}"/>
                </a:ext>
              </a:extLst>
            </p:cNvPr>
            <p:cNvSpPr/>
            <p:nvPr/>
          </p:nvSpPr>
          <p:spPr>
            <a:xfrm>
              <a:off x="11622952" y="255993"/>
              <a:ext cx="108000" cy="108000"/>
            </a:xfrm>
            <a:prstGeom prst="ellipse">
              <a:avLst/>
            </a:prstGeom>
            <a:solidFill>
              <a:srgbClr val="F81F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7F0ED389-57E3-D6E6-0966-25B754AD7A6B}"/>
                </a:ext>
              </a:extLst>
            </p:cNvPr>
            <p:cNvSpPr/>
            <p:nvPr/>
          </p:nvSpPr>
          <p:spPr>
            <a:xfrm>
              <a:off x="11434118" y="255993"/>
              <a:ext cx="108000" cy="108000"/>
            </a:xfrm>
            <a:prstGeom prst="ellipse">
              <a:avLst/>
            </a:prstGeom>
            <a:solidFill>
              <a:srgbClr val="F6CF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2" name="شكل بيضاوي 11">
              <a:extLst>
                <a:ext uri="{FF2B5EF4-FFF2-40B4-BE49-F238E27FC236}">
                  <a16:creationId xmlns:a16="http://schemas.microsoft.com/office/drawing/2014/main" id="{6CDDB0E1-B8B2-4B72-1482-9F1C3C2A562C}"/>
                </a:ext>
              </a:extLst>
            </p:cNvPr>
            <p:cNvSpPr/>
            <p:nvPr/>
          </p:nvSpPr>
          <p:spPr>
            <a:xfrm>
              <a:off x="11245284" y="255993"/>
              <a:ext cx="108000" cy="108000"/>
            </a:xfrm>
            <a:prstGeom prst="ellipse">
              <a:avLst/>
            </a:prstGeom>
            <a:solidFill>
              <a:srgbClr val="FE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</p:grpSp>
      <p:sp>
        <p:nvSpPr>
          <p:cNvPr id="6" name="مربع نص 5">
            <a:extLst>
              <a:ext uri="{FF2B5EF4-FFF2-40B4-BE49-F238E27FC236}">
                <a16:creationId xmlns:a16="http://schemas.microsoft.com/office/drawing/2014/main" id="{A912E859-2487-1FE3-91D3-3B3289222BDD}"/>
              </a:ext>
            </a:extLst>
          </p:cNvPr>
          <p:cNvSpPr txBox="1"/>
          <p:nvPr/>
        </p:nvSpPr>
        <p:spPr>
          <a:xfrm>
            <a:off x="4489217" y="581062"/>
            <a:ext cx="3213565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sz="3200" b="1" dirty="0">
                <a:solidFill>
                  <a:srgbClr val="7030A0"/>
                </a:solidFill>
                <a:latin typeface="Cairo Black" panose="00000A00000000000000" pitchFamily="2" charset="-78"/>
                <a:cs typeface="Cairo Black" panose="00000A00000000000000" pitchFamily="2" charset="-78"/>
              </a:rPr>
              <a:t>التنفيذ العملي</a:t>
            </a:r>
            <a:endParaRPr lang="en-US" sz="3200" b="1" i="0" dirty="0">
              <a:solidFill>
                <a:srgbClr val="7030A0"/>
              </a:solidFill>
              <a:effectLst/>
              <a:latin typeface="Cairo Black" panose="00000A00000000000000" pitchFamily="2" charset="-78"/>
              <a:cs typeface="Cairo Black" panose="00000A00000000000000" pitchFamily="2" charset="-78"/>
            </a:endParaRPr>
          </a:p>
        </p:txBody>
      </p:sp>
      <p:grpSp>
        <p:nvGrpSpPr>
          <p:cNvPr id="15" name="مجموعة 14">
            <a:extLst>
              <a:ext uri="{FF2B5EF4-FFF2-40B4-BE49-F238E27FC236}">
                <a16:creationId xmlns:a16="http://schemas.microsoft.com/office/drawing/2014/main" id="{D7545249-BE12-84DC-83DF-77C92BE93409}"/>
              </a:ext>
            </a:extLst>
          </p:cNvPr>
          <p:cNvGrpSpPr/>
          <p:nvPr/>
        </p:nvGrpSpPr>
        <p:grpSpPr>
          <a:xfrm>
            <a:off x="3078437" y="6342963"/>
            <a:ext cx="6035126" cy="400110"/>
            <a:chOff x="3078437" y="6342963"/>
            <a:chExt cx="6035126" cy="400110"/>
          </a:xfrm>
        </p:grpSpPr>
        <p:sp>
          <p:nvSpPr>
            <p:cNvPr id="18" name="مربع نص 17">
              <a:extLst>
                <a:ext uri="{FF2B5EF4-FFF2-40B4-BE49-F238E27FC236}">
                  <a16:creationId xmlns:a16="http://schemas.microsoft.com/office/drawing/2014/main" id="{BAF31CE1-8A29-8E4F-8D8B-A22AC3C235F3}"/>
                </a:ext>
              </a:extLst>
            </p:cNvPr>
            <p:cNvSpPr txBox="1"/>
            <p:nvPr/>
          </p:nvSpPr>
          <p:spPr>
            <a:xfrm>
              <a:off x="3078437" y="6342963"/>
              <a:ext cx="60351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rPr>
                <a:t>16/18</a:t>
              </a:r>
              <a:endParaRPr lang="ar-SY" sz="1050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20" name="قوس كبير مزدوج 19">
              <a:extLst>
                <a:ext uri="{FF2B5EF4-FFF2-40B4-BE49-F238E27FC236}">
                  <a16:creationId xmlns:a16="http://schemas.microsoft.com/office/drawing/2014/main" id="{E80127B0-F7C1-5798-BFAA-699ED03338B7}"/>
                </a:ext>
              </a:extLst>
            </p:cNvPr>
            <p:cNvSpPr/>
            <p:nvPr/>
          </p:nvSpPr>
          <p:spPr>
            <a:xfrm>
              <a:off x="5345723" y="6342963"/>
              <a:ext cx="1500554" cy="335680"/>
            </a:xfrm>
            <a:prstGeom prst="bracePair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مربع نص 22">
            <a:extLst>
              <a:ext uri="{FF2B5EF4-FFF2-40B4-BE49-F238E27FC236}">
                <a16:creationId xmlns:a16="http://schemas.microsoft.com/office/drawing/2014/main" id="{2F3CCE00-5A41-B856-48CA-32B4CF99FD41}"/>
              </a:ext>
            </a:extLst>
          </p:cNvPr>
          <p:cNvSpPr txBox="1"/>
          <p:nvPr/>
        </p:nvSpPr>
        <p:spPr>
          <a:xfrm>
            <a:off x="8421102" y="5684296"/>
            <a:ext cx="31777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latin typeface="Cairo" panose="00000800000000000000" pitchFamily="2" charset="-78"/>
                <a:cs typeface="Cairo" panose="00000800000000000000" pitchFamily="2" charset="-78"/>
              </a:rPr>
              <a:t>الملف الشخصي للمستخدم</a:t>
            </a:r>
            <a:endParaRPr lang="en-US" b="1" i="0" dirty="0">
              <a:effectLst/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0FE6B669-D268-42BA-6999-AE974F237103}"/>
              </a:ext>
            </a:extLst>
          </p:cNvPr>
          <p:cNvSpPr txBox="1"/>
          <p:nvPr/>
        </p:nvSpPr>
        <p:spPr>
          <a:xfrm>
            <a:off x="1094991" y="5684296"/>
            <a:ext cx="27232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latin typeface="Cairo" panose="00000800000000000000" pitchFamily="2" charset="-78"/>
                <a:cs typeface="Cairo" panose="00000800000000000000" pitchFamily="2" charset="-78"/>
              </a:rPr>
              <a:t>واجهة فحص الروابط قبل الإدخال</a:t>
            </a:r>
            <a:endParaRPr lang="en-US" b="1" i="0" dirty="0">
              <a:effectLst/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sp>
        <p:nvSpPr>
          <p:cNvPr id="24" name="مربع نص 23">
            <a:extLst>
              <a:ext uri="{FF2B5EF4-FFF2-40B4-BE49-F238E27FC236}">
                <a16:creationId xmlns:a16="http://schemas.microsoft.com/office/drawing/2014/main" id="{2E362539-4B63-162E-2A02-63C88C84F932}"/>
              </a:ext>
            </a:extLst>
          </p:cNvPr>
          <p:cNvSpPr txBox="1"/>
          <p:nvPr/>
        </p:nvSpPr>
        <p:spPr>
          <a:xfrm>
            <a:off x="4913209" y="5684296"/>
            <a:ext cx="236558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ar-SA" b="1" dirty="0">
                <a:latin typeface="Cairo" panose="00000800000000000000" pitchFamily="2" charset="-78"/>
                <a:cs typeface="Cairo" panose="00000800000000000000" pitchFamily="2" charset="-78"/>
              </a:rPr>
              <a:t>واجهة الإعدادات</a:t>
            </a:r>
            <a:endParaRPr lang="en-US" b="1" i="0" dirty="0">
              <a:effectLst/>
              <a:latin typeface="Cairo" panose="00000800000000000000" pitchFamily="2" charset="-78"/>
              <a:cs typeface="Cairo" panose="00000800000000000000" pitchFamily="2" charset="-78"/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id="{FB6A9726-1B66-FA85-20E2-8607CEEE5D82}"/>
              </a:ext>
            </a:extLst>
          </p:cNvPr>
          <p:cNvPicPr preferRelativeResize="0"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97"/>
          <a:stretch>
            <a:fillRect/>
          </a:stretch>
        </p:blipFill>
        <p:spPr bwMode="auto">
          <a:xfrm>
            <a:off x="9113563" y="1421289"/>
            <a:ext cx="1792800" cy="3963600"/>
          </a:xfrm>
          <a:prstGeom prst="rect">
            <a:avLst/>
          </a:prstGeom>
          <a:ln w="76200">
            <a:solidFill>
              <a:schemeClr val="bg1">
                <a:lumMod val="50000"/>
              </a:schemeClr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8" name="صورة 7">
            <a:extLst>
              <a:ext uri="{FF2B5EF4-FFF2-40B4-BE49-F238E27FC236}">
                <a16:creationId xmlns:a16="http://schemas.microsoft.com/office/drawing/2014/main" id="{E3A3853F-76F8-9D11-2128-CB10509E9596}"/>
              </a:ext>
            </a:extLst>
          </p:cNvPr>
          <p:cNvPicPr preferRelativeResize="0"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5325774" y="1421289"/>
            <a:ext cx="1792800" cy="3963600"/>
          </a:xfrm>
          <a:prstGeom prst="rect">
            <a:avLst/>
          </a:prstGeom>
          <a:ln w="76200">
            <a:solidFill>
              <a:schemeClr val="bg1">
                <a:lumMod val="50000"/>
              </a:schemeClr>
            </a:solidFill>
          </a:ln>
        </p:spPr>
      </p:pic>
      <p:pic>
        <p:nvPicPr>
          <p:cNvPr id="14" name="صورة 13">
            <a:extLst>
              <a:ext uri="{FF2B5EF4-FFF2-40B4-BE49-F238E27FC236}">
                <a16:creationId xmlns:a16="http://schemas.microsoft.com/office/drawing/2014/main" id="{4A9961C7-42A6-9C49-62CD-A2EA95075EBC}"/>
              </a:ext>
            </a:extLst>
          </p:cNvPr>
          <p:cNvPicPr preferRelativeResize="0"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1537985" y="1421289"/>
            <a:ext cx="1792800" cy="3963600"/>
          </a:xfrm>
          <a:prstGeom prst="rect">
            <a:avLst/>
          </a:prstGeom>
          <a:ln w="76200"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186519665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5" grpId="0"/>
          <p:bldP spid="2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1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  <p:bldP spid="25" grpId="0"/>
          <p:bldP spid="24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D6A0B6DC-4A98-E91B-19E9-283874C32EAF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205154" y="149469"/>
            <a:chExt cx="11781692" cy="655906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BF73AB02-EFE9-6F9B-2C8F-505C58B33DFD}"/>
                </a:ext>
              </a:extLst>
            </p:cNvPr>
            <p:cNvSpPr/>
            <p:nvPr/>
          </p:nvSpPr>
          <p:spPr>
            <a:xfrm>
              <a:off x="205154" y="149469"/>
              <a:ext cx="11781692" cy="6559062"/>
            </a:xfrm>
            <a:prstGeom prst="roundRect">
              <a:avLst>
                <a:gd name="adj" fmla="val 2592"/>
              </a:avLst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7" name="مستطيل: زوايا علوية مستديرة 6">
              <a:extLst>
                <a:ext uri="{FF2B5EF4-FFF2-40B4-BE49-F238E27FC236}">
                  <a16:creationId xmlns:a16="http://schemas.microsoft.com/office/drawing/2014/main" id="{9415C0AC-E7EC-C853-FC5F-CA1075A9B6C8}"/>
                </a:ext>
              </a:extLst>
            </p:cNvPr>
            <p:cNvSpPr/>
            <p:nvPr/>
          </p:nvSpPr>
          <p:spPr>
            <a:xfrm>
              <a:off x="205154" y="149469"/>
              <a:ext cx="11781692" cy="32104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>
                <a:solidFill>
                  <a:srgbClr val="7030A0"/>
                </a:solidFill>
              </a:endParaRPr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9AE6043D-3B4A-4675-6271-DC556AEA1EB7}"/>
                </a:ext>
              </a:extLst>
            </p:cNvPr>
            <p:cNvSpPr/>
            <p:nvPr/>
          </p:nvSpPr>
          <p:spPr>
            <a:xfrm>
              <a:off x="11622952" y="255993"/>
              <a:ext cx="108000" cy="108000"/>
            </a:xfrm>
            <a:prstGeom prst="ellipse">
              <a:avLst/>
            </a:prstGeom>
            <a:solidFill>
              <a:srgbClr val="F81F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4958BF4A-078E-758F-5311-F9A30E8D50A5}"/>
                </a:ext>
              </a:extLst>
            </p:cNvPr>
            <p:cNvSpPr/>
            <p:nvPr/>
          </p:nvSpPr>
          <p:spPr>
            <a:xfrm>
              <a:off x="11434118" y="255993"/>
              <a:ext cx="108000" cy="108000"/>
            </a:xfrm>
            <a:prstGeom prst="ellipse">
              <a:avLst/>
            </a:prstGeom>
            <a:solidFill>
              <a:srgbClr val="F6CF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2" name="شكل بيضاوي 11">
              <a:extLst>
                <a:ext uri="{FF2B5EF4-FFF2-40B4-BE49-F238E27FC236}">
                  <a16:creationId xmlns:a16="http://schemas.microsoft.com/office/drawing/2014/main" id="{63440396-0F98-A757-CFB4-207A186FF8F2}"/>
                </a:ext>
              </a:extLst>
            </p:cNvPr>
            <p:cNvSpPr/>
            <p:nvPr/>
          </p:nvSpPr>
          <p:spPr>
            <a:xfrm>
              <a:off x="11245284" y="255993"/>
              <a:ext cx="108000" cy="108000"/>
            </a:xfrm>
            <a:prstGeom prst="ellipse">
              <a:avLst/>
            </a:prstGeom>
            <a:solidFill>
              <a:srgbClr val="FE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</p:grpSp>
      <p:pic>
        <p:nvPicPr>
          <p:cNvPr id="19" name="صورة 18">
            <a:extLst>
              <a:ext uri="{FF2B5EF4-FFF2-40B4-BE49-F238E27FC236}">
                <a16:creationId xmlns:a16="http://schemas.microsoft.com/office/drawing/2014/main" id="{E6650186-1324-6377-F62D-E5BD1D7084E4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prstClr val="black"/>
              <a:srgbClr val="7030A0">
                <a:tint val="45000"/>
                <a:satMod val="40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649" t="494" r="15692"/>
          <a:stretch>
            <a:fillRect/>
          </a:stretch>
        </p:blipFill>
        <p:spPr>
          <a:xfrm>
            <a:off x="7868096" y="318875"/>
            <a:ext cx="4323905" cy="6539125"/>
          </a:xfrm>
          <a:custGeom>
            <a:avLst/>
            <a:gdLst>
              <a:gd name="csX0" fmla="*/ 2474268 w 4323905"/>
              <a:gd name="csY0" fmla="*/ 0 h 6539123"/>
              <a:gd name="csX1" fmla="*/ 4323905 w 4323905"/>
              <a:gd name="csY1" fmla="*/ 0 h 6539123"/>
              <a:gd name="csX2" fmla="*/ 1849637 w 4323905"/>
              <a:gd name="csY2" fmla="*/ 6539123 h 6539123"/>
              <a:gd name="csX3" fmla="*/ 0 w 4323905"/>
              <a:gd name="csY3" fmla="*/ 6539123 h 653912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</a:cxnLst>
            <a:rect l="l" t="t" r="r" b="b"/>
            <a:pathLst>
              <a:path w="4323905" h="6539123">
                <a:moveTo>
                  <a:pt x="2474268" y="0"/>
                </a:moveTo>
                <a:lnTo>
                  <a:pt x="4323905" y="0"/>
                </a:lnTo>
                <a:lnTo>
                  <a:pt x="1849637" y="6539123"/>
                </a:lnTo>
                <a:lnTo>
                  <a:pt x="0" y="6539123"/>
                </a:lnTo>
                <a:close/>
              </a:path>
            </a:pathLst>
          </a:custGeom>
        </p:spPr>
      </p:pic>
      <p:sp>
        <p:nvSpPr>
          <p:cNvPr id="23" name="مربع نص 22">
            <a:extLst>
              <a:ext uri="{FF2B5EF4-FFF2-40B4-BE49-F238E27FC236}">
                <a16:creationId xmlns:a16="http://schemas.microsoft.com/office/drawing/2014/main" id="{4E664A57-F561-6AEA-F673-7C072870FC13}"/>
              </a:ext>
            </a:extLst>
          </p:cNvPr>
          <p:cNvSpPr txBox="1"/>
          <p:nvPr/>
        </p:nvSpPr>
        <p:spPr>
          <a:xfrm>
            <a:off x="1435100" y="729394"/>
            <a:ext cx="93218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3200" b="1" dirty="0">
                <a:solidFill>
                  <a:srgbClr val="7030A0"/>
                </a:solidFill>
                <a:latin typeface="Cairo Black" panose="00000A00000000000000" pitchFamily="2" charset="-78"/>
                <a:cs typeface="Cairo Black" panose="00000A00000000000000" pitchFamily="2" charset="-78"/>
              </a:rPr>
              <a:t>الآفاق المستقبلية</a:t>
            </a:r>
            <a:endParaRPr kumimoji="0" lang="en-US" sz="200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airo Black" panose="00000A00000000000000" pitchFamily="2" charset="-78"/>
              <a:cs typeface="Cairo Black" panose="00000A00000000000000" pitchFamily="2" charset="-78"/>
            </a:endParaRPr>
          </a:p>
        </p:txBody>
      </p:sp>
      <p:grpSp>
        <p:nvGrpSpPr>
          <p:cNvPr id="41" name="مجموعة 40">
            <a:extLst>
              <a:ext uri="{FF2B5EF4-FFF2-40B4-BE49-F238E27FC236}">
                <a16:creationId xmlns:a16="http://schemas.microsoft.com/office/drawing/2014/main" id="{02DCFF15-A291-73FA-85E8-6763C766B448}"/>
              </a:ext>
            </a:extLst>
          </p:cNvPr>
          <p:cNvGrpSpPr/>
          <p:nvPr/>
        </p:nvGrpSpPr>
        <p:grpSpPr>
          <a:xfrm>
            <a:off x="672883" y="1466410"/>
            <a:ext cx="6971280" cy="900000"/>
            <a:chOff x="896818" y="1771209"/>
            <a:chExt cx="6971280" cy="900000"/>
          </a:xfrm>
        </p:grpSpPr>
        <p:sp>
          <p:nvSpPr>
            <p:cNvPr id="15" name="مستطيل: زوايا مستديرة 14">
              <a:extLst>
                <a:ext uri="{FF2B5EF4-FFF2-40B4-BE49-F238E27FC236}">
                  <a16:creationId xmlns:a16="http://schemas.microsoft.com/office/drawing/2014/main" id="{D5B8E8F4-AAAF-665A-94C1-EB995AA1E272}"/>
                </a:ext>
              </a:extLst>
            </p:cNvPr>
            <p:cNvSpPr/>
            <p:nvPr/>
          </p:nvSpPr>
          <p:spPr>
            <a:xfrm flipH="1">
              <a:off x="896818" y="1771209"/>
              <a:ext cx="6521280" cy="900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5" name="شكل بيضاوي 4">
              <a:extLst>
                <a:ext uri="{FF2B5EF4-FFF2-40B4-BE49-F238E27FC236}">
                  <a16:creationId xmlns:a16="http://schemas.microsoft.com/office/drawing/2014/main" id="{806B312E-E4B1-6BBD-F758-863A1C1A5FBE}"/>
                </a:ext>
              </a:extLst>
            </p:cNvPr>
            <p:cNvSpPr/>
            <p:nvPr/>
          </p:nvSpPr>
          <p:spPr>
            <a:xfrm flipH="1">
              <a:off x="6968098" y="1771209"/>
              <a:ext cx="900000" cy="90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571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26" name="مربع نص 25">
              <a:extLst>
                <a:ext uri="{FF2B5EF4-FFF2-40B4-BE49-F238E27FC236}">
                  <a16:creationId xmlns:a16="http://schemas.microsoft.com/office/drawing/2014/main" id="{EC4A3B8A-8BFC-3F5A-B085-8D067D04F3C1}"/>
                </a:ext>
              </a:extLst>
            </p:cNvPr>
            <p:cNvSpPr txBox="1"/>
            <p:nvPr/>
          </p:nvSpPr>
          <p:spPr>
            <a:xfrm flipH="1">
              <a:off x="1435101" y="2061964"/>
              <a:ext cx="538621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SA" i="0" dirty="0">
                  <a:effectLst/>
                  <a:latin typeface="Cairo Light" panose="00000400000000000000" pitchFamily="2" charset="-78"/>
                  <a:cs typeface="Cairo Light" panose="00000400000000000000" pitchFamily="2" charset="-78"/>
                </a:rPr>
                <a:t>توسيع النطاق البرمجي لدعم نظام</a:t>
              </a:r>
              <a:r>
                <a:rPr lang="en-US" i="0" dirty="0">
                  <a:effectLst/>
                  <a:latin typeface="Cairo Light" panose="00000400000000000000" pitchFamily="2" charset="-78"/>
                  <a:cs typeface="Cairo Light" panose="00000400000000000000" pitchFamily="2" charset="-78"/>
                </a:rPr>
                <a:t>iOS </a:t>
              </a:r>
              <a:r>
                <a:rPr lang="ar-SA" i="0" dirty="0">
                  <a:effectLst/>
                  <a:latin typeface="Cairo Light" panose="00000400000000000000" pitchFamily="2" charset="-78"/>
                  <a:cs typeface="Cairo Light" panose="00000400000000000000" pitchFamily="2" charset="-78"/>
                </a:rPr>
                <a:t> بالكامل.</a:t>
              </a:r>
              <a:endParaRPr lang="en-US" i="0" dirty="0">
                <a:effectLst/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29" name="مربع نص 28">
              <a:extLst>
                <a:ext uri="{FF2B5EF4-FFF2-40B4-BE49-F238E27FC236}">
                  <a16:creationId xmlns:a16="http://schemas.microsoft.com/office/drawing/2014/main" id="{EFA3FF92-F65A-294C-0BCD-0CA8D1AB0849}"/>
                </a:ext>
              </a:extLst>
            </p:cNvPr>
            <p:cNvSpPr txBox="1"/>
            <p:nvPr/>
          </p:nvSpPr>
          <p:spPr>
            <a:xfrm flipH="1">
              <a:off x="7108557" y="1928821"/>
              <a:ext cx="601448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pPr algn="ctr"/>
              <a:r>
                <a:rPr lang="en-US" sz="3200" b="1" dirty="0"/>
                <a:t>01</a:t>
              </a:r>
              <a:endParaRPr lang="ar-SY" sz="3200" b="1" dirty="0"/>
            </a:p>
          </p:txBody>
        </p:sp>
      </p:grpSp>
      <p:grpSp>
        <p:nvGrpSpPr>
          <p:cNvPr id="42" name="مجموعة 41">
            <a:extLst>
              <a:ext uri="{FF2B5EF4-FFF2-40B4-BE49-F238E27FC236}">
                <a16:creationId xmlns:a16="http://schemas.microsoft.com/office/drawing/2014/main" id="{D0A4A22D-C60B-7EA6-21CF-0C9F8FB90EEF}"/>
              </a:ext>
            </a:extLst>
          </p:cNvPr>
          <p:cNvGrpSpPr/>
          <p:nvPr/>
        </p:nvGrpSpPr>
        <p:grpSpPr>
          <a:xfrm>
            <a:off x="672883" y="2502061"/>
            <a:ext cx="6971280" cy="900000"/>
            <a:chOff x="896818" y="2822890"/>
            <a:chExt cx="6971280" cy="900000"/>
          </a:xfrm>
        </p:grpSpPr>
        <p:sp>
          <p:nvSpPr>
            <p:cNvPr id="16" name="مستطيل: زوايا مستديرة 15">
              <a:extLst>
                <a:ext uri="{FF2B5EF4-FFF2-40B4-BE49-F238E27FC236}">
                  <a16:creationId xmlns:a16="http://schemas.microsoft.com/office/drawing/2014/main" id="{A97E303D-2AAB-8745-57D7-A5DCBE903909}"/>
                </a:ext>
              </a:extLst>
            </p:cNvPr>
            <p:cNvSpPr/>
            <p:nvPr/>
          </p:nvSpPr>
          <p:spPr>
            <a:xfrm flipH="1">
              <a:off x="896818" y="2822890"/>
              <a:ext cx="6521280" cy="900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9" name="شكل بيضاوي 8">
              <a:extLst>
                <a:ext uri="{FF2B5EF4-FFF2-40B4-BE49-F238E27FC236}">
                  <a16:creationId xmlns:a16="http://schemas.microsoft.com/office/drawing/2014/main" id="{05CF5C37-1936-935E-067C-C5EEB2CC80EF}"/>
                </a:ext>
              </a:extLst>
            </p:cNvPr>
            <p:cNvSpPr/>
            <p:nvPr/>
          </p:nvSpPr>
          <p:spPr>
            <a:xfrm flipH="1">
              <a:off x="6968098" y="2822890"/>
              <a:ext cx="900000" cy="90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571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27" name="مربع نص 26">
              <a:extLst>
                <a:ext uri="{FF2B5EF4-FFF2-40B4-BE49-F238E27FC236}">
                  <a16:creationId xmlns:a16="http://schemas.microsoft.com/office/drawing/2014/main" id="{BE7CB497-2DD0-6A87-0589-BFF2B1D37C1A}"/>
                </a:ext>
              </a:extLst>
            </p:cNvPr>
            <p:cNvSpPr txBox="1"/>
            <p:nvPr/>
          </p:nvSpPr>
          <p:spPr>
            <a:xfrm flipH="1">
              <a:off x="1215346" y="3088222"/>
              <a:ext cx="5605974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SA" i="0" dirty="0">
                  <a:effectLst/>
                  <a:latin typeface="Cairo Light" panose="00000400000000000000" pitchFamily="2" charset="-78"/>
                  <a:cs typeface="Cairo Light" panose="00000400000000000000" pitchFamily="2" charset="-78"/>
                </a:rPr>
                <a:t>إضافة نظام التحليل الديناميكي المتقدم والسلوكي للملفات.</a:t>
              </a:r>
              <a:endParaRPr lang="en-US" i="0" dirty="0">
                <a:effectLst/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30" name="مربع نص 29">
              <a:extLst>
                <a:ext uri="{FF2B5EF4-FFF2-40B4-BE49-F238E27FC236}">
                  <a16:creationId xmlns:a16="http://schemas.microsoft.com/office/drawing/2014/main" id="{68E1484F-B058-2C11-1FD3-87317D90335D}"/>
                </a:ext>
              </a:extLst>
            </p:cNvPr>
            <p:cNvSpPr txBox="1"/>
            <p:nvPr/>
          </p:nvSpPr>
          <p:spPr>
            <a:xfrm flipH="1">
              <a:off x="7108557" y="2958198"/>
              <a:ext cx="601448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3200" b="1" dirty="0"/>
                <a:t>02</a:t>
              </a:r>
              <a:endParaRPr lang="ar-SY" sz="3200" b="1" dirty="0"/>
            </a:p>
          </p:txBody>
        </p:sp>
      </p:grpSp>
      <p:grpSp>
        <p:nvGrpSpPr>
          <p:cNvPr id="43" name="مجموعة 42">
            <a:extLst>
              <a:ext uri="{FF2B5EF4-FFF2-40B4-BE49-F238E27FC236}">
                <a16:creationId xmlns:a16="http://schemas.microsoft.com/office/drawing/2014/main" id="{D97E2A36-3F30-8C7E-AC63-FA278625F032}"/>
              </a:ext>
            </a:extLst>
          </p:cNvPr>
          <p:cNvGrpSpPr/>
          <p:nvPr/>
        </p:nvGrpSpPr>
        <p:grpSpPr>
          <a:xfrm>
            <a:off x="672883" y="3537712"/>
            <a:ext cx="6971280" cy="900000"/>
            <a:chOff x="896818" y="3881990"/>
            <a:chExt cx="6971280" cy="900000"/>
          </a:xfrm>
        </p:grpSpPr>
        <p:sp>
          <p:nvSpPr>
            <p:cNvPr id="18" name="مستطيل: زوايا مستديرة 17">
              <a:extLst>
                <a:ext uri="{FF2B5EF4-FFF2-40B4-BE49-F238E27FC236}">
                  <a16:creationId xmlns:a16="http://schemas.microsoft.com/office/drawing/2014/main" id="{6A014E34-51A3-C64A-5355-464D9091399C}"/>
                </a:ext>
              </a:extLst>
            </p:cNvPr>
            <p:cNvSpPr/>
            <p:nvPr/>
          </p:nvSpPr>
          <p:spPr>
            <a:xfrm flipH="1">
              <a:off x="896818" y="3881990"/>
              <a:ext cx="6521280" cy="900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3" name="شكل بيضاوي 12">
              <a:extLst>
                <a:ext uri="{FF2B5EF4-FFF2-40B4-BE49-F238E27FC236}">
                  <a16:creationId xmlns:a16="http://schemas.microsoft.com/office/drawing/2014/main" id="{5F9923C0-F79B-8A70-5B07-33E7D7C10F76}"/>
                </a:ext>
              </a:extLst>
            </p:cNvPr>
            <p:cNvSpPr/>
            <p:nvPr/>
          </p:nvSpPr>
          <p:spPr>
            <a:xfrm flipH="1">
              <a:off x="6968098" y="3881990"/>
              <a:ext cx="900000" cy="90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571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28" name="مربع نص 27">
              <a:extLst>
                <a:ext uri="{FF2B5EF4-FFF2-40B4-BE49-F238E27FC236}">
                  <a16:creationId xmlns:a16="http://schemas.microsoft.com/office/drawing/2014/main" id="{5BAE415F-A68F-9107-A606-531010FA2991}"/>
                </a:ext>
              </a:extLst>
            </p:cNvPr>
            <p:cNvSpPr txBox="1"/>
            <p:nvPr/>
          </p:nvSpPr>
          <p:spPr>
            <a:xfrm flipH="1">
              <a:off x="1435101" y="4011671"/>
              <a:ext cx="538621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SA" i="0" dirty="0">
                  <a:effectLst/>
                  <a:latin typeface="Cairo Light" panose="00000400000000000000" pitchFamily="2" charset="-78"/>
                  <a:cs typeface="Cairo Light" panose="00000400000000000000" pitchFamily="2" charset="-78"/>
                </a:rPr>
                <a:t>تطوير وتحليل ميزات وتحليل حركة الشبكة المشبوهة وتهديدات الويب.</a:t>
              </a:r>
              <a:endParaRPr lang="en-US" i="0" dirty="0">
                <a:effectLst/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31" name="مربع نص 30">
              <a:extLst>
                <a:ext uri="{FF2B5EF4-FFF2-40B4-BE49-F238E27FC236}">
                  <a16:creationId xmlns:a16="http://schemas.microsoft.com/office/drawing/2014/main" id="{33F5CC21-8830-B458-8825-79EB764083CF}"/>
                </a:ext>
              </a:extLst>
            </p:cNvPr>
            <p:cNvSpPr txBox="1"/>
            <p:nvPr/>
          </p:nvSpPr>
          <p:spPr>
            <a:xfrm flipH="1">
              <a:off x="7113385" y="4039602"/>
              <a:ext cx="601448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3200" b="1" dirty="0"/>
                <a:t>03</a:t>
              </a:r>
              <a:endParaRPr lang="ar-SY" sz="3200" b="1" dirty="0"/>
            </a:p>
          </p:txBody>
        </p:sp>
      </p:grpSp>
      <p:grpSp>
        <p:nvGrpSpPr>
          <p:cNvPr id="44" name="مجموعة 43">
            <a:extLst>
              <a:ext uri="{FF2B5EF4-FFF2-40B4-BE49-F238E27FC236}">
                <a16:creationId xmlns:a16="http://schemas.microsoft.com/office/drawing/2014/main" id="{06086EED-2443-391A-94AB-8CA93882BE92}"/>
              </a:ext>
            </a:extLst>
          </p:cNvPr>
          <p:cNvGrpSpPr/>
          <p:nvPr/>
        </p:nvGrpSpPr>
        <p:grpSpPr>
          <a:xfrm>
            <a:off x="672883" y="4573363"/>
            <a:ext cx="6971280" cy="900000"/>
            <a:chOff x="896815" y="4919994"/>
            <a:chExt cx="6971280" cy="900000"/>
          </a:xfrm>
        </p:grpSpPr>
        <p:sp>
          <p:nvSpPr>
            <p:cNvPr id="14" name="مستطيل: زوايا مستديرة 13">
              <a:extLst>
                <a:ext uri="{FF2B5EF4-FFF2-40B4-BE49-F238E27FC236}">
                  <a16:creationId xmlns:a16="http://schemas.microsoft.com/office/drawing/2014/main" id="{0C1D0E75-D953-2E4E-487C-C43658E4547D}"/>
                </a:ext>
              </a:extLst>
            </p:cNvPr>
            <p:cNvSpPr/>
            <p:nvPr/>
          </p:nvSpPr>
          <p:spPr>
            <a:xfrm flipH="1">
              <a:off x="896815" y="4919994"/>
              <a:ext cx="6521280" cy="900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20" name="شكل بيضاوي 19">
              <a:extLst>
                <a:ext uri="{FF2B5EF4-FFF2-40B4-BE49-F238E27FC236}">
                  <a16:creationId xmlns:a16="http://schemas.microsoft.com/office/drawing/2014/main" id="{E8B3E153-2183-12E9-FFB8-8B00F1ED4271}"/>
                </a:ext>
              </a:extLst>
            </p:cNvPr>
            <p:cNvSpPr/>
            <p:nvPr/>
          </p:nvSpPr>
          <p:spPr>
            <a:xfrm flipH="1">
              <a:off x="6968095" y="4919994"/>
              <a:ext cx="900000" cy="90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571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22" name="مربع نص 21">
              <a:extLst>
                <a:ext uri="{FF2B5EF4-FFF2-40B4-BE49-F238E27FC236}">
                  <a16:creationId xmlns:a16="http://schemas.microsoft.com/office/drawing/2014/main" id="{61310C02-F546-92FB-0D49-9C62F6BCE629}"/>
                </a:ext>
              </a:extLst>
            </p:cNvPr>
            <p:cNvSpPr txBox="1"/>
            <p:nvPr/>
          </p:nvSpPr>
          <p:spPr>
            <a:xfrm flipH="1">
              <a:off x="1435098" y="5046826"/>
              <a:ext cx="5386219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SA" i="0" dirty="0">
                  <a:effectLst/>
                  <a:latin typeface="Cairo Light" panose="00000400000000000000" pitchFamily="2" charset="-78"/>
                  <a:cs typeface="Cairo Light" panose="00000400000000000000" pitchFamily="2" charset="-78"/>
                </a:rPr>
                <a:t>تحسين وإعادة تدريب نماذج الذكاء الاصطناعي على تهديدات عالمية جديدة.</a:t>
              </a:r>
              <a:endParaRPr lang="en-US" i="0" dirty="0">
                <a:effectLst/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32" name="مربع نص 31">
              <a:extLst>
                <a:ext uri="{FF2B5EF4-FFF2-40B4-BE49-F238E27FC236}">
                  <a16:creationId xmlns:a16="http://schemas.microsoft.com/office/drawing/2014/main" id="{F8A4309B-9DF4-1173-B22B-E8E6AEF512FC}"/>
                </a:ext>
              </a:extLst>
            </p:cNvPr>
            <p:cNvSpPr txBox="1"/>
            <p:nvPr/>
          </p:nvSpPr>
          <p:spPr>
            <a:xfrm flipH="1">
              <a:off x="7108554" y="5056083"/>
              <a:ext cx="601448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3200" b="1" dirty="0"/>
                <a:t>04</a:t>
              </a:r>
              <a:endParaRPr lang="ar-SY" sz="3200" b="1" dirty="0"/>
            </a:p>
          </p:txBody>
        </p:sp>
      </p:grpSp>
      <p:grpSp>
        <p:nvGrpSpPr>
          <p:cNvPr id="45" name="مجموعة 44">
            <a:extLst>
              <a:ext uri="{FF2B5EF4-FFF2-40B4-BE49-F238E27FC236}">
                <a16:creationId xmlns:a16="http://schemas.microsoft.com/office/drawing/2014/main" id="{BBA10CB1-ACE9-40F9-3A47-13C3ECAEE579}"/>
              </a:ext>
            </a:extLst>
          </p:cNvPr>
          <p:cNvGrpSpPr/>
          <p:nvPr/>
        </p:nvGrpSpPr>
        <p:grpSpPr>
          <a:xfrm>
            <a:off x="672883" y="5609016"/>
            <a:ext cx="6971280" cy="900000"/>
            <a:chOff x="896812" y="5913815"/>
            <a:chExt cx="6971280" cy="900000"/>
          </a:xfrm>
        </p:grpSpPr>
        <p:sp>
          <p:nvSpPr>
            <p:cNvPr id="34" name="مستطيل: زوايا مستديرة 33">
              <a:extLst>
                <a:ext uri="{FF2B5EF4-FFF2-40B4-BE49-F238E27FC236}">
                  <a16:creationId xmlns:a16="http://schemas.microsoft.com/office/drawing/2014/main" id="{E5634289-52FA-58E8-DF56-A78BCFBB01F0}"/>
                </a:ext>
              </a:extLst>
            </p:cNvPr>
            <p:cNvSpPr/>
            <p:nvPr/>
          </p:nvSpPr>
          <p:spPr>
            <a:xfrm flipH="1">
              <a:off x="896812" y="5913815"/>
              <a:ext cx="6521280" cy="9000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9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36" name="شكل بيضاوي 35">
              <a:extLst>
                <a:ext uri="{FF2B5EF4-FFF2-40B4-BE49-F238E27FC236}">
                  <a16:creationId xmlns:a16="http://schemas.microsoft.com/office/drawing/2014/main" id="{F3418B61-E88B-9CCF-B815-BFA4B7687A35}"/>
                </a:ext>
              </a:extLst>
            </p:cNvPr>
            <p:cNvSpPr/>
            <p:nvPr/>
          </p:nvSpPr>
          <p:spPr>
            <a:xfrm flipH="1">
              <a:off x="6968092" y="5913815"/>
              <a:ext cx="900000" cy="9000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57150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38" name="مربع نص 37">
              <a:extLst>
                <a:ext uri="{FF2B5EF4-FFF2-40B4-BE49-F238E27FC236}">
                  <a16:creationId xmlns:a16="http://schemas.microsoft.com/office/drawing/2014/main" id="{1D83D840-2725-0AD7-E09A-F4F8CB673CB0}"/>
                </a:ext>
              </a:extLst>
            </p:cNvPr>
            <p:cNvSpPr txBox="1"/>
            <p:nvPr/>
          </p:nvSpPr>
          <p:spPr>
            <a:xfrm flipH="1">
              <a:off x="1215340" y="6201847"/>
              <a:ext cx="5605973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ar-SA" i="0" dirty="0">
                  <a:effectLst/>
                  <a:latin typeface="Cairo Light" panose="00000400000000000000" pitchFamily="2" charset="-78"/>
                  <a:cs typeface="Cairo Light" panose="00000400000000000000" pitchFamily="2" charset="-78"/>
                </a:rPr>
                <a:t>بناء لوحة تحكم ويب شاملة (</a:t>
              </a:r>
              <a:r>
                <a:rPr lang="en-US" i="0" dirty="0">
                  <a:effectLst/>
                  <a:latin typeface="Cairo Light" panose="00000400000000000000" pitchFamily="2" charset="-78"/>
                  <a:cs typeface="Cairo Light" panose="00000400000000000000" pitchFamily="2" charset="-78"/>
                </a:rPr>
                <a:t>Web Dashboard</a:t>
              </a:r>
              <a:r>
                <a:rPr lang="ar-SA" i="0" dirty="0">
                  <a:effectLst/>
                  <a:latin typeface="Cairo Light" panose="00000400000000000000" pitchFamily="2" charset="-78"/>
                  <a:cs typeface="Cairo Light" panose="00000400000000000000" pitchFamily="2" charset="-78"/>
                </a:rPr>
                <a:t>) لإدارة النظام.</a:t>
              </a:r>
              <a:endParaRPr lang="en-US" i="0" dirty="0">
                <a:effectLst/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40" name="مربع نص 39">
              <a:extLst>
                <a:ext uri="{FF2B5EF4-FFF2-40B4-BE49-F238E27FC236}">
                  <a16:creationId xmlns:a16="http://schemas.microsoft.com/office/drawing/2014/main" id="{550A130C-C1DC-5D44-EC6D-8DE9890F37AF}"/>
                </a:ext>
              </a:extLst>
            </p:cNvPr>
            <p:cNvSpPr txBox="1"/>
            <p:nvPr/>
          </p:nvSpPr>
          <p:spPr>
            <a:xfrm flipH="1">
              <a:off x="7117368" y="6071427"/>
              <a:ext cx="601448" cy="584775"/>
            </a:xfrm>
            <a:prstGeom prst="rect">
              <a:avLst/>
            </a:prstGeom>
            <a:noFill/>
          </p:spPr>
          <p:txBody>
            <a:bodyPr wrap="none" rtlCol="1">
              <a:spAutoFit/>
            </a:bodyPr>
            <a:lstStyle/>
            <a:p>
              <a:r>
                <a:rPr lang="en-US" sz="3200" b="1" dirty="0"/>
                <a:t>05</a:t>
              </a:r>
              <a:endParaRPr lang="ar-SY" sz="3200" b="1" dirty="0"/>
            </a:p>
          </p:txBody>
        </p:sp>
      </p:grpSp>
      <p:grpSp>
        <p:nvGrpSpPr>
          <p:cNvPr id="46" name="مجموعة 45">
            <a:extLst>
              <a:ext uri="{FF2B5EF4-FFF2-40B4-BE49-F238E27FC236}">
                <a16:creationId xmlns:a16="http://schemas.microsoft.com/office/drawing/2014/main" id="{C52E0395-E9C2-2E47-5715-7CE720C5BEF9}"/>
              </a:ext>
            </a:extLst>
          </p:cNvPr>
          <p:cNvGrpSpPr/>
          <p:nvPr/>
        </p:nvGrpSpPr>
        <p:grpSpPr>
          <a:xfrm>
            <a:off x="8162412" y="6375186"/>
            <a:ext cx="6035126" cy="400110"/>
            <a:chOff x="3078437" y="6342963"/>
            <a:chExt cx="6035126" cy="400110"/>
          </a:xfrm>
        </p:grpSpPr>
        <p:sp>
          <p:nvSpPr>
            <p:cNvPr id="47" name="مربع نص 46">
              <a:extLst>
                <a:ext uri="{FF2B5EF4-FFF2-40B4-BE49-F238E27FC236}">
                  <a16:creationId xmlns:a16="http://schemas.microsoft.com/office/drawing/2014/main" id="{EC11A1EF-9F99-70F6-C3BB-67C23C01211A}"/>
                </a:ext>
              </a:extLst>
            </p:cNvPr>
            <p:cNvSpPr txBox="1"/>
            <p:nvPr/>
          </p:nvSpPr>
          <p:spPr>
            <a:xfrm>
              <a:off x="3078437" y="6342963"/>
              <a:ext cx="60351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latin typeface="Cairo" panose="00000800000000000000" pitchFamily="2" charset="-78"/>
                  <a:cs typeface="Cairo" panose="00000800000000000000" pitchFamily="2" charset="-78"/>
                </a:rPr>
                <a:t>17</a:t>
              </a:r>
              <a:r>
                <a:rPr lang="en-US" sz="20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rPr>
                <a:t>/18</a:t>
              </a:r>
              <a:endParaRPr lang="ar-SY" sz="1050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48" name="قوس كبير مزدوج 47">
              <a:extLst>
                <a:ext uri="{FF2B5EF4-FFF2-40B4-BE49-F238E27FC236}">
                  <a16:creationId xmlns:a16="http://schemas.microsoft.com/office/drawing/2014/main" id="{7576C05E-9023-9EDB-D2EF-D8D1A6874F10}"/>
                </a:ext>
              </a:extLst>
            </p:cNvPr>
            <p:cNvSpPr/>
            <p:nvPr/>
          </p:nvSpPr>
          <p:spPr>
            <a:xfrm>
              <a:off x="5345723" y="6342963"/>
              <a:ext cx="1500554" cy="335680"/>
            </a:xfrm>
            <a:prstGeom prst="bracePair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265589758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7" dur="8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8" dur="8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0" presetID="2" presetClass="entr" presetSubtype="2" fill="hold" nodeType="after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12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13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16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17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20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21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24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25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 p14:presetBounceEnd="26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6667">
                                          <p:cBhvr additive="base">
                                            <p:cTn id="28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6667">
                                          <p:cBhvr additive="base">
                                            <p:cTn id="29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8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8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8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4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8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75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7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750" fill="hold"/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3" grpId="0"/>
        </p:bld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4C3CFB-4129-79E5-53A3-0EE4A0922F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مستطيل: زوايا مستديرة 3">
            <a:extLst>
              <a:ext uri="{FF2B5EF4-FFF2-40B4-BE49-F238E27FC236}">
                <a16:creationId xmlns:a16="http://schemas.microsoft.com/office/drawing/2014/main" id="{2B878176-EFB5-11B4-25A5-BA8949CBDC47}"/>
              </a:ext>
            </a:extLst>
          </p:cNvPr>
          <p:cNvSpPr/>
          <p:nvPr/>
        </p:nvSpPr>
        <p:spPr>
          <a:xfrm>
            <a:off x="0" y="0"/>
            <a:ext cx="12192000" cy="6857999"/>
          </a:xfrm>
          <a:prstGeom prst="roundRect">
            <a:avLst>
              <a:gd name="adj" fmla="val 2592"/>
            </a:avLst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  <p:sp>
        <p:nvSpPr>
          <p:cNvPr id="7" name="مستطيل: زوايا علوية مستديرة 6">
            <a:extLst>
              <a:ext uri="{FF2B5EF4-FFF2-40B4-BE49-F238E27FC236}">
                <a16:creationId xmlns:a16="http://schemas.microsoft.com/office/drawing/2014/main" id="{F2F11392-E4BF-6621-09C8-891F75B92BCA}"/>
              </a:ext>
            </a:extLst>
          </p:cNvPr>
          <p:cNvSpPr/>
          <p:nvPr/>
        </p:nvSpPr>
        <p:spPr>
          <a:xfrm>
            <a:off x="0" y="0"/>
            <a:ext cx="12192000" cy="335680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7030A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  <p:sp>
        <p:nvSpPr>
          <p:cNvPr id="10" name="شكل بيضاوي 9">
            <a:extLst>
              <a:ext uri="{FF2B5EF4-FFF2-40B4-BE49-F238E27FC236}">
                <a16:creationId xmlns:a16="http://schemas.microsoft.com/office/drawing/2014/main" id="{0CB52B31-4177-0334-5C98-EBB0BE280F7E}"/>
              </a:ext>
            </a:extLst>
          </p:cNvPr>
          <p:cNvSpPr/>
          <p:nvPr/>
        </p:nvSpPr>
        <p:spPr>
          <a:xfrm>
            <a:off x="11815433" y="111379"/>
            <a:ext cx="111761" cy="112922"/>
          </a:xfrm>
          <a:prstGeom prst="ellipse">
            <a:avLst/>
          </a:prstGeom>
          <a:solidFill>
            <a:srgbClr val="F81F0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  <p:sp>
        <p:nvSpPr>
          <p:cNvPr id="11" name="شكل بيضاوي 10">
            <a:extLst>
              <a:ext uri="{FF2B5EF4-FFF2-40B4-BE49-F238E27FC236}">
                <a16:creationId xmlns:a16="http://schemas.microsoft.com/office/drawing/2014/main" id="{C96F78EF-769A-2101-362A-3DB1CE8D6EA1}"/>
              </a:ext>
            </a:extLst>
          </p:cNvPr>
          <p:cNvSpPr/>
          <p:nvPr/>
        </p:nvSpPr>
        <p:spPr>
          <a:xfrm>
            <a:off x="11620023" y="111379"/>
            <a:ext cx="111761" cy="112922"/>
          </a:xfrm>
          <a:prstGeom prst="ellipse">
            <a:avLst/>
          </a:prstGeom>
          <a:solidFill>
            <a:srgbClr val="F6CF5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  <p:sp>
        <p:nvSpPr>
          <p:cNvPr id="12" name="شكل بيضاوي 11">
            <a:extLst>
              <a:ext uri="{FF2B5EF4-FFF2-40B4-BE49-F238E27FC236}">
                <a16:creationId xmlns:a16="http://schemas.microsoft.com/office/drawing/2014/main" id="{75042196-A9BB-6971-4CDB-2D2E4CCB5247}"/>
              </a:ext>
            </a:extLst>
          </p:cNvPr>
          <p:cNvSpPr/>
          <p:nvPr/>
        </p:nvSpPr>
        <p:spPr>
          <a:xfrm>
            <a:off x="11424612" y="111379"/>
            <a:ext cx="111761" cy="112922"/>
          </a:xfrm>
          <a:prstGeom prst="ellipse">
            <a:avLst/>
          </a:prstGeom>
          <a:solidFill>
            <a:srgbClr val="FEFCF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 dirty="0"/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id="{BA1683A4-6B71-F5F1-81DF-37C3F395B75A}"/>
              </a:ext>
            </a:extLst>
          </p:cNvPr>
          <p:cNvSpPr txBox="1"/>
          <p:nvPr/>
        </p:nvSpPr>
        <p:spPr>
          <a:xfrm>
            <a:off x="811151" y="1733681"/>
            <a:ext cx="6035126" cy="37702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ar-SA" sz="4800" b="1" i="0" dirty="0">
                <a:solidFill>
                  <a:srgbClr val="7030A0"/>
                </a:solidFill>
                <a:effectLst/>
                <a:latin typeface="Cairo Black" panose="00000A00000000000000" pitchFamily="2" charset="-78"/>
                <a:cs typeface="Cairo Black" panose="00000A00000000000000" pitchFamily="2" charset="-78"/>
              </a:rPr>
              <a:t>الخاتمة</a:t>
            </a:r>
            <a:endParaRPr lang="en-US" sz="4800" b="1" i="0" dirty="0">
              <a:solidFill>
                <a:srgbClr val="7030A0"/>
              </a:solidFill>
              <a:effectLst/>
              <a:latin typeface="Cairo Black" panose="00000A00000000000000" pitchFamily="2" charset="-78"/>
              <a:cs typeface="Cairo Black" panose="00000A00000000000000" pitchFamily="2" charset="-78"/>
            </a:endParaRPr>
          </a:p>
          <a:p>
            <a:endParaRPr lang="en-US" sz="1050" b="0" i="0" dirty="0">
              <a:effectLst/>
              <a:latin typeface="Cairo" panose="00000800000000000000" pitchFamily="2" charset="-78"/>
              <a:cs typeface="Cairo" panose="00000800000000000000" pitchFamily="2" charset="-78"/>
            </a:endParaRPr>
          </a:p>
          <a:p>
            <a:pPr algn="justLow">
              <a:lnSpc>
                <a:spcPct val="150000"/>
              </a:lnSpc>
            </a:pPr>
            <a:r>
              <a:rPr lang="ar-SA" sz="2400" dirty="0">
                <a:latin typeface="Cairo Light" panose="00000400000000000000" pitchFamily="2" charset="-78"/>
                <a:cs typeface="Cairo Light" panose="00000400000000000000" pitchFamily="2" charset="-78"/>
              </a:rPr>
              <a:t>أثبت المشروع كفاءته في توفير فحص سريع ودقيق للملفات والروابط، مع تكامل فعّال مع </a:t>
            </a:r>
            <a:r>
              <a:rPr lang="en-US" sz="2400" dirty="0">
                <a:latin typeface="Cairo Light" panose="00000400000000000000" pitchFamily="2" charset="-78"/>
                <a:cs typeface="Cairo Light" panose="00000400000000000000" pitchFamily="2" charset="-78"/>
              </a:rPr>
              <a:t>VirusTotal </a:t>
            </a:r>
            <a:r>
              <a:rPr lang="ar-SA" sz="2400" dirty="0">
                <a:latin typeface="Cairo Light" panose="00000400000000000000" pitchFamily="2" charset="-78"/>
                <a:cs typeface="Cairo Light" panose="00000400000000000000" pitchFamily="2" charset="-78"/>
              </a:rPr>
              <a:t>و</a:t>
            </a:r>
            <a:r>
              <a:rPr lang="en-US" sz="2400" dirty="0">
                <a:latin typeface="Cairo Light" panose="00000400000000000000" pitchFamily="2" charset="-78"/>
                <a:cs typeface="Cairo Light" panose="00000400000000000000" pitchFamily="2" charset="-78"/>
              </a:rPr>
              <a:t>Gemini AI، </a:t>
            </a:r>
            <a:r>
              <a:rPr lang="ar-SA" sz="2400" dirty="0">
                <a:latin typeface="Cairo Light" panose="00000400000000000000" pitchFamily="2" charset="-78"/>
                <a:cs typeface="Cairo Light" panose="00000400000000000000" pitchFamily="2" charset="-78"/>
              </a:rPr>
              <a:t>وتقديم نتائج واضحة وسهلة الفهم، مما ساهم في تعزيز تجربة المستخدم ورفع مستوى الحماية والأمان.</a:t>
            </a:r>
            <a:endParaRPr lang="ar-SY" sz="2400" dirty="0">
              <a:latin typeface="Cairo Light" panose="00000400000000000000" pitchFamily="2" charset="-78"/>
              <a:cs typeface="Cairo Light" panose="00000400000000000000" pitchFamily="2" charset="-78"/>
            </a:endParaRPr>
          </a:p>
        </p:txBody>
      </p:sp>
      <p:grpSp>
        <p:nvGrpSpPr>
          <p:cNvPr id="8" name="مجموعة 7">
            <a:extLst>
              <a:ext uri="{FF2B5EF4-FFF2-40B4-BE49-F238E27FC236}">
                <a16:creationId xmlns:a16="http://schemas.microsoft.com/office/drawing/2014/main" id="{6A40052F-4736-4934-568B-0EF24C9FB292}"/>
              </a:ext>
            </a:extLst>
          </p:cNvPr>
          <p:cNvGrpSpPr/>
          <p:nvPr/>
        </p:nvGrpSpPr>
        <p:grpSpPr>
          <a:xfrm>
            <a:off x="3078437" y="6342963"/>
            <a:ext cx="6035126" cy="400110"/>
            <a:chOff x="3078437" y="6342963"/>
            <a:chExt cx="6035126" cy="400110"/>
          </a:xfrm>
        </p:grpSpPr>
        <p:sp>
          <p:nvSpPr>
            <p:cNvPr id="3" name="مربع نص 2">
              <a:extLst>
                <a:ext uri="{FF2B5EF4-FFF2-40B4-BE49-F238E27FC236}">
                  <a16:creationId xmlns:a16="http://schemas.microsoft.com/office/drawing/2014/main" id="{ED61C328-75E7-BF0D-B020-8BC24022F265}"/>
                </a:ext>
              </a:extLst>
            </p:cNvPr>
            <p:cNvSpPr txBox="1"/>
            <p:nvPr/>
          </p:nvSpPr>
          <p:spPr>
            <a:xfrm>
              <a:off x="3078437" y="6342963"/>
              <a:ext cx="6035126" cy="40011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US" sz="2000" b="1" dirty="0">
                  <a:latin typeface="Cairo" panose="00000800000000000000" pitchFamily="2" charset="-78"/>
                  <a:cs typeface="Cairo" panose="00000800000000000000" pitchFamily="2" charset="-78"/>
                </a:rPr>
                <a:t>18</a:t>
              </a:r>
              <a:r>
                <a:rPr lang="en-US" sz="2000" b="1" i="0" dirty="0">
                  <a:effectLst/>
                  <a:latin typeface="Cairo" panose="00000800000000000000" pitchFamily="2" charset="-78"/>
                  <a:cs typeface="Cairo" panose="00000800000000000000" pitchFamily="2" charset="-78"/>
                </a:rPr>
                <a:t>/18</a:t>
              </a:r>
              <a:endParaRPr lang="ar-SY" sz="1050" dirty="0">
                <a:latin typeface="Cairo Light" panose="00000400000000000000" pitchFamily="2" charset="-78"/>
                <a:cs typeface="Cairo Light" panose="00000400000000000000" pitchFamily="2" charset="-78"/>
              </a:endParaRPr>
            </a:p>
          </p:txBody>
        </p:sp>
        <p:sp>
          <p:nvSpPr>
            <p:cNvPr id="5" name="قوس كبير مزدوج 4">
              <a:extLst>
                <a:ext uri="{FF2B5EF4-FFF2-40B4-BE49-F238E27FC236}">
                  <a16:creationId xmlns:a16="http://schemas.microsoft.com/office/drawing/2014/main" id="{DF606C3A-7EC0-C054-71A5-37B43AD57BBD}"/>
                </a:ext>
              </a:extLst>
            </p:cNvPr>
            <p:cNvSpPr/>
            <p:nvPr/>
          </p:nvSpPr>
          <p:spPr>
            <a:xfrm>
              <a:off x="5345723" y="6342963"/>
              <a:ext cx="1500554" cy="335680"/>
            </a:xfrm>
            <a:prstGeom prst="bracePair">
              <a:avLst/>
            </a:prstGeom>
            <a:ln w="38100">
              <a:solidFill>
                <a:schemeClr val="bg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" name="مستطيل: زوايا مستديرة 8">
            <a:extLst>
              <a:ext uri="{FF2B5EF4-FFF2-40B4-BE49-F238E27FC236}">
                <a16:creationId xmlns:a16="http://schemas.microsoft.com/office/drawing/2014/main" id="{9AA86A54-4714-2E11-E57F-81D0BE95A549}"/>
              </a:ext>
            </a:extLst>
          </p:cNvPr>
          <p:cNvSpPr/>
          <p:nvPr/>
        </p:nvSpPr>
        <p:spPr>
          <a:xfrm>
            <a:off x="7422227" y="2410264"/>
            <a:ext cx="5616796" cy="2417099"/>
          </a:xfrm>
          <a:prstGeom prst="roundRect">
            <a:avLst>
              <a:gd name="adj" fmla="val 5997"/>
            </a:avLst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938119D4-86C3-4A12-EFBF-302B692E3E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4499" y="1073215"/>
            <a:ext cx="3365150" cy="5047248"/>
          </a:xfrm>
          <a:prstGeom prst="roundRect">
            <a:avLst>
              <a:gd name="adj" fmla="val 6872"/>
            </a:avLst>
          </a:prstGeom>
        </p:spPr>
      </p:pic>
    </p:spTree>
    <p:extLst>
      <p:ext uri="{BB962C8B-B14F-4D97-AF65-F5344CB8AC3E}">
        <p14:creationId xmlns:p14="http://schemas.microsoft.com/office/powerpoint/2010/main" val="1012756146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75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مجموعة 16">
            <a:extLst>
              <a:ext uri="{FF2B5EF4-FFF2-40B4-BE49-F238E27FC236}">
                <a16:creationId xmlns:a16="http://schemas.microsoft.com/office/drawing/2014/main" id="{D6A0B6DC-4A98-E91B-19E9-283874C32EAF}"/>
              </a:ext>
            </a:extLst>
          </p:cNvPr>
          <p:cNvGrpSpPr/>
          <p:nvPr/>
        </p:nvGrpSpPr>
        <p:grpSpPr>
          <a:xfrm>
            <a:off x="0" y="0"/>
            <a:ext cx="12192000" cy="6857999"/>
            <a:chOff x="205154" y="149469"/>
            <a:chExt cx="11781692" cy="6559062"/>
          </a:xfrm>
        </p:grpSpPr>
        <p:sp>
          <p:nvSpPr>
            <p:cNvPr id="4" name="مستطيل: زوايا مستديرة 3">
              <a:extLst>
                <a:ext uri="{FF2B5EF4-FFF2-40B4-BE49-F238E27FC236}">
                  <a16:creationId xmlns:a16="http://schemas.microsoft.com/office/drawing/2014/main" id="{BF73AB02-EFE9-6F9B-2C8F-505C58B33DFD}"/>
                </a:ext>
              </a:extLst>
            </p:cNvPr>
            <p:cNvSpPr/>
            <p:nvPr/>
          </p:nvSpPr>
          <p:spPr>
            <a:xfrm>
              <a:off x="205154" y="149469"/>
              <a:ext cx="11781692" cy="6559062"/>
            </a:xfrm>
            <a:prstGeom prst="roundRect">
              <a:avLst>
                <a:gd name="adj" fmla="val 2592"/>
              </a:avLst>
            </a:prstGeom>
            <a:blipFill>
              <a:blip r:embed="rId2">
                <a:duotone>
                  <a:prstClr val="black"/>
                  <a:srgbClr val="7030A0">
                    <a:tint val="45000"/>
                    <a:satMod val="400000"/>
                  </a:srgb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7" name="مستطيل: زوايا علوية مستديرة 6">
              <a:extLst>
                <a:ext uri="{FF2B5EF4-FFF2-40B4-BE49-F238E27FC236}">
                  <a16:creationId xmlns:a16="http://schemas.microsoft.com/office/drawing/2014/main" id="{9415C0AC-E7EC-C853-FC5F-CA1075A9B6C8}"/>
                </a:ext>
              </a:extLst>
            </p:cNvPr>
            <p:cNvSpPr/>
            <p:nvPr/>
          </p:nvSpPr>
          <p:spPr>
            <a:xfrm>
              <a:off x="205154" y="149469"/>
              <a:ext cx="11781692" cy="32104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rgbClr val="7030A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0" name="شكل بيضاوي 9">
              <a:extLst>
                <a:ext uri="{FF2B5EF4-FFF2-40B4-BE49-F238E27FC236}">
                  <a16:creationId xmlns:a16="http://schemas.microsoft.com/office/drawing/2014/main" id="{9AE6043D-3B4A-4675-6271-DC556AEA1EB7}"/>
                </a:ext>
              </a:extLst>
            </p:cNvPr>
            <p:cNvSpPr/>
            <p:nvPr/>
          </p:nvSpPr>
          <p:spPr>
            <a:xfrm>
              <a:off x="11622952" y="255993"/>
              <a:ext cx="108000" cy="108000"/>
            </a:xfrm>
            <a:prstGeom prst="ellipse">
              <a:avLst/>
            </a:prstGeom>
            <a:solidFill>
              <a:srgbClr val="F81F0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1" name="شكل بيضاوي 10">
              <a:extLst>
                <a:ext uri="{FF2B5EF4-FFF2-40B4-BE49-F238E27FC236}">
                  <a16:creationId xmlns:a16="http://schemas.microsoft.com/office/drawing/2014/main" id="{4958BF4A-078E-758F-5311-F9A30E8D50A5}"/>
                </a:ext>
              </a:extLst>
            </p:cNvPr>
            <p:cNvSpPr/>
            <p:nvPr/>
          </p:nvSpPr>
          <p:spPr>
            <a:xfrm>
              <a:off x="11434118" y="255993"/>
              <a:ext cx="108000" cy="108000"/>
            </a:xfrm>
            <a:prstGeom prst="ellipse">
              <a:avLst/>
            </a:prstGeom>
            <a:solidFill>
              <a:srgbClr val="F6CF5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  <p:sp>
          <p:nvSpPr>
            <p:cNvPr id="12" name="شكل بيضاوي 11">
              <a:extLst>
                <a:ext uri="{FF2B5EF4-FFF2-40B4-BE49-F238E27FC236}">
                  <a16:creationId xmlns:a16="http://schemas.microsoft.com/office/drawing/2014/main" id="{63440396-0F98-A757-CFB4-207A186FF8F2}"/>
                </a:ext>
              </a:extLst>
            </p:cNvPr>
            <p:cNvSpPr/>
            <p:nvPr/>
          </p:nvSpPr>
          <p:spPr>
            <a:xfrm>
              <a:off x="11245284" y="255993"/>
              <a:ext cx="108000" cy="108000"/>
            </a:xfrm>
            <a:prstGeom prst="ellipse">
              <a:avLst/>
            </a:prstGeom>
            <a:solidFill>
              <a:srgbClr val="FEFCF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1" anchor="ctr"/>
            <a:lstStyle/>
            <a:p>
              <a:pPr algn="ctr"/>
              <a:endParaRPr lang="ar-SY" dirty="0"/>
            </a:p>
          </p:txBody>
        </p:sp>
      </p:grpSp>
      <p:sp>
        <p:nvSpPr>
          <p:cNvPr id="2" name="مستطيل: زوايا مستديرة 1">
            <a:extLst>
              <a:ext uri="{FF2B5EF4-FFF2-40B4-BE49-F238E27FC236}">
                <a16:creationId xmlns:a16="http://schemas.microsoft.com/office/drawing/2014/main" id="{68642C95-BCE5-0645-2527-53E1A7684FCC}"/>
              </a:ext>
            </a:extLst>
          </p:cNvPr>
          <p:cNvSpPr/>
          <p:nvPr/>
        </p:nvSpPr>
        <p:spPr>
          <a:xfrm>
            <a:off x="3925385" y="4366726"/>
            <a:ext cx="7890048" cy="1978089"/>
          </a:xfrm>
          <a:prstGeom prst="roundRect">
            <a:avLst>
              <a:gd name="adj" fmla="val 7051"/>
            </a:avLst>
          </a:prstGeom>
          <a:solidFill>
            <a:srgbClr val="7030A0"/>
          </a:solidFill>
          <a:ln w="38100"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ar-SA" sz="4400" dirty="0">
                <a:latin typeface="Cairo Black" panose="00000A00000000000000" pitchFamily="2" charset="-78"/>
                <a:cs typeface="Cairo Black" panose="00000A00000000000000" pitchFamily="2" charset="-78"/>
              </a:rPr>
              <a:t>شكرا لحسن استماعكم...</a:t>
            </a:r>
            <a:endParaRPr lang="en-US" sz="4400" dirty="0">
              <a:latin typeface="Cairo Black" panose="00000A00000000000000" pitchFamily="2" charset="-78"/>
              <a:cs typeface="Cairo Black" panose="00000A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91511474"/>
      </p:ext>
    </p:extLst>
  </p:cSld>
  <p:clrMapOvr>
    <a:masterClrMapping/>
  </p:clrMapOvr>
  <p:transition spd="slow">
    <p:push dir="u"/>
  </p:transition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584</TotalTime>
  <Words>666</Words>
  <Application>Microsoft Office PowerPoint</Application>
  <PresentationFormat>شاشة عريضة</PresentationFormat>
  <Paragraphs>141</Paragraphs>
  <Slides>20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20</vt:i4>
      </vt:variant>
    </vt:vector>
  </HeadingPairs>
  <TitlesOfParts>
    <vt:vector size="27" baseType="lpstr">
      <vt:lpstr>Arial</vt:lpstr>
      <vt:lpstr>Cairo</vt:lpstr>
      <vt:lpstr>Cairo Black</vt:lpstr>
      <vt:lpstr>Cairo Light</vt:lpstr>
      <vt:lpstr>Calibri</vt:lpstr>
      <vt:lpstr>Calibri Light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عرض تقديمي في PowerPoint</dc:title>
  <dc:creator>Dunia</dc:creator>
  <cp:lastModifiedBy>windows</cp:lastModifiedBy>
  <cp:revision>29</cp:revision>
  <dcterms:created xsi:type="dcterms:W3CDTF">2024-05-05T05:48:50Z</dcterms:created>
  <dcterms:modified xsi:type="dcterms:W3CDTF">2026-07-28T09:08:53Z</dcterms:modified>
</cp:coreProperties>
</file>