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9A86"/>
    <a:srgbClr val="58575C"/>
    <a:srgbClr val="1E564B"/>
    <a:srgbClr val="BEC0BF"/>
    <a:srgbClr val="156082"/>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p:scale>
          <a:sx n="40" d="100"/>
          <a:sy n="40" d="100"/>
        </p:scale>
        <p:origin x="1028"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B54E28-3EA0-BF91-0092-61852F54D18D}"/>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D641798A-36F9-FFB8-B871-B1050303D0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D0251803-F196-0D0E-6F17-C2223DBA30A1}"/>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B83A562E-189C-5768-6860-3B475388671E}"/>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99BEB15B-2CB6-DAE6-6C8B-2DE1E459EAC9}"/>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349553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9B02DCC-5823-42F5-67F4-895885B3C1A1}"/>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F277E6C-068D-E171-799D-90CD3604677D}"/>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258DA8B-AB8C-B138-22F9-52BC0B694B61}"/>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FC63C703-1A02-41F6-E077-2792342E84D0}"/>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B6755EFB-07D9-1524-A7F4-C2168B10AE7B}"/>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52132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DDD563-FB53-78C6-398F-4EBEDDFD23D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3DF3A662-75D2-D48B-31AB-D2DC0A624D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A2A05C8F-5E80-0D49-3C76-8C6513A12E1A}"/>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3CB38722-2993-3471-D324-525C05585814}"/>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BA3F5538-826E-0BEB-B234-32BA6DA4D29B}"/>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3393179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EB7E8E0-49EA-405F-8BC1-DFCF6C5265CF}"/>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2CD355A1-50E8-2895-D88A-B56CE903C0D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9AA08349-043C-FBC1-D1B5-D02B0423A8D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2DB755FD-5676-201B-91DD-196CEA428BDE}"/>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6" name="عنصر نائب للتذييل 5">
            <a:extLst>
              <a:ext uri="{FF2B5EF4-FFF2-40B4-BE49-F238E27FC236}">
                <a16:creationId xmlns:a16="http://schemas.microsoft.com/office/drawing/2014/main" id="{3C9584ED-92E4-382B-D2D5-238097E0DF14}"/>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FA4C5E80-78D6-DF87-8A19-F3599B335922}"/>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3306598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684A6C7-18A9-A5D2-9C24-3388A47D7EFB}"/>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7E1A82AB-3CE1-BE42-6394-5F168FCA0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EDFF6AE-093A-E20A-C560-5C9B60D1E30E}"/>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02D01564-D898-6452-0D8A-3FB20EA0E0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7BAADC56-E7EA-D10F-F7E2-067E73B1C2C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7CACF5A6-1470-10FC-02F4-467F3464B6F7}"/>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8" name="عنصر نائب للتذييل 7">
            <a:extLst>
              <a:ext uri="{FF2B5EF4-FFF2-40B4-BE49-F238E27FC236}">
                <a16:creationId xmlns:a16="http://schemas.microsoft.com/office/drawing/2014/main" id="{8A868CE1-81D3-40DD-B080-DFFA60D096E6}"/>
              </a:ext>
            </a:extLst>
          </p:cNvPr>
          <p:cNvSpPr>
            <a:spLocks noGrp="1"/>
          </p:cNvSpPr>
          <p:nvPr>
            <p:ph type="ftr" sz="quarter" idx="11"/>
          </p:nvPr>
        </p:nvSpPr>
        <p:spPr/>
        <p:txBody>
          <a:bodyPr/>
          <a:lstStyle/>
          <a:p>
            <a:endParaRPr lang="ar-SA" dirty="0"/>
          </a:p>
        </p:txBody>
      </p:sp>
      <p:sp>
        <p:nvSpPr>
          <p:cNvPr id="9" name="عنصر نائب لرقم الشريحة 8">
            <a:extLst>
              <a:ext uri="{FF2B5EF4-FFF2-40B4-BE49-F238E27FC236}">
                <a16:creationId xmlns:a16="http://schemas.microsoft.com/office/drawing/2014/main" id="{ECFA2DEA-C3C0-4C84-046D-00920E9D3C2E}"/>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882000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0566AC6-CCF8-9D4E-45C1-57A6367B7CAD}"/>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8A488529-1CAC-8E58-ABCA-38DBA3543ABA}"/>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4" name="عنصر نائب للتذييل 3">
            <a:extLst>
              <a:ext uri="{FF2B5EF4-FFF2-40B4-BE49-F238E27FC236}">
                <a16:creationId xmlns:a16="http://schemas.microsoft.com/office/drawing/2014/main" id="{BC602F11-4B58-48DB-789A-CAFE734B6079}"/>
              </a:ext>
            </a:extLst>
          </p:cNvPr>
          <p:cNvSpPr>
            <a:spLocks noGrp="1"/>
          </p:cNvSpPr>
          <p:nvPr>
            <p:ph type="ftr" sz="quarter" idx="11"/>
          </p:nvPr>
        </p:nvSpPr>
        <p:spPr/>
        <p:txBody>
          <a:bodyPr/>
          <a:lstStyle/>
          <a:p>
            <a:endParaRPr lang="ar-SA" dirty="0"/>
          </a:p>
        </p:txBody>
      </p:sp>
      <p:sp>
        <p:nvSpPr>
          <p:cNvPr id="5" name="عنصر نائب لرقم الشريحة 4">
            <a:extLst>
              <a:ext uri="{FF2B5EF4-FFF2-40B4-BE49-F238E27FC236}">
                <a16:creationId xmlns:a16="http://schemas.microsoft.com/office/drawing/2014/main" id="{65ACF9F3-1F96-718F-C91D-CD4E2AF264B0}"/>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330907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28CCCCB6-B17F-0790-1BB1-9A0A9CC5CAED}"/>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3" name="عنصر نائب للتذييل 2">
            <a:extLst>
              <a:ext uri="{FF2B5EF4-FFF2-40B4-BE49-F238E27FC236}">
                <a16:creationId xmlns:a16="http://schemas.microsoft.com/office/drawing/2014/main" id="{F094098F-6F77-5ED8-9561-F75AF575871B}"/>
              </a:ext>
            </a:extLst>
          </p:cNvPr>
          <p:cNvSpPr>
            <a:spLocks noGrp="1"/>
          </p:cNvSpPr>
          <p:nvPr>
            <p:ph type="ftr" sz="quarter" idx="1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A0FDED34-4D19-8DB4-07B3-E43C90B4DF6D}"/>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229185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EAAACE0-B9ED-2B83-2830-337CCF66F83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EC01E8D7-AA52-CC38-E9B4-04E5D7B81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CB5677EE-9E50-E0B3-4BC7-D751A26CAE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9DD9C23-6538-A75B-332B-E298DDB6D974}"/>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6" name="عنصر نائب للتذييل 5">
            <a:extLst>
              <a:ext uri="{FF2B5EF4-FFF2-40B4-BE49-F238E27FC236}">
                <a16:creationId xmlns:a16="http://schemas.microsoft.com/office/drawing/2014/main" id="{CDCE8AA7-CF0C-EA64-CAC6-A0329983AFF7}"/>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1F60D5D3-5C7B-B1F1-4621-AAA7DA0CA9CA}"/>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3182092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E504C53-16F2-8E6A-027C-06C1CBE96EBC}"/>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63329DC6-0CE0-8F78-2EBD-4705703F6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a:extLst>
              <a:ext uri="{FF2B5EF4-FFF2-40B4-BE49-F238E27FC236}">
                <a16:creationId xmlns:a16="http://schemas.microsoft.com/office/drawing/2014/main" id="{93EB3BFC-CDB8-B418-CEC6-2AEA6274E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A55B33F-D2D7-E0AF-3A35-3E51EC56D6F4}"/>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6" name="عنصر نائب للتذييل 5">
            <a:extLst>
              <a:ext uri="{FF2B5EF4-FFF2-40B4-BE49-F238E27FC236}">
                <a16:creationId xmlns:a16="http://schemas.microsoft.com/office/drawing/2014/main" id="{4551E699-8E36-566D-9343-D22A1B3CE94E}"/>
              </a:ext>
            </a:extLst>
          </p:cNvPr>
          <p:cNvSpPr>
            <a:spLocks noGrp="1"/>
          </p:cNvSpPr>
          <p:nvPr>
            <p:ph type="ftr" sz="quarter" idx="11"/>
          </p:nvPr>
        </p:nvSpPr>
        <p:spPr/>
        <p:txBody>
          <a:bodyPr/>
          <a:lstStyle/>
          <a:p>
            <a:endParaRPr lang="ar-SA" dirty="0"/>
          </a:p>
        </p:txBody>
      </p:sp>
      <p:sp>
        <p:nvSpPr>
          <p:cNvPr id="7" name="عنصر نائب لرقم الشريحة 6">
            <a:extLst>
              <a:ext uri="{FF2B5EF4-FFF2-40B4-BE49-F238E27FC236}">
                <a16:creationId xmlns:a16="http://schemas.microsoft.com/office/drawing/2014/main" id="{411C211C-E57D-E0E5-091D-A830A50A8903}"/>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2468387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6C2EAB-56BA-B556-3407-632AF841EBB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F6CD62EE-5A8B-D880-D70F-940009CBBD3D}"/>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CEB53FC-74B6-F600-8C6C-A4D9D4F71C9C}"/>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9853C34C-7DAF-07FC-E3BD-44E1A16D8AFB}"/>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5FF099BD-068B-81F6-18BF-9DE4EC4F9036}"/>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24367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0B01EAD-26EA-19F3-8FB9-203BEB4FD4D9}"/>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7D8E8C43-503F-8DD9-87E5-1643EECBEDD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B454F9A-77EB-9597-CFA1-BC12C0E733FD}"/>
              </a:ext>
            </a:extLst>
          </p:cNvPr>
          <p:cNvSpPr>
            <a:spLocks noGrp="1"/>
          </p:cNvSpPr>
          <p:nvPr>
            <p:ph type="dt" sz="half" idx="10"/>
          </p:nvPr>
        </p:nvSpPr>
        <p:spPr/>
        <p:txBody>
          <a:body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F525F4B4-5C9D-7FB1-01A2-F1483FB1494E}"/>
              </a:ext>
            </a:extLst>
          </p:cNvPr>
          <p:cNvSpPr>
            <a:spLocks noGrp="1"/>
          </p:cNvSpPr>
          <p:nvPr>
            <p:ph type="ftr" sz="quarter" idx="11"/>
          </p:nvPr>
        </p:nvSpPr>
        <p:spPr/>
        <p:txBody>
          <a:bodyPr/>
          <a:lstStyle/>
          <a:p>
            <a:endParaRPr lang="ar-SA" dirty="0"/>
          </a:p>
        </p:txBody>
      </p:sp>
      <p:sp>
        <p:nvSpPr>
          <p:cNvPr id="6" name="عنصر نائب لرقم الشريحة 5">
            <a:extLst>
              <a:ext uri="{FF2B5EF4-FFF2-40B4-BE49-F238E27FC236}">
                <a16:creationId xmlns:a16="http://schemas.microsoft.com/office/drawing/2014/main" id="{4CC42B59-1B7D-706C-B259-78D4E0491A0F}"/>
              </a:ext>
            </a:extLst>
          </p:cNvPr>
          <p:cNvSpPr>
            <a:spLocks noGrp="1"/>
          </p:cNvSpPr>
          <p:nvPr>
            <p:ph type="sldNum" sz="quarter" idx="12"/>
          </p:nvPr>
        </p:nvSpPr>
        <p:spPr/>
        <p:txBody>
          <a:bodyPr/>
          <a:lstStyle/>
          <a:p>
            <a:fld id="{5B0C0522-745B-4460-95A5-E14646B72ECE}" type="slidenum">
              <a:rPr lang="ar-SA" smtClean="0"/>
              <a:t>‹#›</a:t>
            </a:fld>
            <a:endParaRPr lang="ar-SA" dirty="0"/>
          </a:p>
        </p:txBody>
      </p:sp>
    </p:spTree>
    <p:extLst>
      <p:ext uri="{BB962C8B-B14F-4D97-AF65-F5344CB8AC3E}">
        <p14:creationId xmlns:p14="http://schemas.microsoft.com/office/powerpoint/2010/main" val="148821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8A23E962-423F-C63E-0178-7477D275ABC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9BB3F81-C6C3-2290-0C0D-539EFB9115B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907A779-9C09-2E8C-2FA6-0B5820AE930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20C75818-1278-4576-A70D-397BDF6B2587}" type="datetimeFigureOut">
              <a:rPr lang="ar-SA" smtClean="0"/>
              <a:t>04/01/47</a:t>
            </a:fld>
            <a:endParaRPr lang="ar-SA" dirty="0"/>
          </a:p>
        </p:txBody>
      </p:sp>
      <p:sp>
        <p:nvSpPr>
          <p:cNvPr id="5" name="عنصر نائب للتذييل 4">
            <a:extLst>
              <a:ext uri="{FF2B5EF4-FFF2-40B4-BE49-F238E27FC236}">
                <a16:creationId xmlns:a16="http://schemas.microsoft.com/office/drawing/2014/main" id="{5232D5E3-3613-87FF-A616-4DC731141C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SA" dirty="0"/>
          </a:p>
        </p:txBody>
      </p:sp>
      <p:sp>
        <p:nvSpPr>
          <p:cNvPr id="6" name="عنصر نائب لرقم الشريحة 5">
            <a:extLst>
              <a:ext uri="{FF2B5EF4-FFF2-40B4-BE49-F238E27FC236}">
                <a16:creationId xmlns:a16="http://schemas.microsoft.com/office/drawing/2014/main" id="{DD9A4C0A-4706-A559-39D1-714EED3BFF7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5B0C0522-745B-4460-95A5-E14646B72ECE}" type="slidenum">
              <a:rPr lang="ar-SA" smtClean="0"/>
              <a:t>‹#›</a:t>
            </a:fld>
            <a:endParaRPr lang="ar-SA" dirty="0"/>
          </a:p>
        </p:txBody>
      </p:sp>
    </p:spTree>
    <p:extLst>
      <p:ext uri="{BB962C8B-B14F-4D97-AF65-F5344CB8AC3E}">
        <p14:creationId xmlns:p14="http://schemas.microsoft.com/office/powerpoint/2010/main" val="2198961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image" Target="../media/image18.jpg"/><Relationship Id="rId2"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image" Target="../media/image18.jpg"/><Relationship Id="rId2" Type="http://schemas.openxmlformats.org/officeDocument/2006/relationships/slide" Target="slide10.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ساعة حائط, داخلي, أرضية, حائط&#10;&#10;قد يكون المحتوى الذي تم إنشاؤه بواسطة الذكاء الاصطناعي غير صحيح.">
            <a:extLst>
              <a:ext uri="{FF2B5EF4-FFF2-40B4-BE49-F238E27FC236}">
                <a16:creationId xmlns:a16="http://schemas.microsoft.com/office/drawing/2014/main" id="{A2A272E0-2711-06F2-5F12-7194FDBBF8FD}"/>
              </a:ext>
            </a:extLst>
          </p:cNvPr>
          <p:cNvPicPr>
            <a:picLocks noChangeAspect="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t="30097" b="30097"/>
          <a:stretch>
            <a:fillRect/>
          </a:stretch>
        </p:blipFill>
        <p:spPr>
          <a:xfrm flipH="1">
            <a:off x="0" y="0"/>
            <a:ext cx="12192000" cy="6858000"/>
          </a:xfrm>
          <a:prstGeom prst="rect">
            <a:avLst/>
          </a:prstGeom>
        </p:spPr>
      </p:pic>
      <p:sp>
        <p:nvSpPr>
          <p:cNvPr id="4" name="مستطيل 3">
            <a:extLst>
              <a:ext uri="{FF2B5EF4-FFF2-40B4-BE49-F238E27FC236}">
                <a16:creationId xmlns:a16="http://schemas.microsoft.com/office/drawing/2014/main" id="{A6370879-64C8-58E3-0A98-08DEEEC59D51}"/>
              </a:ext>
            </a:extLst>
          </p:cNvPr>
          <p:cNvSpPr/>
          <p:nvPr/>
        </p:nvSpPr>
        <p:spPr>
          <a:xfrm>
            <a:off x="0" y="0"/>
            <a:ext cx="12192000" cy="6858000"/>
          </a:xfrm>
          <a:prstGeom prst="rect">
            <a:avLst/>
          </a:prstGeom>
          <a:solidFill>
            <a:srgbClr val="58575C">
              <a:alpha val="57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6" name="مستطيل: زوايا علوية مستديرة 5">
            <a:extLst>
              <a:ext uri="{FF2B5EF4-FFF2-40B4-BE49-F238E27FC236}">
                <a16:creationId xmlns:a16="http://schemas.microsoft.com/office/drawing/2014/main" id="{68A50252-669A-D036-D64F-418E21CA2C5B}"/>
              </a:ext>
            </a:extLst>
          </p:cNvPr>
          <p:cNvSpPr/>
          <p:nvPr/>
        </p:nvSpPr>
        <p:spPr>
          <a:xfrm rot="16200000" flipH="1">
            <a:off x="4900861" y="-1070812"/>
            <a:ext cx="5582653" cy="8999624"/>
          </a:xfrm>
          <a:prstGeom prst="round2SameRect">
            <a:avLst>
              <a:gd name="adj1" fmla="val 50000"/>
              <a:gd name="adj2" fmla="val 0"/>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7" name="مربع نص 6">
            <a:extLst>
              <a:ext uri="{FF2B5EF4-FFF2-40B4-BE49-F238E27FC236}">
                <a16:creationId xmlns:a16="http://schemas.microsoft.com/office/drawing/2014/main" id="{4F07623A-6608-B725-A2BD-CA4784449690}"/>
              </a:ext>
            </a:extLst>
          </p:cNvPr>
          <p:cNvSpPr txBox="1"/>
          <p:nvPr/>
        </p:nvSpPr>
        <p:spPr>
          <a:xfrm>
            <a:off x="4079172" y="1188431"/>
            <a:ext cx="8112828" cy="4093428"/>
          </a:xfrm>
          <a:prstGeom prst="rect">
            <a:avLst/>
          </a:prstGeom>
          <a:noFill/>
        </p:spPr>
        <p:txBody>
          <a:bodyPr wrap="square" rtlCol="1">
            <a:spAutoFit/>
          </a:bodyPr>
          <a:lstStyle/>
          <a:p>
            <a:pPr algn="ctr"/>
            <a:r>
              <a:rPr lang="ar-SA" dirty="0">
                <a:solidFill>
                  <a:schemeClr val="bg1"/>
                </a:solidFill>
                <a:latin typeface="Dubai" panose="020B0503030403030204" pitchFamily="34" charset="-78"/>
                <a:cs typeface="Dubai" panose="020B0503030403030204" pitchFamily="34" charset="-78"/>
              </a:rPr>
              <a:t>مشروع تخرج بعنوان:</a:t>
            </a:r>
          </a:p>
          <a:p>
            <a:pPr algn="ctr"/>
            <a:endParaRPr lang="ar-SA" dirty="0">
              <a:solidFill>
                <a:schemeClr val="bg1"/>
              </a:solidFill>
              <a:latin typeface="Dubai" panose="020B0503030403030204" pitchFamily="34" charset="-78"/>
              <a:cs typeface="Dubai" panose="020B0503030403030204" pitchFamily="34" charset="-78"/>
            </a:endParaRPr>
          </a:p>
          <a:p>
            <a:pPr algn="ctr"/>
            <a:r>
              <a:rPr lang="ar-SA" sz="2800" dirty="0">
                <a:solidFill>
                  <a:schemeClr val="bg1"/>
                </a:solidFill>
                <a:latin typeface="Dubai Medium" panose="020B0603030403030204" pitchFamily="34" charset="-78"/>
                <a:cs typeface="Dubai Medium" panose="020B0603030403030204" pitchFamily="34" charset="-78"/>
              </a:rPr>
              <a:t>نظام أمني ذكي للتحكم في الدخول إلى خزينة بنك باستخدام تقنية التعرف على الوجه ومعالجة الصور</a:t>
            </a:r>
          </a:p>
          <a:p>
            <a:pPr algn="ctr"/>
            <a:endParaRPr lang="ar-SA" sz="2400" dirty="0">
              <a:solidFill>
                <a:schemeClr val="bg1"/>
              </a:solidFill>
              <a:latin typeface="Dubai Medium" panose="020B0603030403030204" pitchFamily="34" charset="-78"/>
              <a:cs typeface="Dubai Medium" panose="020B0603030403030204" pitchFamily="34" charset="-78"/>
            </a:endParaRPr>
          </a:p>
          <a:p>
            <a:pPr algn="ctr"/>
            <a:r>
              <a:rPr lang="en-US" dirty="0">
                <a:solidFill>
                  <a:schemeClr val="bg1"/>
                </a:solidFill>
                <a:latin typeface="Dubai Medium" panose="020B0603030403030204" pitchFamily="34" charset="-78"/>
                <a:cs typeface="Dubai Medium" panose="020B0603030403030204" pitchFamily="34" charset="-78"/>
              </a:rPr>
              <a:t>A Smart Security System for Access Control to a Bank Vault Using Face Recognition and Image Processing</a:t>
            </a:r>
            <a:endParaRPr lang="ar-SA" dirty="0">
              <a:solidFill>
                <a:schemeClr val="bg1"/>
              </a:solidFill>
              <a:latin typeface="Dubai Medium" panose="020B0603030403030204" pitchFamily="34" charset="-78"/>
              <a:cs typeface="Dubai Medium" panose="020B0603030403030204" pitchFamily="34" charset="-78"/>
            </a:endParaRPr>
          </a:p>
          <a:p>
            <a:pPr algn="ctr"/>
            <a:endParaRPr lang="ar-SA" dirty="0">
              <a:solidFill>
                <a:schemeClr val="bg1"/>
              </a:solidFill>
              <a:latin typeface="Dubai Medium" panose="020B0603030403030204" pitchFamily="34" charset="-78"/>
              <a:cs typeface="Dubai Medium" panose="020B0603030403030204" pitchFamily="34" charset="-78"/>
            </a:endParaRPr>
          </a:p>
          <a:p>
            <a:pPr algn="ctr"/>
            <a:r>
              <a:rPr lang="ar-SA" dirty="0">
                <a:solidFill>
                  <a:schemeClr val="bg1"/>
                </a:solidFill>
                <a:latin typeface="Dubai Medium" panose="020B0603030403030204" pitchFamily="34" charset="-78"/>
                <a:cs typeface="Dubai Medium" panose="020B0603030403030204" pitchFamily="34" charset="-78"/>
              </a:rPr>
              <a:t>إعداد: </a:t>
            </a:r>
            <a:r>
              <a:rPr lang="ar-SA" dirty="0">
                <a:solidFill>
                  <a:schemeClr val="bg1"/>
                </a:solidFill>
                <a:latin typeface="Dubai" panose="020B0503030403030204" pitchFamily="34" charset="-78"/>
                <a:cs typeface="Dubai" panose="020B0503030403030204" pitchFamily="34" charset="-78"/>
              </a:rPr>
              <a:t>براء بهاء شاكر – مزنة محمد النجار</a:t>
            </a:r>
          </a:p>
          <a:p>
            <a:pPr algn="ctr"/>
            <a:endParaRPr lang="ar-SA" dirty="0">
              <a:solidFill>
                <a:schemeClr val="bg1"/>
              </a:solidFill>
              <a:latin typeface="Dubai Medium" panose="020B0603030403030204" pitchFamily="34" charset="-78"/>
              <a:cs typeface="Dubai Medium" panose="020B0603030403030204" pitchFamily="34" charset="-78"/>
            </a:endParaRPr>
          </a:p>
          <a:p>
            <a:pPr algn="ctr"/>
            <a:r>
              <a:rPr lang="ar-SA" dirty="0">
                <a:solidFill>
                  <a:schemeClr val="bg1"/>
                </a:solidFill>
                <a:latin typeface="Dubai Medium" panose="020B0603030403030204" pitchFamily="34" charset="-78"/>
                <a:cs typeface="Dubai Medium" panose="020B0603030403030204" pitchFamily="34" charset="-78"/>
              </a:rPr>
              <a:t>الإشراف: </a:t>
            </a:r>
            <a:r>
              <a:rPr lang="ar-SA" dirty="0">
                <a:solidFill>
                  <a:schemeClr val="bg1"/>
                </a:solidFill>
                <a:latin typeface="Dubai" panose="020B0503030403030204" pitchFamily="34" charset="-78"/>
                <a:cs typeface="Dubai" panose="020B0503030403030204" pitchFamily="34" charset="-78"/>
              </a:rPr>
              <a:t>د. أحمد أنور الأسعد</a:t>
            </a:r>
          </a:p>
          <a:p>
            <a:pPr algn="ctr"/>
            <a:endParaRPr lang="ar-SA" dirty="0">
              <a:solidFill>
                <a:schemeClr val="bg1"/>
              </a:solidFill>
              <a:latin typeface="Dubai Medium" panose="020B0603030403030204" pitchFamily="34" charset="-78"/>
              <a:cs typeface="Dubai Medium" panose="020B0603030403030204" pitchFamily="34" charset="-78"/>
            </a:endParaRPr>
          </a:p>
          <a:p>
            <a:pPr algn="ctr"/>
            <a:r>
              <a:rPr lang="ar-SA" dirty="0">
                <a:solidFill>
                  <a:schemeClr val="bg1"/>
                </a:solidFill>
                <a:latin typeface="Dubai Medium" panose="020B0603030403030204" pitchFamily="34" charset="-78"/>
                <a:cs typeface="Dubai Medium" panose="020B0603030403030204" pitchFamily="34" charset="-78"/>
              </a:rPr>
              <a:t>الفرع والفصل: </a:t>
            </a:r>
          </a:p>
        </p:txBody>
      </p:sp>
      <p:pic>
        <p:nvPicPr>
          <p:cNvPr id="10" name="صورة 9">
            <a:extLst>
              <a:ext uri="{FF2B5EF4-FFF2-40B4-BE49-F238E27FC236}">
                <a16:creationId xmlns:a16="http://schemas.microsoft.com/office/drawing/2014/main" id="{31797E7F-DBBE-D945-1381-300B1F78A80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329285" y="263013"/>
            <a:ext cx="1172196" cy="925418"/>
          </a:xfrm>
          <a:prstGeom prst="rect">
            <a:avLst/>
          </a:prstGeom>
        </p:spPr>
      </p:pic>
      <p:sp>
        <p:nvSpPr>
          <p:cNvPr id="11" name="مستطيل: زوايا مستديرة 10">
            <a:extLst>
              <a:ext uri="{FF2B5EF4-FFF2-40B4-BE49-F238E27FC236}">
                <a16:creationId xmlns:a16="http://schemas.microsoft.com/office/drawing/2014/main" id="{13314C3D-AE9E-87C6-9823-19F3BF7B0261}"/>
              </a:ext>
            </a:extLst>
          </p:cNvPr>
          <p:cNvSpPr/>
          <p:nvPr/>
        </p:nvSpPr>
        <p:spPr>
          <a:xfrm>
            <a:off x="7219507" y="5624627"/>
            <a:ext cx="1796902" cy="36933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latin typeface="Dubai Medium" panose="020B0603030403030204" pitchFamily="34" charset="-78"/>
              <a:cs typeface="Dubai Medium" panose="020B0603030403030204" pitchFamily="34" charset="-78"/>
            </a:endParaRPr>
          </a:p>
        </p:txBody>
      </p:sp>
      <p:sp>
        <p:nvSpPr>
          <p:cNvPr id="12" name="مربع نص 11">
            <a:extLst>
              <a:ext uri="{FF2B5EF4-FFF2-40B4-BE49-F238E27FC236}">
                <a16:creationId xmlns:a16="http://schemas.microsoft.com/office/drawing/2014/main" id="{45E68CCF-11A2-0220-ACDC-E8224C922F06}"/>
              </a:ext>
            </a:extLst>
          </p:cNvPr>
          <p:cNvSpPr txBox="1"/>
          <p:nvPr/>
        </p:nvSpPr>
        <p:spPr>
          <a:xfrm>
            <a:off x="7499033" y="5652613"/>
            <a:ext cx="1273105" cy="369332"/>
          </a:xfrm>
          <a:prstGeom prst="rect">
            <a:avLst/>
          </a:prstGeom>
          <a:noFill/>
        </p:spPr>
        <p:txBody>
          <a:bodyPr wrap="none" rtlCol="1" anchor="ctr">
            <a:spAutoFit/>
          </a:bodyPr>
          <a:lstStyle/>
          <a:p>
            <a:r>
              <a:rPr lang="en-US" dirty="0">
                <a:latin typeface="Dubai Medium" panose="020B0603030403030204" pitchFamily="34" charset="-78"/>
                <a:cs typeface="Dubai Medium" panose="020B0603030403030204" pitchFamily="34" charset="-78"/>
              </a:rPr>
              <a:t>2024-2025</a:t>
            </a:r>
            <a:endParaRPr lang="ar-SA" dirty="0">
              <a:latin typeface="Dubai Medium" panose="020B0603030403030204" pitchFamily="34" charset="-78"/>
              <a:cs typeface="Dubai Medium" panose="020B0603030403030204" pitchFamily="34" charset="-78"/>
            </a:endParaRPr>
          </a:p>
        </p:txBody>
      </p:sp>
      <p:grpSp>
        <p:nvGrpSpPr>
          <p:cNvPr id="23" name="مجموعة 22">
            <a:extLst>
              <a:ext uri="{FF2B5EF4-FFF2-40B4-BE49-F238E27FC236}">
                <a16:creationId xmlns:a16="http://schemas.microsoft.com/office/drawing/2014/main" id="{FED7A8C8-987B-E85E-66B2-EBC106742E1F}"/>
              </a:ext>
            </a:extLst>
          </p:cNvPr>
          <p:cNvGrpSpPr/>
          <p:nvPr/>
        </p:nvGrpSpPr>
        <p:grpSpPr>
          <a:xfrm>
            <a:off x="329285" y="2683058"/>
            <a:ext cx="360000" cy="1491884"/>
            <a:chOff x="329285" y="2508352"/>
            <a:chExt cx="360000" cy="1491884"/>
          </a:xfrm>
          <a:solidFill>
            <a:schemeClr val="bg1"/>
          </a:solidFill>
        </p:grpSpPr>
        <p:sp>
          <p:nvSpPr>
            <p:cNvPr id="13" name="شكل بيضاوي 12">
              <a:extLst>
                <a:ext uri="{FF2B5EF4-FFF2-40B4-BE49-F238E27FC236}">
                  <a16:creationId xmlns:a16="http://schemas.microsoft.com/office/drawing/2014/main" id="{0498EAFC-7D19-9941-2573-FB5668770E15}"/>
                </a:ext>
              </a:extLst>
            </p:cNvPr>
            <p:cNvSpPr/>
            <p:nvPr/>
          </p:nvSpPr>
          <p:spPr>
            <a:xfrm>
              <a:off x="329285" y="2508352"/>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شكل بيضاوي 13">
              <a:extLst>
                <a:ext uri="{FF2B5EF4-FFF2-40B4-BE49-F238E27FC236}">
                  <a16:creationId xmlns:a16="http://schemas.microsoft.com/office/drawing/2014/main" id="{601B7073-A55B-FDD3-5CF8-990ED60A0D55}"/>
                </a:ext>
              </a:extLst>
            </p:cNvPr>
            <p:cNvSpPr/>
            <p:nvPr/>
          </p:nvSpPr>
          <p:spPr>
            <a:xfrm>
              <a:off x="329285" y="3074294"/>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شكل بيضاوي 14">
              <a:extLst>
                <a:ext uri="{FF2B5EF4-FFF2-40B4-BE49-F238E27FC236}">
                  <a16:creationId xmlns:a16="http://schemas.microsoft.com/office/drawing/2014/main" id="{B873878D-ED6D-DF8B-9A59-D8D3C46D313E}"/>
                </a:ext>
              </a:extLst>
            </p:cNvPr>
            <p:cNvSpPr/>
            <p:nvPr/>
          </p:nvSpPr>
          <p:spPr>
            <a:xfrm>
              <a:off x="329285" y="3640236"/>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pSp>
    </p:spTree>
    <p:extLst>
      <p:ext uri="{BB962C8B-B14F-4D97-AF65-F5344CB8AC3E}">
        <p14:creationId xmlns:p14="http://schemas.microsoft.com/office/powerpoint/2010/main" val="1938000342"/>
      </p:ext>
    </p:extLst>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7" name="صورة 6">
            <a:extLst>
              <a:ext uri="{FF2B5EF4-FFF2-40B4-BE49-F238E27FC236}">
                <a16:creationId xmlns:a16="http://schemas.microsoft.com/office/drawing/2014/main" id="{213D67C8-636D-916B-82EE-082C887742EE}"/>
              </a:ext>
            </a:extLst>
          </p:cNvPr>
          <p:cNvPicPr>
            <a:picLocks noChangeAspect="1"/>
          </p:cNvPicPr>
          <p:nvPr/>
        </p:nvPicPr>
        <p:blipFill>
          <a:blip r:embed="rId2">
            <a:grayscl/>
          </a:blip>
          <a:srcRect l="24604" r="24842"/>
          <a:stretch>
            <a:fillRect/>
          </a:stretch>
        </p:blipFill>
        <p:spPr>
          <a:xfrm>
            <a:off x="6877494" y="909084"/>
            <a:ext cx="4529469" cy="5039832"/>
          </a:xfrm>
          <a:custGeom>
            <a:avLst/>
            <a:gdLst>
              <a:gd name="connsiteX0" fmla="*/ 404074 w 4529469"/>
              <a:gd name="connsiteY0" fmla="*/ 0 h 5039832"/>
              <a:gd name="connsiteX1" fmla="*/ 4125395 w 4529469"/>
              <a:gd name="connsiteY1" fmla="*/ 0 h 5039832"/>
              <a:gd name="connsiteX2" fmla="*/ 4529469 w 4529469"/>
              <a:gd name="connsiteY2" fmla="*/ 404074 h 5039832"/>
              <a:gd name="connsiteX3" fmla="*/ 4529469 w 4529469"/>
              <a:gd name="connsiteY3" fmla="*/ 4635759 h 5039832"/>
              <a:gd name="connsiteX4" fmla="*/ 4206830 w 4529469"/>
              <a:gd name="connsiteY4" fmla="*/ 5031624 h 5039832"/>
              <a:gd name="connsiteX5" fmla="*/ 4125405 w 4529469"/>
              <a:gd name="connsiteY5" fmla="*/ 5039832 h 5039832"/>
              <a:gd name="connsiteX6" fmla="*/ 404064 w 4529469"/>
              <a:gd name="connsiteY6" fmla="*/ 5039832 h 5039832"/>
              <a:gd name="connsiteX7" fmla="*/ 322639 w 4529469"/>
              <a:gd name="connsiteY7" fmla="*/ 5031624 h 5039832"/>
              <a:gd name="connsiteX8" fmla="*/ 0 w 4529469"/>
              <a:gd name="connsiteY8" fmla="*/ 4635759 h 5039832"/>
              <a:gd name="connsiteX9" fmla="*/ 0 w 4529469"/>
              <a:gd name="connsiteY9" fmla="*/ 404074 h 5039832"/>
              <a:gd name="connsiteX10" fmla="*/ 404074 w 4529469"/>
              <a:gd name="connsiteY10" fmla="*/ 0 h 5039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29469" h="5039832">
                <a:moveTo>
                  <a:pt x="404074" y="0"/>
                </a:moveTo>
                <a:lnTo>
                  <a:pt x="4125395" y="0"/>
                </a:lnTo>
                <a:cubicBezTo>
                  <a:pt x="4348559" y="0"/>
                  <a:pt x="4529469" y="180910"/>
                  <a:pt x="4529469" y="404074"/>
                </a:cubicBezTo>
                <a:lnTo>
                  <a:pt x="4529469" y="4635759"/>
                </a:lnTo>
                <a:cubicBezTo>
                  <a:pt x="4529469" y="4831028"/>
                  <a:pt x="4390960" y="4993946"/>
                  <a:pt x="4206830" y="5031624"/>
                </a:cubicBezTo>
                <a:lnTo>
                  <a:pt x="4125405" y="5039832"/>
                </a:lnTo>
                <a:lnTo>
                  <a:pt x="404064" y="5039832"/>
                </a:lnTo>
                <a:lnTo>
                  <a:pt x="322639" y="5031624"/>
                </a:lnTo>
                <a:cubicBezTo>
                  <a:pt x="138510" y="4993946"/>
                  <a:pt x="0" y="4831028"/>
                  <a:pt x="0" y="4635759"/>
                </a:cubicBezTo>
                <a:lnTo>
                  <a:pt x="0" y="404074"/>
                </a:lnTo>
                <a:cubicBezTo>
                  <a:pt x="0" y="180910"/>
                  <a:pt x="180910" y="0"/>
                  <a:pt x="404074" y="0"/>
                </a:cubicBezTo>
                <a:close/>
              </a:path>
            </a:pathLst>
          </a:custGeom>
        </p:spPr>
      </p:pic>
      <p:sp>
        <p:nvSpPr>
          <p:cNvPr id="6" name="مستطيل: زوايا مستديرة 5">
            <a:extLst>
              <a:ext uri="{FF2B5EF4-FFF2-40B4-BE49-F238E27FC236}">
                <a16:creationId xmlns:a16="http://schemas.microsoft.com/office/drawing/2014/main" id="{C292ED75-0A38-5A3D-A192-5247FCFD3BFD}"/>
              </a:ext>
            </a:extLst>
          </p:cNvPr>
          <p:cNvSpPr/>
          <p:nvPr/>
        </p:nvSpPr>
        <p:spPr>
          <a:xfrm>
            <a:off x="785038" y="909084"/>
            <a:ext cx="5635256" cy="5039833"/>
          </a:xfrm>
          <a:prstGeom prst="roundRect">
            <a:avLst>
              <a:gd name="adj" fmla="val 106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شكل بيضاوي 8">
            <a:extLst>
              <a:ext uri="{FF2B5EF4-FFF2-40B4-BE49-F238E27FC236}">
                <a16:creationId xmlns:a16="http://schemas.microsoft.com/office/drawing/2014/main" id="{0BAD1315-B4C9-8770-FDE7-735F66A27F48}"/>
              </a:ext>
            </a:extLst>
          </p:cNvPr>
          <p:cNvSpPr/>
          <p:nvPr/>
        </p:nvSpPr>
        <p:spPr>
          <a:xfrm>
            <a:off x="4769080" y="459083"/>
            <a:ext cx="900000" cy="90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11" name="صورة 10" descr="صورة تحتوي على قصاصة فنية, الرسومات, رمز, التصميم&#10;&#10;قد يكون المحتوى الذي تم إنشاؤه بواسطة الذكاء الاصطناعي غير صحيح.">
            <a:extLst>
              <a:ext uri="{FF2B5EF4-FFF2-40B4-BE49-F238E27FC236}">
                <a16:creationId xmlns:a16="http://schemas.microsoft.com/office/drawing/2014/main" id="{BD8CD271-9BBA-5BBA-D920-6125BBD48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080" y="639083"/>
            <a:ext cx="540000" cy="540000"/>
          </a:xfrm>
          <a:prstGeom prst="rect">
            <a:avLst/>
          </a:prstGeom>
        </p:spPr>
      </p:pic>
      <p:grpSp>
        <p:nvGrpSpPr>
          <p:cNvPr id="14" name="مجموعة 13">
            <a:extLst>
              <a:ext uri="{FF2B5EF4-FFF2-40B4-BE49-F238E27FC236}">
                <a16:creationId xmlns:a16="http://schemas.microsoft.com/office/drawing/2014/main" id="{F1EF2AC1-84CC-40AC-8572-04AA3F0CC956}"/>
              </a:ext>
            </a:extLst>
          </p:cNvPr>
          <p:cNvGrpSpPr/>
          <p:nvPr/>
        </p:nvGrpSpPr>
        <p:grpSpPr>
          <a:xfrm>
            <a:off x="1128824" y="1982428"/>
            <a:ext cx="4947684" cy="2893144"/>
            <a:chOff x="1128824" y="1937774"/>
            <a:chExt cx="4947684" cy="2893144"/>
          </a:xfrm>
        </p:grpSpPr>
        <p:sp>
          <p:nvSpPr>
            <p:cNvPr id="12" name="مربع نص 11">
              <a:extLst>
                <a:ext uri="{FF2B5EF4-FFF2-40B4-BE49-F238E27FC236}">
                  <a16:creationId xmlns:a16="http://schemas.microsoft.com/office/drawing/2014/main" id="{23B19031-FC18-26A5-96A6-C8C2E1473B49}"/>
                </a:ext>
              </a:extLst>
            </p:cNvPr>
            <p:cNvSpPr txBox="1"/>
            <p:nvPr/>
          </p:nvSpPr>
          <p:spPr>
            <a:xfrm>
              <a:off x="1128824" y="1937774"/>
              <a:ext cx="4947684" cy="1015663"/>
            </a:xfrm>
            <a:prstGeom prst="rect">
              <a:avLst/>
            </a:prstGeom>
            <a:noFill/>
          </p:spPr>
          <p:txBody>
            <a:bodyPr wrap="square" rtlCol="1">
              <a:spAutoFit/>
            </a:bodyPr>
            <a:lstStyle/>
            <a:p>
              <a:r>
                <a:rPr lang="ar-SA" sz="4000" b="1" dirty="0">
                  <a:solidFill>
                    <a:schemeClr val="bg1"/>
                  </a:solidFill>
                  <a:latin typeface="Dubai Medium" panose="020B0603030403030204" pitchFamily="34" charset="-78"/>
                  <a:cs typeface="Dubai Medium" panose="020B0603030403030204" pitchFamily="34" charset="-78"/>
                </a:rPr>
                <a:t>المقدمة</a:t>
              </a:r>
            </a:p>
            <a:p>
              <a:r>
                <a:rPr lang="en-US" sz="2000" dirty="0">
                  <a:solidFill>
                    <a:schemeClr val="bg1"/>
                  </a:solidFill>
                  <a:latin typeface="Dubai Medium" panose="020B0603030403030204" pitchFamily="34" charset="-78"/>
                  <a:cs typeface="Dubai Medium" panose="020B0603030403030204" pitchFamily="34" charset="-78"/>
                </a:rPr>
                <a:t>Introduction</a:t>
              </a:r>
              <a:endParaRPr lang="ar-SA" sz="2000" dirty="0">
                <a:solidFill>
                  <a:schemeClr val="bg1"/>
                </a:solidFill>
                <a:latin typeface="Dubai Medium" panose="020B0603030403030204" pitchFamily="34" charset="-78"/>
                <a:cs typeface="Dubai Medium" panose="020B0603030403030204" pitchFamily="34" charset="-78"/>
              </a:endParaRPr>
            </a:p>
          </p:txBody>
        </p:sp>
        <p:sp>
          <p:nvSpPr>
            <p:cNvPr id="13" name="مربع نص 12">
              <a:extLst>
                <a:ext uri="{FF2B5EF4-FFF2-40B4-BE49-F238E27FC236}">
                  <a16:creationId xmlns:a16="http://schemas.microsoft.com/office/drawing/2014/main" id="{0E8E363B-4671-FE4C-3A8D-F1B092269B14}"/>
                </a:ext>
              </a:extLst>
            </p:cNvPr>
            <p:cNvSpPr txBox="1"/>
            <p:nvPr/>
          </p:nvSpPr>
          <p:spPr>
            <a:xfrm>
              <a:off x="1128824" y="3199702"/>
              <a:ext cx="4947684" cy="1631216"/>
            </a:xfrm>
            <a:prstGeom prst="rect">
              <a:avLst/>
            </a:prstGeom>
            <a:noFill/>
          </p:spPr>
          <p:txBody>
            <a:bodyPr wrap="square" rtlCol="1">
              <a:spAutoFit/>
            </a:bodyPr>
            <a:lstStyle/>
            <a:p>
              <a:r>
                <a:rPr lang="ar-SA" sz="2000" dirty="0">
                  <a:solidFill>
                    <a:schemeClr val="bg1"/>
                  </a:solidFill>
                  <a:latin typeface="Dubai Light" panose="020B0303030403030204" pitchFamily="34" charset="-78"/>
                  <a:cs typeface="Dubai Light" panose="020B0303030403030204" pitchFamily="34" charset="-78"/>
                </a:rPr>
                <a:t>مع تزايد حوادث الاختراقات الأمنية، وخاصة في المناطق الحساسة كخزن البنوك، أصبح من الضروري اعتماد تقنيات ذكية لضمان الحماية. يهدف المشروع إلى تطوير نظام أمني ذكي للتحكم في الدخول إلى خزنة بنكية عبر التعرف على الوجه وتحليل الصور.</a:t>
              </a:r>
            </a:p>
          </p:txBody>
        </p:sp>
      </p:grpSp>
      <p:sp>
        <p:nvSpPr>
          <p:cNvPr id="15" name="مستطيل: زوايا علوية مستديرة 14">
            <a:extLst>
              <a:ext uri="{FF2B5EF4-FFF2-40B4-BE49-F238E27FC236}">
                <a16:creationId xmlns:a16="http://schemas.microsoft.com/office/drawing/2014/main" id="{33F03F57-B49E-2588-A1DB-9B1963BBF0D4}"/>
              </a:ext>
            </a:extLst>
          </p:cNvPr>
          <p:cNvSpPr/>
          <p:nvPr/>
        </p:nvSpPr>
        <p:spPr>
          <a:xfrm>
            <a:off x="5640572" y="6441447"/>
            <a:ext cx="910856" cy="459083"/>
          </a:xfrm>
          <a:prstGeom prst="round2SameRect">
            <a:avLst>
              <a:gd name="adj1" fmla="val 1804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dirty="0">
                <a:solidFill>
                  <a:srgbClr val="58575C"/>
                </a:solidFill>
                <a:latin typeface="Dubai Medium" panose="020B0603030403030204" pitchFamily="34" charset="-78"/>
                <a:cs typeface="Dubai Medium" panose="020B0603030403030204" pitchFamily="34" charset="-78"/>
              </a:rPr>
              <a:t>1/10</a:t>
            </a:r>
            <a:endParaRPr lang="ar-SA" dirty="0">
              <a:solidFill>
                <a:srgbClr val="58575C"/>
              </a:solidFill>
              <a:latin typeface="Dubai Medium" panose="020B0603030403030204" pitchFamily="34" charset="-78"/>
              <a:cs typeface="Dubai Medium" panose="020B0603030403030204" pitchFamily="34" charset="-78"/>
            </a:endParaRPr>
          </a:p>
        </p:txBody>
      </p:sp>
    </p:spTree>
    <p:extLst>
      <p:ext uri="{BB962C8B-B14F-4D97-AF65-F5344CB8AC3E}">
        <p14:creationId xmlns:p14="http://schemas.microsoft.com/office/powerpoint/2010/main" val="1525815015"/>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EF79989-A9A5-DE6E-966F-59320B1F90B6}"/>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المشكلة</a:t>
            </a:r>
          </a:p>
          <a:p>
            <a:pPr algn="ctr"/>
            <a:r>
              <a:rPr lang="en-US" dirty="0">
                <a:solidFill>
                  <a:srgbClr val="58575C"/>
                </a:solidFill>
                <a:latin typeface="Dubai Medium" panose="020B0603030403030204" pitchFamily="34" charset="-78"/>
                <a:cs typeface="Dubai Medium" panose="020B0603030403030204" pitchFamily="34" charset="-78"/>
              </a:rPr>
              <a:t>Problem Statement</a:t>
            </a:r>
            <a:endParaRPr lang="ar-SA" dirty="0">
              <a:solidFill>
                <a:srgbClr val="58575C"/>
              </a:solidFill>
              <a:latin typeface="Dubai Medium" panose="020B0603030403030204" pitchFamily="34" charset="-78"/>
              <a:cs typeface="Dubai Medium" panose="020B0603030403030204" pitchFamily="34" charset="-78"/>
            </a:endParaRPr>
          </a:p>
        </p:txBody>
      </p:sp>
      <p:sp>
        <p:nvSpPr>
          <p:cNvPr id="5" name="مستطيل: زوايا مستديرة 4">
            <a:extLst>
              <a:ext uri="{FF2B5EF4-FFF2-40B4-BE49-F238E27FC236}">
                <a16:creationId xmlns:a16="http://schemas.microsoft.com/office/drawing/2014/main" id="{4F82709D-1B4C-89B5-7DAB-19EA8D2FE5B2}"/>
              </a:ext>
            </a:extLst>
          </p:cNvPr>
          <p:cNvSpPr/>
          <p:nvPr/>
        </p:nvSpPr>
        <p:spPr>
          <a:xfrm flipH="1">
            <a:off x="7576149" y="1601600"/>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8" name="مستطيل: زوايا مستديرة 7">
            <a:extLst>
              <a:ext uri="{FF2B5EF4-FFF2-40B4-BE49-F238E27FC236}">
                <a16:creationId xmlns:a16="http://schemas.microsoft.com/office/drawing/2014/main" id="{0B54B8CD-0565-EBEC-8A37-7CBF87D9BDB0}"/>
              </a:ext>
            </a:extLst>
          </p:cNvPr>
          <p:cNvSpPr/>
          <p:nvPr/>
        </p:nvSpPr>
        <p:spPr>
          <a:xfrm flipH="1">
            <a:off x="6646606" y="1544719"/>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sp>
        <p:nvSpPr>
          <p:cNvPr id="7" name="مثلث متساوي الساقين 6">
            <a:extLst>
              <a:ext uri="{FF2B5EF4-FFF2-40B4-BE49-F238E27FC236}">
                <a16:creationId xmlns:a16="http://schemas.microsoft.com/office/drawing/2014/main" id="{1652F469-15C6-2627-CD8B-5CFCF8531FC4}"/>
              </a:ext>
            </a:extLst>
          </p:cNvPr>
          <p:cNvSpPr/>
          <p:nvPr/>
        </p:nvSpPr>
        <p:spPr>
          <a:xfrm rot="16200000" flipH="1">
            <a:off x="9953231" y="2058138"/>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dirty="0"/>
          </a:p>
        </p:txBody>
      </p:sp>
      <p:sp>
        <p:nvSpPr>
          <p:cNvPr id="11" name="مستطيل: زوايا مستديرة 10">
            <a:extLst>
              <a:ext uri="{FF2B5EF4-FFF2-40B4-BE49-F238E27FC236}">
                <a16:creationId xmlns:a16="http://schemas.microsoft.com/office/drawing/2014/main" id="{F226C59A-D9AA-9794-E313-D0209EAE24B4}"/>
              </a:ext>
            </a:extLst>
          </p:cNvPr>
          <p:cNvSpPr/>
          <p:nvPr/>
        </p:nvSpPr>
        <p:spPr>
          <a:xfrm flipH="1">
            <a:off x="7576149" y="3284578"/>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2" name="مستطيل: زوايا مستديرة 11">
            <a:extLst>
              <a:ext uri="{FF2B5EF4-FFF2-40B4-BE49-F238E27FC236}">
                <a16:creationId xmlns:a16="http://schemas.microsoft.com/office/drawing/2014/main" id="{4C341C55-E373-2FE0-D7F9-12B7CF96C4DA}"/>
              </a:ext>
            </a:extLst>
          </p:cNvPr>
          <p:cNvSpPr/>
          <p:nvPr/>
        </p:nvSpPr>
        <p:spPr>
          <a:xfrm flipH="1">
            <a:off x="6646606" y="3227697"/>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3" name="مثلث متساوي الساقين 12">
            <a:extLst>
              <a:ext uri="{FF2B5EF4-FFF2-40B4-BE49-F238E27FC236}">
                <a16:creationId xmlns:a16="http://schemas.microsoft.com/office/drawing/2014/main" id="{2B9B9E9B-4E8F-F03A-4BF1-A46DB04359EC}"/>
              </a:ext>
            </a:extLst>
          </p:cNvPr>
          <p:cNvSpPr/>
          <p:nvPr/>
        </p:nvSpPr>
        <p:spPr>
          <a:xfrm rot="16200000" flipH="1">
            <a:off x="9953231" y="3741116"/>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5" name="مستطيل: زوايا مستديرة 14">
            <a:extLst>
              <a:ext uri="{FF2B5EF4-FFF2-40B4-BE49-F238E27FC236}">
                <a16:creationId xmlns:a16="http://schemas.microsoft.com/office/drawing/2014/main" id="{76B146C8-4649-8699-EEF7-DBE478CB78B4}"/>
              </a:ext>
            </a:extLst>
          </p:cNvPr>
          <p:cNvSpPr/>
          <p:nvPr/>
        </p:nvSpPr>
        <p:spPr>
          <a:xfrm flipH="1">
            <a:off x="7576149" y="5024437"/>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6" name="مستطيل: زوايا مستديرة 15">
            <a:extLst>
              <a:ext uri="{FF2B5EF4-FFF2-40B4-BE49-F238E27FC236}">
                <a16:creationId xmlns:a16="http://schemas.microsoft.com/office/drawing/2014/main" id="{F475E1E2-F8D7-6A85-3D0C-EC33213E888F}"/>
              </a:ext>
            </a:extLst>
          </p:cNvPr>
          <p:cNvSpPr/>
          <p:nvPr/>
        </p:nvSpPr>
        <p:spPr>
          <a:xfrm flipH="1">
            <a:off x="6646606" y="4967556"/>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7" name="مثلث متساوي الساقين 16">
            <a:extLst>
              <a:ext uri="{FF2B5EF4-FFF2-40B4-BE49-F238E27FC236}">
                <a16:creationId xmlns:a16="http://schemas.microsoft.com/office/drawing/2014/main" id="{333FEA41-79E0-372B-98E7-8612419145BE}"/>
              </a:ext>
            </a:extLst>
          </p:cNvPr>
          <p:cNvSpPr/>
          <p:nvPr/>
        </p:nvSpPr>
        <p:spPr>
          <a:xfrm rot="16200000" flipH="1">
            <a:off x="9953231" y="5480975"/>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19" name="مستطيل: زوايا مستديرة 18">
            <a:extLst>
              <a:ext uri="{FF2B5EF4-FFF2-40B4-BE49-F238E27FC236}">
                <a16:creationId xmlns:a16="http://schemas.microsoft.com/office/drawing/2014/main" id="{117204DD-41E8-721C-F06E-A4734D5070EF}"/>
              </a:ext>
            </a:extLst>
          </p:cNvPr>
          <p:cNvSpPr/>
          <p:nvPr/>
        </p:nvSpPr>
        <p:spPr>
          <a:xfrm flipH="1">
            <a:off x="2143433" y="1601600"/>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0" name="مستطيل: زوايا مستديرة 19">
            <a:extLst>
              <a:ext uri="{FF2B5EF4-FFF2-40B4-BE49-F238E27FC236}">
                <a16:creationId xmlns:a16="http://schemas.microsoft.com/office/drawing/2014/main" id="{D4712DAD-0611-E09C-0906-B9ED577E6D53}"/>
              </a:ext>
            </a:extLst>
          </p:cNvPr>
          <p:cNvSpPr/>
          <p:nvPr/>
        </p:nvSpPr>
        <p:spPr>
          <a:xfrm flipH="1">
            <a:off x="1213890" y="1544719"/>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1" name="مثلث متساوي الساقين 20">
            <a:extLst>
              <a:ext uri="{FF2B5EF4-FFF2-40B4-BE49-F238E27FC236}">
                <a16:creationId xmlns:a16="http://schemas.microsoft.com/office/drawing/2014/main" id="{A5453CA8-7DF7-690B-297D-323145198569}"/>
              </a:ext>
            </a:extLst>
          </p:cNvPr>
          <p:cNvSpPr/>
          <p:nvPr/>
        </p:nvSpPr>
        <p:spPr>
          <a:xfrm rot="16200000" flipH="1">
            <a:off x="4520515" y="2058138"/>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3" name="مستطيل: زوايا مستديرة 22">
            <a:extLst>
              <a:ext uri="{FF2B5EF4-FFF2-40B4-BE49-F238E27FC236}">
                <a16:creationId xmlns:a16="http://schemas.microsoft.com/office/drawing/2014/main" id="{638AF94D-91E3-D547-5FE9-FDA1D39B58C3}"/>
              </a:ext>
            </a:extLst>
          </p:cNvPr>
          <p:cNvSpPr/>
          <p:nvPr/>
        </p:nvSpPr>
        <p:spPr>
          <a:xfrm flipH="1">
            <a:off x="2143433" y="3284578"/>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4" name="مستطيل: زوايا مستديرة 23">
            <a:extLst>
              <a:ext uri="{FF2B5EF4-FFF2-40B4-BE49-F238E27FC236}">
                <a16:creationId xmlns:a16="http://schemas.microsoft.com/office/drawing/2014/main" id="{B15CB861-3AA5-453E-5F77-445A3C3F50AC}"/>
              </a:ext>
            </a:extLst>
          </p:cNvPr>
          <p:cNvSpPr/>
          <p:nvPr/>
        </p:nvSpPr>
        <p:spPr>
          <a:xfrm flipH="1">
            <a:off x="1213890" y="3227697"/>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5" name="مثلث متساوي الساقين 24">
            <a:extLst>
              <a:ext uri="{FF2B5EF4-FFF2-40B4-BE49-F238E27FC236}">
                <a16:creationId xmlns:a16="http://schemas.microsoft.com/office/drawing/2014/main" id="{744FF25F-CF09-20F9-4570-302A3AB389C4}"/>
              </a:ext>
            </a:extLst>
          </p:cNvPr>
          <p:cNvSpPr/>
          <p:nvPr/>
        </p:nvSpPr>
        <p:spPr>
          <a:xfrm rot="16200000" flipH="1">
            <a:off x="4520515" y="3741116"/>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7" name="مستطيل: زوايا مستديرة 26">
            <a:extLst>
              <a:ext uri="{FF2B5EF4-FFF2-40B4-BE49-F238E27FC236}">
                <a16:creationId xmlns:a16="http://schemas.microsoft.com/office/drawing/2014/main" id="{689118EE-6BD7-7371-550F-0BB82B44915A}"/>
              </a:ext>
            </a:extLst>
          </p:cNvPr>
          <p:cNvSpPr/>
          <p:nvPr/>
        </p:nvSpPr>
        <p:spPr>
          <a:xfrm flipH="1">
            <a:off x="2143433" y="5024437"/>
            <a:ext cx="3401962" cy="1327355"/>
          </a:xfrm>
          <a:prstGeom prst="roundRect">
            <a:avLst>
              <a:gd name="adj" fmla="val 219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8" name="مستطيل: زوايا مستديرة 27">
            <a:extLst>
              <a:ext uri="{FF2B5EF4-FFF2-40B4-BE49-F238E27FC236}">
                <a16:creationId xmlns:a16="http://schemas.microsoft.com/office/drawing/2014/main" id="{F5D97CA2-B208-5879-AE8B-260CE218CED2}"/>
              </a:ext>
            </a:extLst>
          </p:cNvPr>
          <p:cNvSpPr/>
          <p:nvPr/>
        </p:nvSpPr>
        <p:spPr>
          <a:xfrm flipH="1">
            <a:off x="1213890" y="4967556"/>
            <a:ext cx="3650385" cy="1327355"/>
          </a:xfrm>
          <a:prstGeom prst="roundRect">
            <a:avLst>
              <a:gd name="adj" fmla="val 22654"/>
            </a:avLst>
          </a:prstGeom>
          <a:solidFill>
            <a:schemeClr val="bg1">
              <a:alpha val="70000"/>
            </a:schemeClr>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29" name="مثلث متساوي الساقين 28">
            <a:extLst>
              <a:ext uri="{FF2B5EF4-FFF2-40B4-BE49-F238E27FC236}">
                <a16:creationId xmlns:a16="http://schemas.microsoft.com/office/drawing/2014/main" id="{BD8CE766-4E8D-813B-945E-0F626A5303C8}"/>
              </a:ext>
            </a:extLst>
          </p:cNvPr>
          <p:cNvSpPr/>
          <p:nvPr/>
        </p:nvSpPr>
        <p:spPr>
          <a:xfrm rot="16200000" flipH="1">
            <a:off x="4520515" y="5480975"/>
            <a:ext cx="616107" cy="414277"/>
          </a:xfrm>
          <a:prstGeom prst="triangle">
            <a:avLst/>
          </a:prstGeom>
          <a:solidFill>
            <a:srgbClr val="379A86"/>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endParaRPr lang="ar-SA"/>
          </a:p>
        </p:txBody>
      </p:sp>
      <p:sp>
        <p:nvSpPr>
          <p:cNvPr id="33" name="مستطيل: زوايا علوية مستديرة 32">
            <a:extLst>
              <a:ext uri="{FF2B5EF4-FFF2-40B4-BE49-F238E27FC236}">
                <a16:creationId xmlns:a16="http://schemas.microsoft.com/office/drawing/2014/main" id="{EC6AE889-3A0E-2FD1-074C-99CDF7EABDB2}"/>
              </a:ext>
            </a:extLst>
          </p:cNvPr>
          <p:cNvSpPr/>
          <p:nvPr/>
        </p:nvSpPr>
        <p:spPr>
          <a:xfrm>
            <a:off x="5640572" y="6441447"/>
            <a:ext cx="910856" cy="459083"/>
          </a:xfrm>
          <a:prstGeom prst="round2SameRect">
            <a:avLst>
              <a:gd name="adj1" fmla="val 1804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dirty="0">
                <a:solidFill>
                  <a:srgbClr val="58575C"/>
                </a:solidFill>
                <a:latin typeface="Dubai Medium" panose="020B0603030403030204" pitchFamily="34" charset="-78"/>
                <a:cs typeface="Dubai Medium" panose="020B0603030403030204" pitchFamily="34" charset="-78"/>
              </a:rPr>
              <a:t>2/10</a:t>
            </a:r>
            <a:endParaRPr lang="ar-SA" dirty="0">
              <a:solidFill>
                <a:srgbClr val="58575C"/>
              </a:solidFill>
              <a:latin typeface="Dubai Medium" panose="020B0603030403030204" pitchFamily="34" charset="-78"/>
              <a:cs typeface="Dubai Medium" panose="020B0603030403030204" pitchFamily="34" charset="-78"/>
            </a:endParaRPr>
          </a:p>
        </p:txBody>
      </p:sp>
      <p:sp>
        <p:nvSpPr>
          <p:cNvPr id="34" name="مربع نص 33">
            <a:extLst>
              <a:ext uri="{FF2B5EF4-FFF2-40B4-BE49-F238E27FC236}">
                <a16:creationId xmlns:a16="http://schemas.microsoft.com/office/drawing/2014/main" id="{DC7F519F-5FF4-D501-44CB-1D84B2F00717}"/>
              </a:ext>
            </a:extLst>
          </p:cNvPr>
          <p:cNvSpPr txBox="1"/>
          <p:nvPr/>
        </p:nvSpPr>
        <p:spPr>
          <a:xfrm>
            <a:off x="10362811" y="2030204"/>
            <a:ext cx="518091"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01</a:t>
            </a:r>
            <a:endParaRPr lang="ar-SA" sz="2400" b="1" dirty="0">
              <a:solidFill>
                <a:schemeClr val="bg1"/>
              </a:solidFill>
              <a:latin typeface="Dubai" panose="020B0503030403030204" pitchFamily="34" charset="-78"/>
              <a:cs typeface="Dubai" panose="020B0503030403030204" pitchFamily="34" charset="-78"/>
            </a:endParaRPr>
          </a:p>
        </p:txBody>
      </p:sp>
      <p:sp>
        <p:nvSpPr>
          <p:cNvPr id="35" name="مربع نص 34">
            <a:extLst>
              <a:ext uri="{FF2B5EF4-FFF2-40B4-BE49-F238E27FC236}">
                <a16:creationId xmlns:a16="http://schemas.microsoft.com/office/drawing/2014/main" id="{AF06AA5E-574C-61C3-1A18-73481651F470}"/>
              </a:ext>
            </a:extLst>
          </p:cNvPr>
          <p:cNvSpPr txBox="1"/>
          <p:nvPr/>
        </p:nvSpPr>
        <p:spPr>
          <a:xfrm>
            <a:off x="10362811" y="3717421"/>
            <a:ext cx="518091"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02</a:t>
            </a:r>
            <a:endParaRPr lang="ar-SA" sz="2400" b="1" dirty="0">
              <a:solidFill>
                <a:schemeClr val="bg1"/>
              </a:solidFill>
              <a:latin typeface="Dubai" panose="020B0503030403030204" pitchFamily="34" charset="-78"/>
              <a:cs typeface="Dubai" panose="020B0503030403030204" pitchFamily="34" charset="-78"/>
            </a:endParaRPr>
          </a:p>
        </p:txBody>
      </p:sp>
      <p:sp>
        <p:nvSpPr>
          <p:cNvPr id="36" name="مربع نص 35">
            <a:extLst>
              <a:ext uri="{FF2B5EF4-FFF2-40B4-BE49-F238E27FC236}">
                <a16:creationId xmlns:a16="http://schemas.microsoft.com/office/drawing/2014/main" id="{94798BA4-E3E1-ED94-C073-5E01C13E23AF}"/>
              </a:ext>
            </a:extLst>
          </p:cNvPr>
          <p:cNvSpPr txBox="1"/>
          <p:nvPr/>
        </p:nvSpPr>
        <p:spPr>
          <a:xfrm>
            <a:off x="10362811" y="5457280"/>
            <a:ext cx="518091"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03</a:t>
            </a:r>
            <a:endParaRPr lang="ar-SA" sz="2400" b="1" dirty="0">
              <a:solidFill>
                <a:schemeClr val="bg1"/>
              </a:solidFill>
              <a:latin typeface="Dubai" panose="020B0503030403030204" pitchFamily="34" charset="-78"/>
              <a:cs typeface="Dubai" panose="020B0503030403030204" pitchFamily="34" charset="-78"/>
            </a:endParaRPr>
          </a:p>
        </p:txBody>
      </p:sp>
      <p:sp>
        <p:nvSpPr>
          <p:cNvPr id="37" name="مربع نص 36">
            <a:extLst>
              <a:ext uri="{FF2B5EF4-FFF2-40B4-BE49-F238E27FC236}">
                <a16:creationId xmlns:a16="http://schemas.microsoft.com/office/drawing/2014/main" id="{F1A50482-B38A-8698-1D47-18867F78232F}"/>
              </a:ext>
            </a:extLst>
          </p:cNvPr>
          <p:cNvSpPr txBox="1"/>
          <p:nvPr/>
        </p:nvSpPr>
        <p:spPr>
          <a:xfrm>
            <a:off x="4928353" y="2107426"/>
            <a:ext cx="518092"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04</a:t>
            </a:r>
            <a:endParaRPr lang="ar-SA" sz="2400" b="1" dirty="0">
              <a:solidFill>
                <a:schemeClr val="bg1"/>
              </a:solidFill>
              <a:latin typeface="Dubai" panose="020B0503030403030204" pitchFamily="34" charset="-78"/>
              <a:cs typeface="Dubai" panose="020B0503030403030204" pitchFamily="34" charset="-78"/>
            </a:endParaRPr>
          </a:p>
        </p:txBody>
      </p:sp>
      <p:sp>
        <p:nvSpPr>
          <p:cNvPr id="38" name="مربع نص 37">
            <a:extLst>
              <a:ext uri="{FF2B5EF4-FFF2-40B4-BE49-F238E27FC236}">
                <a16:creationId xmlns:a16="http://schemas.microsoft.com/office/drawing/2014/main" id="{42D61A72-25BC-BD5C-0A53-8F638503480D}"/>
              </a:ext>
            </a:extLst>
          </p:cNvPr>
          <p:cNvSpPr txBox="1"/>
          <p:nvPr/>
        </p:nvSpPr>
        <p:spPr>
          <a:xfrm>
            <a:off x="4928353" y="3794643"/>
            <a:ext cx="518092"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05</a:t>
            </a:r>
            <a:endParaRPr lang="ar-SA" sz="2400" b="1" dirty="0">
              <a:solidFill>
                <a:schemeClr val="bg1"/>
              </a:solidFill>
              <a:latin typeface="Dubai" panose="020B0503030403030204" pitchFamily="34" charset="-78"/>
              <a:cs typeface="Dubai" panose="020B0503030403030204" pitchFamily="34" charset="-78"/>
            </a:endParaRPr>
          </a:p>
        </p:txBody>
      </p:sp>
      <p:sp>
        <p:nvSpPr>
          <p:cNvPr id="39" name="مربع نص 38">
            <a:extLst>
              <a:ext uri="{FF2B5EF4-FFF2-40B4-BE49-F238E27FC236}">
                <a16:creationId xmlns:a16="http://schemas.microsoft.com/office/drawing/2014/main" id="{5488CBE9-0122-31F9-B9EC-81D282235C1C}"/>
              </a:ext>
            </a:extLst>
          </p:cNvPr>
          <p:cNvSpPr txBox="1"/>
          <p:nvPr/>
        </p:nvSpPr>
        <p:spPr>
          <a:xfrm>
            <a:off x="4928353" y="5534502"/>
            <a:ext cx="518092" cy="461665"/>
          </a:xfrm>
          <a:prstGeom prst="rect">
            <a:avLst/>
          </a:prstGeom>
          <a:noFill/>
        </p:spPr>
        <p:txBody>
          <a:bodyPr wrap="none" rtlCol="1" anchor="ctr">
            <a:spAutoFit/>
          </a:bodyPr>
          <a:lstStyle/>
          <a:p>
            <a:pPr algn="ctr"/>
            <a:r>
              <a:rPr lang="en-US" sz="2400" b="1" dirty="0">
                <a:solidFill>
                  <a:schemeClr val="bg1"/>
                </a:solidFill>
                <a:latin typeface="Dubai" panose="020B0503030403030204" pitchFamily="34" charset="-78"/>
                <a:cs typeface="Dubai" panose="020B0503030403030204" pitchFamily="34" charset="-78"/>
              </a:rPr>
              <a:t>06</a:t>
            </a:r>
            <a:endParaRPr lang="ar-SA" sz="2400" b="1" dirty="0">
              <a:solidFill>
                <a:schemeClr val="bg1"/>
              </a:solidFill>
              <a:latin typeface="Dubai" panose="020B0503030403030204" pitchFamily="34" charset="-78"/>
              <a:cs typeface="Dubai" panose="020B0503030403030204" pitchFamily="34" charset="-78"/>
            </a:endParaRPr>
          </a:p>
        </p:txBody>
      </p:sp>
      <p:sp>
        <p:nvSpPr>
          <p:cNvPr id="41" name="مربع نص 40">
            <a:extLst>
              <a:ext uri="{FF2B5EF4-FFF2-40B4-BE49-F238E27FC236}">
                <a16:creationId xmlns:a16="http://schemas.microsoft.com/office/drawing/2014/main" id="{ECF4DC26-AE33-1C40-FC68-EEDF4215A175}"/>
              </a:ext>
            </a:extLst>
          </p:cNvPr>
          <p:cNvSpPr txBox="1"/>
          <p:nvPr/>
        </p:nvSpPr>
        <p:spPr>
          <a:xfrm>
            <a:off x="7587959" y="1714732"/>
            <a:ext cx="2460608" cy="1092607"/>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أمان تقليدي</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الأنظمة الحالية تعتمد على بطاقات أو رموز يسهل تجاوزها.</a:t>
            </a:r>
          </a:p>
        </p:txBody>
      </p:sp>
      <p:cxnSp>
        <p:nvCxnSpPr>
          <p:cNvPr id="43" name="رابط مستقيم 42">
            <a:extLst>
              <a:ext uri="{FF2B5EF4-FFF2-40B4-BE49-F238E27FC236}">
                <a16:creationId xmlns:a16="http://schemas.microsoft.com/office/drawing/2014/main" id="{A3EC961E-4AE5-90B2-12D5-C6B4EF30EAFE}"/>
              </a:ext>
            </a:extLst>
          </p:cNvPr>
          <p:cNvCxnSpPr/>
          <p:nvPr/>
        </p:nvCxnSpPr>
        <p:spPr>
          <a:xfrm flipH="1">
            <a:off x="8052904" y="2110043"/>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sp>
        <p:nvSpPr>
          <p:cNvPr id="44" name="مربع نص 43">
            <a:extLst>
              <a:ext uri="{FF2B5EF4-FFF2-40B4-BE49-F238E27FC236}">
                <a16:creationId xmlns:a16="http://schemas.microsoft.com/office/drawing/2014/main" id="{9AEB6C3A-6F2E-5CBF-FC9C-B1E470B20066}"/>
              </a:ext>
            </a:extLst>
          </p:cNvPr>
          <p:cNvSpPr txBox="1"/>
          <p:nvPr/>
        </p:nvSpPr>
        <p:spPr>
          <a:xfrm>
            <a:off x="7627759" y="3357086"/>
            <a:ext cx="2460608" cy="1092607"/>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اعتماد بشري</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حراس الأمن معرضون للخطأ أو الإهمال في ظروف الضغط.</a:t>
            </a:r>
          </a:p>
        </p:txBody>
      </p:sp>
      <p:cxnSp>
        <p:nvCxnSpPr>
          <p:cNvPr id="45" name="رابط مستقيم 44">
            <a:extLst>
              <a:ext uri="{FF2B5EF4-FFF2-40B4-BE49-F238E27FC236}">
                <a16:creationId xmlns:a16="http://schemas.microsoft.com/office/drawing/2014/main" id="{03712CEB-7842-B724-3CE8-D64A2C964440}"/>
              </a:ext>
            </a:extLst>
          </p:cNvPr>
          <p:cNvCxnSpPr/>
          <p:nvPr/>
        </p:nvCxnSpPr>
        <p:spPr>
          <a:xfrm flipH="1">
            <a:off x="8092704" y="3752397"/>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sp>
        <p:nvSpPr>
          <p:cNvPr id="46" name="مربع نص 45">
            <a:extLst>
              <a:ext uri="{FF2B5EF4-FFF2-40B4-BE49-F238E27FC236}">
                <a16:creationId xmlns:a16="http://schemas.microsoft.com/office/drawing/2014/main" id="{468254EB-7B63-4CCF-604E-3A4AEC1DDFFE}"/>
              </a:ext>
            </a:extLst>
          </p:cNvPr>
          <p:cNvSpPr txBox="1"/>
          <p:nvPr/>
        </p:nvSpPr>
        <p:spPr>
          <a:xfrm>
            <a:off x="7576149" y="5136043"/>
            <a:ext cx="2512218" cy="1092607"/>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استجابة بطيئة</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الأنظمة لا تطلق إنذارات فورية عند محاولات الدخول المشبوهة.</a:t>
            </a:r>
          </a:p>
        </p:txBody>
      </p:sp>
      <p:cxnSp>
        <p:nvCxnSpPr>
          <p:cNvPr id="47" name="رابط مستقيم 46">
            <a:extLst>
              <a:ext uri="{FF2B5EF4-FFF2-40B4-BE49-F238E27FC236}">
                <a16:creationId xmlns:a16="http://schemas.microsoft.com/office/drawing/2014/main" id="{5517A8AB-EBA3-E674-A56B-4F361A6796BF}"/>
              </a:ext>
            </a:extLst>
          </p:cNvPr>
          <p:cNvCxnSpPr/>
          <p:nvPr/>
        </p:nvCxnSpPr>
        <p:spPr>
          <a:xfrm flipH="1">
            <a:off x="8092704" y="5531354"/>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sp>
        <p:nvSpPr>
          <p:cNvPr id="48" name="مربع نص 47">
            <a:extLst>
              <a:ext uri="{FF2B5EF4-FFF2-40B4-BE49-F238E27FC236}">
                <a16:creationId xmlns:a16="http://schemas.microsoft.com/office/drawing/2014/main" id="{828D8B31-ABB6-051F-E87C-A6F04F9AF082}"/>
              </a:ext>
            </a:extLst>
          </p:cNvPr>
          <p:cNvSpPr txBox="1"/>
          <p:nvPr/>
        </p:nvSpPr>
        <p:spPr>
          <a:xfrm>
            <a:off x="2143433" y="3357086"/>
            <a:ext cx="2512218" cy="1092607"/>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غياب القدرة على التحليل</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غياب الأنظمة الذكية القادرة على تحليل الصور واتخاذ القرار.</a:t>
            </a:r>
          </a:p>
        </p:txBody>
      </p:sp>
      <p:cxnSp>
        <p:nvCxnSpPr>
          <p:cNvPr id="49" name="رابط مستقيم 48">
            <a:extLst>
              <a:ext uri="{FF2B5EF4-FFF2-40B4-BE49-F238E27FC236}">
                <a16:creationId xmlns:a16="http://schemas.microsoft.com/office/drawing/2014/main" id="{5A883E21-1629-7673-472A-5900420C0AAE}"/>
              </a:ext>
            </a:extLst>
          </p:cNvPr>
          <p:cNvCxnSpPr/>
          <p:nvPr/>
        </p:nvCxnSpPr>
        <p:spPr>
          <a:xfrm flipH="1">
            <a:off x="2659988" y="3752397"/>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sp>
        <p:nvSpPr>
          <p:cNvPr id="50" name="مربع نص 49">
            <a:extLst>
              <a:ext uri="{FF2B5EF4-FFF2-40B4-BE49-F238E27FC236}">
                <a16:creationId xmlns:a16="http://schemas.microsoft.com/office/drawing/2014/main" id="{1C71D207-59BB-36ED-E5B3-2DE4D399D94E}"/>
              </a:ext>
            </a:extLst>
          </p:cNvPr>
          <p:cNvSpPr txBox="1"/>
          <p:nvPr/>
        </p:nvSpPr>
        <p:spPr>
          <a:xfrm>
            <a:off x="2137854" y="1716968"/>
            <a:ext cx="2517797" cy="1061829"/>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تحقق محدود</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لا يوجد تمييز تلقائي بين الأشخاص المصرح وغير المصرح لهم.</a:t>
            </a:r>
          </a:p>
        </p:txBody>
      </p:sp>
      <p:cxnSp>
        <p:nvCxnSpPr>
          <p:cNvPr id="51" name="رابط مستقيم 50">
            <a:extLst>
              <a:ext uri="{FF2B5EF4-FFF2-40B4-BE49-F238E27FC236}">
                <a16:creationId xmlns:a16="http://schemas.microsoft.com/office/drawing/2014/main" id="{3739A9A3-0191-47C8-CB66-2729ADAE20BA}"/>
              </a:ext>
            </a:extLst>
          </p:cNvPr>
          <p:cNvCxnSpPr/>
          <p:nvPr/>
        </p:nvCxnSpPr>
        <p:spPr>
          <a:xfrm flipH="1">
            <a:off x="2659988" y="2112279"/>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sp>
        <p:nvSpPr>
          <p:cNvPr id="52" name="مربع نص 51">
            <a:extLst>
              <a:ext uri="{FF2B5EF4-FFF2-40B4-BE49-F238E27FC236}">
                <a16:creationId xmlns:a16="http://schemas.microsoft.com/office/drawing/2014/main" id="{7F108216-B983-E985-3542-531745B5F8AB}"/>
              </a:ext>
            </a:extLst>
          </p:cNvPr>
          <p:cNvSpPr txBox="1"/>
          <p:nvPr/>
        </p:nvSpPr>
        <p:spPr>
          <a:xfrm>
            <a:off x="2143433" y="5136043"/>
            <a:ext cx="2512218" cy="1092607"/>
          </a:xfrm>
          <a:prstGeom prst="rect">
            <a:avLst/>
          </a:prstGeom>
          <a:noFill/>
        </p:spPr>
        <p:txBody>
          <a:bodyPr wrap="square">
            <a:spAutoFit/>
          </a:bodyPr>
          <a:lstStyle/>
          <a:p>
            <a:r>
              <a:rPr lang="ar-SA" b="1" dirty="0">
                <a:latin typeface="Dubai" panose="020B0503030403030204" pitchFamily="34" charset="-78"/>
                <a:cs typeface="Dubai" panose="020B0503030403030204" pitchFamily="34" charset="-78"/>
              </a:rPr>
              <a:t>خطر الدخول</a:t>
            </a:r>
          </a:p>
          <a:p>
            <a:endParaRPr lang="ar-SA" sz="14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يمكن لمتسلل الدخول إلى الخزنة دون اكتشافه فورًا.</a:t>
            </a:r>
          </a:p>
        </p:txBody>
      </p:sp>
      <p:cxnSp>
        <p:nvCxnSpPr>
          <p:cNvPr id="53" name="رابط مستقيم 52">
            <a:extLst>
              <a:ext uri="{FF2B5EF4-FFF2-40B4-BE49-F238E27FC236}">
                <a16:creationId xmlns:a16="http://schemas.microsoft.com/office/drawing/2014/main" id="{1CAF16A1-1E1A-CD71-54EF-990A931E1873}"/>
              </a:ext>
            </a:extLst>
          </p:cNvPr>
          <p:cNvCxnSpPr/>
          <p:nvPr/>
        </p:nvCxnSpPr>
        <p:spPr>
          <a:xfrm flipH="1">
            <a:off x="2659988" y="5531354"/>
            <a:ext cx="1912730" cy="0"/>
          </a:xfrm>
          <a:prstGeom prst="line">
            <a:avLst/>
          </a:prstGeom>
          <a:ln>
            <a:solidFill>
              <a:srgbClr val="58575C"/>
            </a:solidFill>
          </a:ln>
        </p:spPr>
        <p:style>
          <a:lnRef idx="2">
            <a:schemeClr val="accent1"/>
          </a:lnRef>
          <a:fillRef idx="0">
            <a:schemeClr val="accent1"/>
          </a:fillRef>
          <a:effectRef idx="1">
            <a:schemeClr val="accent1"/>
          </a:effectRef>
          <a:fontRef idx="minor">
            <a:schemeClr val="tx1"/>
          </a:fontRef>
        </p:style>
      </p:cxnSp>
      <p:pic>
        <p:nvPicPr>
          <p:cNvPr id="55" name="صورة 54">
            <a:extLst>
              <a:ext uri="{FF2B5EF4-FFF2-40B4-BE49-F238E27FC236}">
                <a16:creationId xmlns:a16="http://schemas.microsoft.com/office/drawing/2014/main" id="{E4F25F33-7F5E-B577-ACAD-5F2715497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7178" y="3599686"/>
            <a:ext cx="540000" cy="540000"/>
          </a:xfrm>
          <a:prstGeom prst="rect">
            <a:avLst/>
          </a:prstGeom>
        </p:spPr>
      </p:pic>
      <p:pic>
        <p:nvPicPr>
          <p:cNvPr id="57" name="صورة 56">
            <a:extLst>
              <a:ext uri="{FF2B5EF4-FFF2-40B4-BE49-F238E27FC236}">
                <a16:creationId xmlns:a16="http://schemas.microsoft.com/office/drawing/2014/main" id="{9845CA45-1900-479E-02CB-FCC27D155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178" y="2030204"/>
            <a:ext cx="540000" cy="540000"/>
          </a:xfrm>
          <a:prstGeom prst="rect">
            <a:avLst/>
          </a:prstGeom>
        </p:spPr>
      </p:pic>
      <p:pic>
        <p:nvPicPr>
          <p:cNvPr id="59" name="صورة 58">
            <a:extLst>
              <a:ext uri="{FF2B5EF4-FFF2-40B4-BE49-F238E27FC236}">
                <a16:creationId xmlns:a16="http://schemas.microsoft.com/office/drawing/2014/main" id="{029F3770-7FC2-78BF-3FD0-CD5BFEC648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1584" y="5378945"/>
            <a:ext cx="540000" cy="540000"/>
          </a:xfrm>
          <a:prstGeom prst="rect">
            <a:avLst/>
          </a:prstGeom>
        </p:spPr>
      </p:pic>
      <p:pic>
        <p:nvPicPr>
          <p:cNvPr id="61" name="صورة 60">
            <a:extLst>
              <a:ext uri="{FF2B5EF4-FFF2-40B4-BE49-F238E27FC236}">
                <a16:creationId xmlns:a16="http://schemas.microsoft.com/office/drawing/2014/main" id="{72D06EA9-0397-1D4E-2BF9-66005992F7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9135" y="3599686"/>
            <a:ext cx="540000" cy="540000"/>
          </a:xfrm>
          <a:prstGeom prst="rect">
            <a:avLst/>
          </a:prstGeom>
        </p:spPr>
      </p:pic>
      <p:pic>
        <p:nvPicPr>
          <p:cNvPr id="63" name="صورة 62">
            <a:extLst>
              <a:ext uri="{FF2B5EF4-FFF2-40B4-BE49-F238E27FC236}">
                <a16:creationId xmlns:a16="http://schemas.microsoft.com/office/drawing/2014/main" id="{768391AA-DD1D-A295-8E15-5F1E182377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6527" y="1938396"/>
            <a:ext cx="540000" cy="540000"/>
          </a:xfrm>
          <a:prstGeom prst="rect">
            <a:avLst/>
          </a:prstGeom>
        </p:spPr>
      </p:pic>
      <p:pic>
        <p:nvPicPr>
          <p:cNvPr id="65" name="صورة 64" descr="صورة تحتوي على لقطة شاشة, أسود وأبيض, فن, التصميم&#10;&#10;قد يكون المحتوى الذي تم إنشاؤه بواسطة الذكاء الاصطناعي غير صحيح.">
            <a:extLst>
              <a:ext uri="{FF2B5EF4-FFF2-40B4-BE49-F238E27FC236}">
                <a16:creationId xmlns:a16="http://schemas.microsoft.com/office/drawing/2014/main" id="{20BC36A0-A1B7-525C-DE59-37FB71DB03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7178" y="5361233"/>
            <a:ext cx="540000" cy="540000"/>
          </a:xfrm>
          <a:prstGeom prst="rect">
            <a:avLst/>
          </a:prstGeom>
        </p:spPr>
      </p:pic>
    </p:spTree>
    <p:extLst>
      <p:ext uri="{BB962C8B-B14F-4D97-AF65-F5344CB8AC3E}">
        <p14:creationId xmlns:p14="http://schemas.microsoft.com/office/powerpoint/2010/main" val="2640264885"/>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شكل حر: شكل 38">
            <a:extLst>
              <a:ext uri="{FF2B5EF4-FFF2-40B4-BE49-F238E27FC236}">
                <a16:creationId xmlns:a16="http://schemas.microsoft.com/office/drawing/2014/main" id="{05773164-2D82-272A-4559-5C1C641ECD04}"/>
              </a:ext>
            </a:extLst>
          </p:cNvPr>
          <p:cNvSpPr/>
          <p:nvPr/>
        </p:nvSpPr>
        <p:spPr>
          <a:xfrm>
            <a:off x="7468382" y="1775635"/>
            <a:ext cx="3259878" cy="2424224"/>
          </a:xfrm>
          <a:custGeom>
            <a:avLst/>
            <a:gdLst>
              <a:gd name="connsiteX0" fmla="*/ 2047766 w 3259878"/>
              <a:gd name="connsiteY0" fmla="*/ 0 h 2424224"/>
              <a:gd name="connsiteX1" fmla="*/ 3259878 w 3259878"/>
              <a:gd name="connsiteY1" fmla="*/ 1212112 h 2424224"/>
              <a:gd name="connsiteX2" fmla="*/ 2047766 w 3259878"/>
              <a:gd name="connsiteY2" fmla="*/ 2424224 h 2424224"/>
              <a:gd name="connsiteX3" fmla="*/ 1042664 w 3259878"/>
              <a:gd name="connsiteY3" fmla="*/ 1889815 h 2424224"/>
              <a:gd name="connsiteX4" fmla="*/ 1017686 w 3259878"/>
              <a:gd name="connsiteY4" fmla="*/ 1848701 h 2424224"/>
              <a:gd name="connsiteX5" fmla="*/ 823805 w 3259878"/>
              <a:gd name="connsiteY5" fmla="*/ 1820443 h 2424224"/>
              <a:gd name="connsiteX6" fmla="*/ 0 w 3259878"/>
              <a:gd name="connsiteY6" fmla="*/ 1700375 h 2424224"/>
              <a:gd name="connsiteX7" fmla="*/ 29815 w 3259878"/>
              <a:gd name="connsiteY7" fmla="*/ 1618912 h 2424224"/>
              <a:gd name="connsiteX8" fmla="*/ 91318 w 3259878"/>
              <a:gd name="connsiteY8" fmla="*/ 1212110 h 2424224"/>
              <a:gd name="connsiteX9" fmla="*/ 29815 w 3259878"/>
              <a:gd name="connsiteY9" fmla="*/ 805308 h 2424224"/>
              <a:gd name="connsiteX10" fmla="*/ 1 w 3259878"/>
              <a:gd name="connsiteY10" fmla="*/ 723849 h 2424224"/>
              <a:gd name="connsiteX11" fmla="*/ 823803 w 3259878"/>
              <a:gd name="connsiteY11" fmla="*/ 603780 h 2424224"/>
              <a:gd name="connsiteX12" fmla="*/ 1017687 w 3259878"/>
              <a:gd name="connsiteY12" fmla="*/ 575522 h 2424224"/>
              <a:gd name="connsiteX13" fmla="*/ 1042664 w 3259878"/>
              <a:gd name="connsiteY13" fmla="*/ 534409 h 2424224"/>
              <a:gd name="connsiteX14" fmla="*/ 2047766 w 3259878"/>
              <a:gd name="connsiteY14" fmla="*/ 0 h 242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878" h="2424224">
                <a:moveTo>
                  <a:pt x="2047766" y="0"/>
                </a:moveTo>
                <a:cubicBezTo>
                  <a:pt x="2717197" y="0"/>
                  <a:pt x="3259878" y="542681"/>
                  <a:pt x="3259878" y="1212112"/>
                </a:cubicBezTo>
                <a:cubicBezTo>
                  <a:pt x="3259878" y="1881543"/>
                  <a:pt x="2717197" y="2424224"/>
                  <a:pt x="2047766" y="2424224"/>
                </a:cubicBezTo>
                <a:cubicBezTo>
                  <a:pt x="1629372" y="2424224"/>
                  <a:pt x="1260489" y="2212239"/>
                  <a:pt x="1042664" y="1889815"/>
                </a:cubicBezTo>
                <a:lnTo>
                  <a:pt x="1017686" y="1848701"/>
                </a:lnTo>
                <a:lnTo>
                  <a:pt x="823805" y="1820443"/>
                </a:lnTo>
                <a:lnTo>
                  <a:pt x="0" y="1700375"/>
                </a:lnTo>
                <a:lnTo>
                  <a:pt x="29815" y="1618912"/>
                </a:lnTo>
                <a:cubicBezTo>
                  <a:pt x="69786" y="1490403"/>
                  <a:pt x="91318" y="1353771"/>
                  <a:pt x="91318" y="1212110"/>
                </a:cubicBezTo>
                <a:cubicBezTo>
                  <a:pt x="91318" y="1070449"/>
                  <a:pt x="69786" y="933817"/>
                  <a:pt x="29815" y="805308"/>
                </a:cubicBezTo>
                <a:lnTo>
                  <a:pt x="1" y="723849"/>
                </a:lnTo>
                <a:lnTo>
                  <a:pt x="823803" y="603780"/>
                </a:lnTo>
                <a:lnTo>
                  <a:pt x="1017687" y="575522"/>
                </a:lnTo>
                <a:lnTo>
                  <a:pt x="1042664" y="534409"/>
                </a:lnTo>
                <a:cubicBezTo>
                  <a:pt x="1260489" y="211985"/>
                  <a:pt x="1629372" y="0"/>
                  <a:pt x="2047766" y="0"/>
                </a:cubicBezTo>
                <a:close/>
              </a:path>
            </a:pathLst>
          </a:cu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ar-SA" dirty="0"/>
          </a:p>
        </p:txBody>
      </p:sp>
      <p:sp>
        <p:nvSpPr>
          <p:cNvPr id="40" name="شكل حر: شكل 39">
            <a:extLst>
              <a:ext uri="{FF2B5EF4-FFF2-40B4-BE49-F238E27FC236}">
                <a16:creationId xmlns:a16="http://schemas.microsoft.com/office/drawing/2014/main" id="{9312D231-4BAF-7182-919E-521C345B30B8}"/>
              </a:ext>
            </a:extLst>
          </p:cNvPr>
          <p:cNvSpPr/>
          <p:nvPr/>
        </p:nvSpPr>
        <p:spPr>
          <a:xfrm>
            <a:off x="4727999" y="1775635"/>
            <a:ext cx="2736000" cy="2424224"/>
          </a:xfrm>
          <a:custGeom>
            <a:avLst/>
            <a:gdLst>
              <a:gd name="connsiteX0" fmla="*/ 1368001 w 2736000"/>
              <a:gd name="connsiteY0" fmla="*/ 0 h 2424224"/>
              <a:gd name="connsiteX1" fmla="*/ 2484859 w 2736000"/>
              <a:gd name="connsiteY1" fmla="*/ 740303 h 2424224"/>
              <a:gd name="connsiteX2" fmla="*/ 2487236 w 2736000"/>
              <a:gd name="connsiteY2" fmla="*/ 746797 h 2424224"/>
              <a:gd name="connsiteX3" fmla="*/ 2644683 w 2736000"/>
              <a:gd name="connsiteY3" fmla="*/ 723849 h 2424224"/>
              <a:gd name="connsiteX4" fmla="*/ 2674497 w 2736000"/>
              <a:gd name="connsiteY4" fmla="*/ 805308 h 2424224"/>
              <a:gd name="connsiteX5" fmla="*/ 2736000 w 2736000"/>
              <a:gd name="connsiteY5" fmla="*/ 1212110 h 2424224"/>
              <a:gd name="connsiteX6" fmla="*/ 2674497 w 2736000"/>
              <a:gd name="connsiteY6" fmla="*/ 1618912 h 2424224"/>
              <a:gd name="connsiteX7" fmla="*/ 2644682 w 2736000"/>
              <a:gd name="connsiteY7" fmla="*/ 1700375 h 2424224"/>
              <a:gd name="connsiteX8" fmla="*/ 2487236 w 2736000"/>
              <a:gd name="connsiteY8" fmla="*/ 1677427 h 2424224"/>
              <a:gd name="connsiteX9" fmla="*/ 2484859 w 2736000"/>
              <a:gd name="connsiteY9" fmla="*/ 1683921 h 2424224"/>
              <a:gd name="connsiteX10" fmla="*/ 1368001 w 2736000"/>
              <a:gd name="connsiteY10" fmla="*/ 2424224 h 2424224"/>
              <a:gd name="connsiteX11" fmla="*/ 251143 w 2736000"/>
              <a:gd name="connsiteY11" fmla="*/ 1683921 h 2424224"/>
              <a:gd name="connsiteX12" fmla="*/ 248766 w 2736000"/>
              <a:gd name="connsiteY12" fmla="*/ 1677427 h 2424224"/>
              <a:gd name="connsiteX13" fmla="*/ 91318 w 2736000"/>
              <a:gd name="connsiteY13" fmla="*/ 1700375 h 2424224"/>
              <a:gd name="connsiteX14" fmla="*/ 61503 w 2736000"/>
              <a:gd name="connsiteY14" fmla="*/ 1618913 h 2424224"/>
              <a:gd name="connsiteX15" fmla="*/ 0 w 2736000"/>
              <a:gd name="connsiteY15" fmla="*/ 1212111 h 2424224"/>
              <a:gd name="connsiteX16" fmla="*/ 61503 w 2736000"/>
              <a:gd name="connsiteY16" fmla="*/ 805309 h 2424224"/>
              <a:gd name="connsiteX17" fmla="*/ 91318 w 2736000"/>
              <a:gd name="connsiteY17" fmla="*/ 723848 h 2424224"/>
              <a:gd name="connsiteX18" fmla="*/ 248767 w 2736000"/>
              <a:gd name="connsiteY18" fmla="*/ 746796 h 2424224"/>
              <a:gd name="connsiteX19" fmla="*/ 251143 w 2736000"/>
              <a:gd name="connsiteY19" fmla="*/ 740303 h 2424224"/>
              <a:gd name="connsiteX20" fmla="*/ 1368001 w 2736000"/>
              <a:gd name="connsiteY20" fmla="*/ 0 h 242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36000" h="2424224">
                <a:moveTo>
                  <a:pt x="1368001" y="0"/>
                </a:moveTo>
                <a:cubicBezTo>
                  <a:pt x="1870075" y="0"/>
                  <a:pt x="2300851" y="305258"/>
                  <a:pt x="2484859" y="740303"/>
                </a:cubicBezTo>
                <a:lnTo>
                  <a:pt x="2487236" y="746797"/>
                </a:lnTo>
                <a:lnTo>
                  <a:pt x="2644683" y="723849"/>
                </a:lnTo>
                <a:lnTo>
                  <a:pt x="2674497" y="805308"/>
                </a:lnTo>
                <a:cubicBezTo>
                  <a:pt x="2714468" y="933817"/>
                  <a:pt x="2736000" y="1070449"/>
                  <a:pt x="2736000" y="1212110"/>
                </a:cubicBezTo>
                <a:cubicBezTo>
                  <a:pt x="2736000" y="1353771"/>
                  <a:pt x="2714468" y="1490403"/>
                  <a:pt x="2674497" y="1618912"/>
                </a:cubicBezTo>
                <a:lnTo>
                  <a:pt x="2644682" y="1700375"/>
                </a:lnTo>
                <a:lnTo>
                  <a:pt x="2487236" y="1677427"/>
                </a:lnTo>
                <a:lnTo>
                  <a:pt x="2484859" y="1683921"/>
                </a:lnTo>
                <a:cubicBezTo>
                  <a:pt x="2300851" y="2118966"/>
                  <a:pt x="1870075" y="2424224"/>
                  <a:pt x="1368001" y="2424224"/>
                </a:cubicBezTo>
                <a:cubicBezTo>
                  <a:pt x="865928" y="2424224"/>
                  <a:pt x="435152" y="2118966"/>
                  <a:pt x="251143" y="1683921"/>
                </a:cubicBezTo>
                <a:lnTo>
                  <a:pt x="248766" y="1677427"/>
                </a:lnTo>
                <a:lnTo>
                  <a:pt x="91318" y="1700375"/>
                </a:lnTo>
                <a:lnTo>
                  <a:pt x="61503" y="1618913"/>
                </a:lnTo>
                <a:cubicBezTo>
                  <a:pt x="21533" y="1490404"/>
                  <a:pt x="0" y="1353772"/>
                  <a:pt x="0" y="1212111"/>
                </a:cubicBezTo>
                <a:cubicBezTo>
                  <a:pt x="0" y="1070450"/>
                  <a:pt x="21533" y="933818"/>
                  <a:pt x="61503" y="805309"/>
                </a:cubicBezTo>
                <a:lnTo>
                  <a:pt x="91318" y="723848"/>
                </a:lnTo>
                <a:lnTo>
                  <a:pt x="248767" y="746796"/>
                </a:lnTo>
                <a:lnTo>
                  <a:pt x="251143" y="740303"/>
                </a:lnTo>
                <a:cubicBezTo>
                  <a:pt x="435152" y="305258"/>
                  <a:pt x="865928" y="0"/>
                  <a:pt x="1368001" y="0"/>
                </a:cubicBezTo>
                <a:close/>
              </a:path>
            </a:pathLst>
          </a:custGeom>
          <a:solidFill>
            <a:srgbClr val="BEC0B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ar-SA" dirty="0"/>
          </a:p>
        </p:txBody>
      </p:sp>
      <p:sp>
        <p:nvSpPr>
          <p:cNvPr id="38" name="شكل حر: شكل 37">
            <a:extLst>
              <a:ext uri="{FF2B5EF4-FFF2-40B4-BE49-F238E27FC236}">
                <a16:creationId xmlns:a16="http://schemas.microsoft.com/office/drawing/2014/main" id="{5D49DEF6-8C5A-F246-5BB1-70BE71B13F89}"/>
              </a:ext>
            </a:extLst>
          </p:cNvPr>
          <p:cNvSpPr/>
          <p:nvPr/>
        </p:nvSpPr>
        <p:spPr>
          <a:xfrm>
            <a:off x="1463741" y="1775635"/>
            <a:ext cx="3259875" cy="2424224"/>
          </a:xfrm>
          <a:custGeom>
            <a:avLst/>
            <a:gdLst>
              <a:gd name="connsiteX0" fmla="*/ 1212112 w 3259875"/>
              <a:gd name="connsiteY0" fmla="*/ 0 h 2424224"/>
              <a:gd name="connsiteX1" fmla="*/ 2217214 w 3259875"/>
              <a:gd name="connsiteY1" fmla="*/ 534409 h 2424224"/>
              <a:gd name="connsiteX2" fmla="*/ 2242192 w 3259875"/>
              <a:gd name="connsiteY2" fmla="*/ 575523 h 2424224"/>
              <a:gd name="connsiteX3" fmla="*/ 2436074 w 3259875"/>
              <a:gd name="connsiteY3" fmla="*/ 603780 h 2424224"/>
              <a:gd name="connsiteX4" fmla="*/ 3259875 w 3259875"/>
              <a:gd name="connsiteY4" fmla="*/ 723848 h 2424224"/>
              <a:gd name="connsiteX5" fmla="*/ 3230060 w 3259875"/>
              <a:gd name="connsiteY5" fmla="*/ 805309 h 2424224"/>
              <a:gd name="connsiteX6" fmla="*/ 3168557 w 3259875"/>
              <a:gd name="connsiteY6" fmla="*/ 1212111 h 2424224"/>
              <a:gd name="connsiteX7" fmla="*/ 3230060 w 3259875"/>
              <a:gd name="connsiteY7" fmla="*/ 1618913 h 2424224"/>
              <a:gd name="connsiteX8" fmla="*/ 3259875 w 3259875"/>
              <a:gd name="connsiteY8" fmla="*/ 1700375 h 2424224"/>
              <a:gd name="connsiteX9" fmla="*/ 2436072 w 3259875"/>
              <a:gd name="connsiteY9" fmla="*/ 1820443 h 2424224"/>
              <a:gd name="connsiteX10" fmla="*/ 2242192 w 3259875"/>
              <a:gd name="connsiteY10" fmla="*/ 1848701 h 2424224"/>
              <a:gd name="connsiteX11" fmla="*/ 2217214 w 3259875"/>
              <a:gd name="connsiteY11" fmla="*/ 1889815 h 2424224"/>
              <a:gd name="connsiteX12" fmla="*/ 1212112 w 3259875"/>
              <a:gd name="connsiteY12" fmla="*/ 2424224 h 2424224"/>
              <a:gd name="connsiteX13" fmla="*/ 0 w 3259875"/>
              <a:gd name="connsiteY13" fmla="*/ 1212112 h 2424224"/>
              <a:gd name="connsiteX14" fmla="*/ 1212112 w 3259875"/>
              <a:gd name="connsiteY14" fmla="*/ 0 h 242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875" h="2424224">
                <a:moveTo>
                  <a:pt x="1212112" y="0"/>
                </a:moveTo>
                <a:cubicBezTo>
                  <a:pt x="1630506" y="0"/>
                  <a:pt x="1999389" y="211985"/>
                  <a:pt x="2217214" y="534409"/>
                </a:cubicBezTo>
                <a:lnTo>
                  <a:pt x="2242192" y="575523"/>
                </a:lnTo>
                <a:lnTo>
                  <a:pt x="2436074" y="603780"/>
                </a:lnTo>
                <a:lnTo>
                  <a:pt x="3259875" y="723848"/>
                </a:lnTo>
                <a:lnTo>
                  <a:pt x="3230060" y="805309"/>
                </a:lnTo>
                <a:cubicBezTo>
                  <a:pt x="3190090" y="933818"/>
                  <a:pt x="3168557" y="1070450"/>
                  <a:pt x="3168557" y="1212111"/>
                </a:cubicBezTo>
                <a:cubicBezTo>
                  <a:pt x="3168557" y="1353772"/>
                  <a:pt x="3190090" y="1490404"/>
                  <a:pt x="3230060" y="1618913"/>
                </a:cubicBezTo>
                <a:lnTo>
                  <a:pt x="3259875" y="1700375"/>
                </a:lnTo>
                <a:lnTo>
                  <a:pt x="2436072" y="1820443"/>
                </a:lnTo>
                <a:lnTo>
                  <a:pt x="2242192" y="1848701"/>
                </a:lnTo>
                <a:lnTo>
                  <a:pt x="2217214" y="1889815"/>
                </a:lnTo>
                <a:cubicBezTo>
                  <a:pt x="1999389" y="2212239"/>
                  <a:pt x="1630506" y="2424224"/>
                  <a:pt x="1212112" y="2424224"/>
                </a:cubicBezTo>
                <a:cubicBezTo>
                  <a:pt x="542681" y="2424224"/>
                  <a:pt x="0" y="1881543"/>
                  <a:pt x="0" y="1212112"/>
                </a:cubicBezTo>
                <a:cubicBezTo>
                  <a:pt x="0" y="542681"/>
                  <a:pt x="542681" y="0"/>
                  <a:pt x="1212112" y="0"/>
                </a:cubicBezTo>
                <a:close/>
              </a:path>
            </a:pathLst>
          </a:cu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ar-SA" dirty="0"/>
          </a:p>
        </p:txBody>
      </p:sp>
      <p:sp>
        <p:nvSpPr>
          <p:cNvPr id="41" name="شكل بيضاوي 40">
            <a:extLst>
              <a:ext uri="{FF2B5EF4-FFF2-40B4-BE49-F238E27FC236}">
                <a16:creationId xmlns:a16="http://schemas.microsoft.com/office/drawing/2014/main" id="{F153CB70-F9DB-983B-A6DB-BAEE4F6B5330}"/>
              </a:ext>
            </a:extLst>
          </p:cNvPr>
          <p:cNvSpPr/>
          <p:nvPr/>
        </p:nvSpPr>
        <p:spPr>
          <a:xfrm>
            <a:off x="8164707" y="1637747"/>
            <a:ext cx="2736000" cy="2736000"/>
          </a:xfrm>
          <a:prstGeom prst="ellipse">
            <a:avLst/>
          </a:prstGeom>
          <a:noFill/>
          <a:ln w="38100">
            <a:solidFill>
              <a:srgbClr val="379A86"/>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2" name="شكل بيضاوي 41">
            <a:extLst>
              <a:ext uri="{FF2B5EF4-FFF2-40B4-BE49-F238E27FC236}">
                <a16:creationId xmlns:a16="http://schemas.microsoft.com/office/drawing/2014/main" id="{30325185-7F6A-3538-2DFE-3E77BB8B0833}"/>
              </a:ext>
            </a:extLst>
          </p:cNvPr>
          <p:cNvSpPr/>
          <p:nvPr/>
        </p:nvSpPr>
        <p:spPr>
          <a:xfrm>
            <a:off x="1291293" y="1619747"/>
            <a:ext cx="2736000" cy="2736000"/>
          </a:xfrm>
          <a:prstGeom prst="ellipse">
            <a:avLst/>
          </a:prstGeom>
          <a:noFill/>
          <a:ln w="38100">
            <a:solidFill>
              <a:srgbClr val="379A86"/>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3" name="شكل بيضاوي 42">
            <a:extLst>
              <a:ext uri="{FF2B5EF4-FFF2-40B4-BE49-F238E27FC236}">
                <a16:creationId xmlns:a16="http://schemas.microsoft.com/office/drawing/2014/main" id="{7133C1A5-C5BE-353F-953E-93B16B3CBEB9}"/>
              </a:ext>
            </a:extLst>
          </p:cNvPr>
          <p:cNvSpPr/>
          <p:nvPr/>
        </p:nvSpPr>
        <p:spPr>
          <a:xfrm>
            <a:off x="4727999" y="1619747"/>
            <a:ext cx="2736000" cy="2736000"/>
          </a:xfrm>
          <a:prstGeom prst="ellipse">
            <a:avLst/>
          </a:prstGeom>
          <a:noFill/>
          <a:ln w="38100">
            <a:solidFill>
              <a:srgbClr val="BEC0BF"/>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4" name="شكل بيضاوي 43">
            <a:extLst>
              <a:ext uri="{FF2B5EF4-FFF2-40B4-BE49-F238E27FC236}">
                <a16:creationId xmlns:a16="http://schemas.microsoft.com/office/drawing/2014/main" id="{3939DB83-B64D-E590-E133-7C98FF1DEAF8}"/>
              </a:ext>
            </a:extLst>
          </p:cNvPr>
          <p:cNvSpPr/>
          <p:nvPr/>
        </p:nvSpPr>
        <p:spPr>
          <a:xfrm>
            <a:off x="8632707" y="2096747"/>
            <a:ext cx="1800000" cy="1800000"/>
          </a:xfrm>
          <a:prstGeom prst="ellipse">
            <a:avLst/>
          </a:prstGeom>
          <a:solidFill>
            <a:srgbClr val="379A86"/>
          </a:solidFill>
          <a:ln>
            <a:noFill/>
          </a:ln>
          <a:effectLst>
            <a:outerShdw blurRad="228600" sx="102000" sy="102000" algn="ctr" rotWithShape="0">
              <a:prstClr val="black">
                <a:alpha val="3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5" name="شكل بيضاوي 44">
            <a:extLst>
              <a:ext uri="{FF2B5EF4-FFF2-40B4-BE49-F238E27FC236}">
                <a16:creationId xmlns:a16="http://schemas.microsoft.com/office/drawing/2014/main" id="{DF87F31A-DBDF-350B-93FD-B6C17F87E5BD}"/>
              </a:ext>
            </a:extLst>
          </p:cNvPr>
          <p:cNvSpPr/>
          <p:nvPr/>
        </p:nvSpPr>
        <p:spPr>
          <a:xfrm>
            <a:off x="5195999" y="2096747"/>
            <a:ext cx="1800000" cy="1800000"/>
          </a:xfrm>
          <a:prstGeom prst="ellipse">
            <a:avLst/>
          </a:prstGeom>
          <a:solidFill>
            <a:srgbClr val="BEC0BF"/>
          </a:solidFill>
          <a:ln>
            <a:noFill/>
          </a:ln>
          <a:effectLst>
            <a:outerShdw blurRad="228600" sx="102000" sy="102000" algn="ctr" rotWithShape="0">
              <a:prstClr val="black">
                <a:alpha val="3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6" name="شكل بيضاوي 45">
            <a:extLst>
              <a:ext uri="{FF2B5EF4-FFF2-40B4-BE49-F238E27FC236}">
                <a16:creationId xmlns:a16="http://schemas.microsoft.com/office/drawing/2014/main" id="{1B921E59-A3F3-F5AC-1048-D1351AECD245}"/>
              </a:ext>
            </a:extLst>
          </p:cNvPr>
          <p:cNvSpPr/>
          <p:nvPr/>
        </p:nvSpPr>
        <p:spPr>
          <a:xfrm>
            <a:off x="1759293" y="2096747"/>
            <a:ext cx="1800000" cy="1800000"/>
          </a:xfrm>
          <a:prstGeom prst="ellipse">
            <a:avLst/>
          </a:prstGeom>
          <a:solidFill>
            <a:srgbClr val="379A86"/>
          </a:solidFill>
          <a:ln>
            <a:noFill/>
          </a:ln>
          <a:effectLst>
            <a:outerShdw blurRad="228600" sx="102000" sy="102000" algn="ctr" rotWithShape="0">
              <a:prstClr val="black">
                <a:alpha val="3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7" name="مربع نص 46">
            <a:extLst>
              <a:ext uri="{FF2B5EF4-FFF2-40B4-BE49-F238E27FC236}">
                <a16:creationId xmlns:a16="http://schemas.microsoft.com/office/drawing/2014/main" id="{E3521596-911D-1FF7-A15B-E8755F21B217}"/>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الحل المقترح</a:t>
            </a:r>
          </a:p>
          <a:p>
            <a:pPr algn="ctr"/>
            <a:r>
              <a:rPr lang="en-US" dirty="0">
                <a:solidFill>
                  <a:srgbClr val="58575C"/>
                </a:solidFill>
                <a:latin typeface="Dubai Medium" panose="020B0603030403030204" pitchFamily="34" charset="-78"/>
                <a:cs typeface="Dubai Medium" panose="020B0603030403030204" pitchFamily="34" charset="-78"/>
              </a:rPr>
              <a:t>Proposed Solution</a:t>
            </a:r>
            <a:endParaRPr lang="ar-SA" dirty="0">
              <a:solidFill>
                <a:srgbClr val="58575C"/>
              </a:solidFill>
              <a:latin typeface="Dubai Medium" panose="020B0603030403030204" pitchFamily="34" charset="-78"/>
              <a:cs typeface="Dubai Medium" panose="020B0603030403030204" pitchFamily="34" charset="-78"/>
            </a:endParaRPr>
          </a:p>
        </p:txBody>
      </p:sp>
      <p:sp>
        <p:nvSpPr>
          <p:cNvPr id="55" name="مربع نص 54">
            <a:extLst>
              <a:ext uri="{FF2B5EF4-FFF2-40B4-BE49-F238E27FC236}">
                <a16:creationId xmlns:a16="http://schemas.microsoft.com/office/drawing/2014/main" id="{92BD345E-7367-6136-7BBB-13728715F1BF}"/>
              </a:ext>
            </a:extLst>
          </p:cNvPr>
          <p:cNvSpPr txBox="1"/>
          <p:nvPr/>
        </p:nvSpPr>
        <p:spPr>
          <a:xfrm>
            <a:off x="8490163" y="4670885"/>
            <a:ext cx="2160000" cy="1323439"/>
          </a:xfrm>
          <a:prstGeom prst="rect">
            <a:avLst/>
          </a:prstGeom>
          <a:noFill/>
        </p:spPr>
        <p:txBody>
          <a:bodyPr wrap="square">
            <a:spAutoFit/>
          </a:bodyPr>
          <a:lstStyle/>
          <a:p>
            <a:pPr algn="ctr"/>
            <a:endParaRPr lang="ar-SA" sz="800" b="1" dirty="0">
              <a:solidFill>
                <a:srgbClr val="379A86"/>
              </a:solidFill>
              <a:latin typeface="Dubai" panose="020B0503030403030204" pitchFamily="34" charset="-78"/>
              <a:cs typeface="Dubai" panose="020B0503030403030204" pitchFamily="34" charset="-78"/>
            </a:endParaRPr>
          </a:p>
          <a:p>
            <a:pPr algn="ctr"/>
            <a:r>
              <a:rPr lang="ar-SA" dirty="0">
                <a:latin typeface="Dubai Light" panose="020B0303030403030204" pitchFamily="34" charset="-78"/>
                <a:cs typeface="Dubai Light" panose="020B0303030403030204" pitchFamily="34" charset="-78"/>
              </a:rPr>
              <a:t>استخدام الكاميرا المدمجة بالحاسوب لرصد حركة الشخص أمام باب الخزنة.</a:t>
            </a:r>
          </a:p>
        </p:txBody>
      </p:sp>
      <p:sp>
        <p:nvSpPr>
          <p:cNvPr id="56" name="مربع نص 55">
            <a:extLst>
              <a:ext uri="{FF2B5EF4-FFF2-40B4-BE49-F238E27FC236}">
                <a16:creationId xmlns:a16="http://schemas.microsoft.com/office/drawing/2014/main" id="{24706B01-9638-D7BD-7F19-39CBC8C4E86A}"/>
              </a:ext>
            </a:extLst>
          </p:cNvPr>
          <p:cNvSpPr txBox="1"/>
          <p:nvPr/>
        </p:nvSpPr>
        <p:spPr>
          <a:xfrm>
            <a:off x="5053455" y="4670885"/>
            <a:ext cx="2160000" cy="1046440"/>
          </a:xfrm>
          <a:prstGeom prst="rect">
            <a:avLst/>
          </a:prstGeom>
          <a:noFill/>
        </p:spPr>
        <p:txBody>
          <a:bodyPr wrap="square">
            <a:spAutoFit/>
          </a:bodyPr>
          <a:lstStyle/>
          <a:p>
            <a:pPr algn="ctr"/>
            <a:endParaRPr lang="ar-SA" sz="800" b="1" dirty="0">
              <a:solidFill>
                <a:srgbClr val="379A86"/>
              </a:solidFill>
              <a:latin typeface="Dubai" panose="020B0503030403030204" pitchFamily="34" charset="-78"/>
              <a:cs typeface="Dubai" panose="020B0503030403030204" pitchFamily="34" charset="-78"/>
            </a:endParaRPr>
          </a:p>
          <a:p>
            <a:pPr algn="ctr"/>
            <a:r>
              <a:rPr lang="ar-SA" dirty="0">
                <a:latin typeface="Dubai Light" panose="020B0303030403030204" pitchFamily="34" charset="-78"/>
                <a:cs typeface="Dubai Light" panose="020B0303030403030204" pitchFamily="34" charset="-78"/>
              </a:rPr>
              <a:t>التقاط صورة وتحليلها باستخدام تقنيات التعرف على الوجه.</a:t>
            </a:r>
          </a:p>
        </p:txBody>
      </p:sp>
      <p:sp>
        <p:nvSpPr>
          <p:cNvPr id="57" name="مربع نص 56">
            <a:extLst>
              <a:ext uri="{FF2B5EF4-FFF2-40B4-BE49-F238E27FC236}">
                <a16:creationId xmlns:a16="http://schemas.microsoft.com/office/drawing/2014/main" id="{6CBCFD0D-0FE4-81AF-A88E-F45CB7CBF5D7}"/>
              </a:ext>
            </a:extLst>
          </p:cNvPr>
          <p:cNvSpPr txBox="1"/>
          <p:nvPr/>
        </p:nvSpPr>
        <p:spPr>
          <a:xfrm>
            <a:off x="1616747" y="4670885"/>
            <a:ext cx="2160000" cy="1600438"/>
          </a:xfrm>
          <a:prstGeom prst="rect">
            <a:avLst/>
          </a:prstGeom>
          <a:noFill/>
        </p:spPr>
        <p:txBody>
          <a:bodyPr wrap="square">
            <a:spAutoFit/>
          </a:bodyPr>
          <a:lstStyle/>
          <a:p>
            <a:pPr algn="ctr"/>
            <a:endParaRPr lang="ar-SA" sz="800" b="1" dirty="0">
              <a:solidFill>
                <a:srgbClr val="379A86"/>
              </a:solidFill>
              <a:latin typeface="Dubai" panose="020B0503030403030204" pitchFamily="34" charset="-78"/>
              <a:cs typeface="Dubai" panose="020B0503030403030204" pitchFamily="34" charset="-78"/>
            </a:endParaRPr>
          </a:p>
          <a:p>
            <a:pPr algn="ctr"/>
            <a:r>
              <a:rPr lang="ar-SA" dirty="0">
                <a:latin typeface="Dubai Light" panose="020B0303030403030204" pitchFamily="34" charset="-78"/>
                <a:cs typeface="Dubai Light" panose="020B0303030403030204" pitchFamily="34" charset="-78"/>
              </a:rPr>
              <a:t>إذا كان الشخص مصرحًا له، يُسجل وقت دخوله؛ إذا لم يكن، يتم إطلاق إنذار وتخزين صورته.</a:t>
            </a:r>
          </a:p>
        </p:txBody>
      </p:sp>
      <p:sp>
        <p:nvSpPr>
          <p:cNvPr id="58" name="مستطيل: زوايا علوية مستديرة 57">
            <a:extLst>
              <a:ext uri="{FF2B5EF4-FFF2-40B4-BE49-F238E27FC236}">
                <a16:creationId xmlns:a16="http://schemas.microsoft.com/office/drawing/2014/main" id="{67AE93FD-1412-00FC-38D5-ED032422DCC9}"/>
              </a:ext>
            </a:extLst>
          </p:cNvPr>
          <p:cNvSpPr/>
          <p:nvPr/>
        </p:nvSpPr>
        <p:spPr>
          <a:xfrm>
            <a:off x="5640572" y="6441447"/>
            <a:ext cx="910856" cy="459083"/>
          </a:xfrm>
          <a:prstGeom prst="round2SameRect">
            <a:avLst>
              <a:gd name="adj1" fmla="val 1804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dirty="0">
                <a:solidFill>
                  <a:srgbClr val="58575C"/>
                </a:solidFill>
                <a:latin typeface="Dubai Medium" panose="020B0603030403030204" pitchFamily="34" charset="-78"/>
                <a:cs typeface="Dubai Medium" panose="020B0603030403030204" pitchFamily="34" charset="-78"/>
              </a:rPr>
              <a:t>3/10</a:t>
            </a:r>
            <a:endParaRPr lang="ar-SA" dirty="0">
              <a:solidFill>
                <a:srgbClr val="58575C"/>
              </a:solidFill>
              <a:latin typeface="Dubai Medium" panose="020B0603030403030204" pitchFamily="34" charset="-78"/>
              <a:cs typeface="Dubai Medium" panose="020B0603030403030204" pitchFamily="34" charset="-78"/>
            </a:endParaRPr>
          </a:p>
        </p:txBody>
      </p:sp>
      <p:pic>
        <p:nvPicPr>
          <p:cNvPr id="3" name="صورة 2" descr="صورة تحتوي على رمز, شعار, الرسومات, أبيض&#10;&#10;قد يكون المحتوى الذي تم إنشاؤه بواسطة الذكاء الاصطناعي غير صحيح.">
            <a:extLst>
              <a:ext uri="{FF2B5EF4-FFF2-40B4-BE49-F238E27FC236}">
                <a16:creationId xmlns:a16="http://schemas.microsoft.com/office/drawing/2014/main" id="{F01F05E1-7246-B726-ABF6-074B2AFEB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1485" y="2537747"/>
            <a:ext cx="900000" cy="900000"/>
          </a:xfrm>
          <a:prstGeom prst="rect">
            <a:avLst/>
          </a:prstGeom>
        </p:spPr>
      </p:pic>
      <p:pic>
        <p:nvPicPr>
          <p:cNvPr id="5" name="صورة 4" descr="صورة تحتوي على الرسومات, رمز, قصاصة فنية, تصميم الجرافيك&#10;&#10;قد يكون المحتوى الذي تم إنشاؤه بواسطة الذكاء الاصطناعي غير صحيح.">
            <a:extLst>
              <a:ext uri="{FF2B5EF4-FFF2-40B4-BE49-F238E27FC236}">
                <a16:creationId xmlns:a16="http://schemas.microsoft.com/office/drawing/2014/main" id="{5757CB34-4789-829A-C613-4A57BE8B7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8191" y="2546747"/>
            <a:ext cx="900000" cy="900000"/>
          </a:xfrm>
          <a:prstGeom prst="rect">
            <a:avLst/>
          </a:prstGeom>
        </p:spPr>
      </p:pic>
      <p:pic>
        <p:nvPicPr>
          <p:cNvPr id="7" name="صورة 6" descr="صورة تحتوي على لقطة شاشة, التصميم, مستطيل, خط&#10;&#10;قد يكون المحتوى الذي تم إنشاؤه بواسطة الذكاء الاصطناعي غير صحيح.">
            <a:extLst>
              <a:ext uri="{FF2B5EF4-FFF2-40B4-BE49-F238E27FC236}">
                <a16:creationId xmlns:a16="http://schemas.microsoft.com/office/drawing/2014/main" id="{DDD8AF88-2773-7694-40E0-DCCAB783D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5431" y="2537747"/>
            <a:ext cx="900000" cy="900000"/>
          </a:xfrm>
          <a:prstGeom prst="rect">
            <a:avLst/>
          </a:prstGeom>
        </p:spPr>
      </p:pic>
    </p:spTree>
    <p:extLst>
      <p:ext uri="{BB962C8B-B14F-4D97-AF65-F5344CB8AC3E}">
        <p14:creationId xmlns:p14="http://schemas.microsoft.com/office/powerpoint/2010/main" val="1083357887"/>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E9D9A94-4A5F-6C59-A261-84545DCBEED0}"/>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المنهجية والتصميم</a:t>
            </a:r>
          </a:p>
          <a:p>
            <a:pPr algn="ctr"/>
            <a:r>
              <a:rPr lang="en-US" dirty="0">
                <a:solidFill>
                  <a:srgbClr val="58575C"/>
                </a:solidFill>
                <a:latin typeface="Dubai Medium" panose="020B0603030403030204" pitchFamily="34" charset="-78"/>
                <a:cs typeface="Dubai Medium" panose="020B0603030403030204" pitchFamily="34" charset="-78"/>
              </a:rPr>
              <a:t>Methodology and Design</a:t>
            </a:r>
            <a:endParaRPr lang="ar-SA" dirty="0">
              <a:solidFill>
                <a:srgbClr val="58575C"/>
              </a:solidFill>
              <a:latin typeface="Dubai Medium" panose="020B0603030403030204" pitchFamily="34" charset="-78"/>
              <a:cs typeface="Dubai Medium" panose="020B0603030403030204" pitchFamily="34" charset="-78"/>
            </a:endParaRPr>
          </a:p>
        </p:txBody>
      </p:sp>
      <p:sp>
        <p:nvSpPr>
          <p:cNvPr id="3" name="مستطيل 2">
            <a:extLst>
              <a:ext uri="{FF2B5EF4-FFF2-40B4-BE49-F238E27FC236}">
                <a16:creationId xmlns:a16="http://schemas.microsoft.com/office/drawing/2014/main" id="{F7D29C78-7EFE-85D2-2BFC-30EE8CBFA5B0}"/>
              </a:ext>
            </a:extLst>
          </p:cNvPr>
          <p:cNvSpPr/>
          <p:nvPr/>
        </p:nvSpPr>
        <p:spPr>
          <a:xfrm>
            <a:off x="4322578" y="1851971"/>
            <a:ext cx="6128670" cy="81502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sz="1600" b="1" dirty="0">
              <a:latin typeface="Dubai Light" panose="020B0303030403030204" pitchFamily="34" charset="-78"/>
              <a:cs typeface="Dubai Light" panose="020B0303030403030204" pitchFamily="34" charset="-78"/>
            </a:endParaRPr>
          </a:p>
        </p:txBody>
      </p:sp>
      <p:grpSp>
        <p:nvGrpSpPr>
          <p:cNvPr id="11" name="مجموعة 10">
            <a:extLst>
              <a:ext uri="{FF2B5EF4-FFF2-40B4-BE49-F238E27FC236}">
                <a16:creationId xmlns:a16="http://schemas.microsoft.com/office/drawing/2014/main" id="{66905770-FF3F-5061-79EA-5887718647EF}"/>
              </a:ext>
            </a:extLst>
          </p:cNvPr>
          <p:cNvGrpSpPr/>
          <p:nvPr/>
        </p:nvGrpSpPr>
        <p:grpSpPr>
          <a:xfrm flipH="1">
            <a:off x="10077655" y="1637838"/>
            <a:ext cx="1107126" cy="1125028"/>
            <a:chOff x="5304098" y="1594411"/>
            <a:chExt cx="1107126" cy="1125028"/>
          </a:xfrm>
        </p:grpSpPr>
        <p:sp>
          <p:nvSpPr>
            <p:cNvPr id="10" name="شكل حر: شكل 9">
              <a:extLst>
                <a:ext uri="{FF2B5EF4-FFF2-40B4-BE49-F238E27FC236}">
                  <a16:creationId xmlns:a16="http://schemas.microsoft.com/office/drawing/2014/main" id="{25C6C763-20BC-D9AB-55EF-F99887A8BEE2}"/>
                </a:ext>
              </a:extLst>
            </p:cNvPr>
            <p:cNvSpPr/>
            <p:nvPr/>
          </p:nvSpPr>
          <p:spPr>
            <a:xfrm>
              <a:off x="5304098" y="1594411"/>
              <a:ext cx="1022090" cy="1125028"/>
            </a:xfrm>
            <a:custGeom>
              <a:avLst/>
              <a:gdLst>
                <a:gd name="connsiteX0" fmla="*/ 1015200 w 1022090"/>
                <a:gd name="connsiteY0" fmla="*/ 0 h 1351347"/>
                <a:gd name="connsiteX1" fmla="*/ 1022090 w 1022090"/>
                <a:gd name="connsiteY1" fmla="*/ 0 h 1351347"/>
                <a:gd name="connsiteX2" fmla="*/ 1020953 w 1022090"/>
                <a:gd name="connsiteY2" fmla="*/ 1161 h 1351347"/>
                <a:gd name="connsiteX3" fmla="*/ 786896 w 1022090"/>
                <a:gd name="connsiteY3" fmla="*/ 0 h 1351347"/>
                <a:gd name="connsiteX4" fmla="*/ 1015200 w 1022090"/>
                <a:gd name="connsiteY4" fmla="*/ 0 h 1351347"/>
                <a:gd name="connsiteX5" fmla="*/ 914400 w 1022090"/>
                <a:gd name="connsiteY5" fmla="*/ 100800 h 1351347"/>
                <a:gd name="connsiteX6" fmla="*/ 915935 w 1022090"/>
                <a:gd name="connsiteY6" fmla="*/ 108404 h 1351347"/>
                <a:gd name="connsiteX7" fmla="*/ 914078 w 1022090"/>
                <a:gd name="connsiteY7" fmla="*/ 110300 h 1351347"/>
                <a:gd name="connsiteX8" fmla="*/ 914400 w 1022090"/>
                <a:gd name="connsiteY8" fmla="*/ 111898 h 1351347"/>
                <a:gd name="connsiteX9" fmla="*/ 914400 w 1022090"/>
                <a:gd name="connsiteY9" fmla="*/ 1239452 h 1351347"/>
                <a:gd name="connsiteX10" fmla="*/ 802505 w 1022090"/>
                <a:gd name="connsiteY10" fmla="*/ 1351347 h 1351347"/>
                <a:gd name="connsiteX11" fmla="*/ 111895 w 1022090"/>
                <a:gd name="connsiteY11" fmla="*/ 1351347 h 1351347"/>
                <a:gd name="connsiteX12" fmla="*/ 0 w 1022090"/>
                <a:gd name="connsiteY12" fmla="*/ 1239452 h 1351347"/>
                <a:gd name="connsiteX13" fmla="*/ 0 w 1022090"/>
                <a:gd name="connsiteY13" fmla="*/ 111898 h 1351347"/>
                <a:gd name="connsiteX14" fmla="*/ 111895 w 1022090"/>
                <a:gd name="connsiteY14" fmla="*/ 3 h 1351347"/>
                <a:gd name="connsiteX15" fmla="*/ 786899 w 1022090"/>
                <a:gd name="connsiteY15" fmla="*/ 3 h 135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2090" h="1351347">
                  <a:moveTo>
                    <a:pt x="1015200" y="0"/>
                  </a:moveTo>
                  <a:lnTo>
                    <a:pt x="1022090" y="0"/>
                  </a:lnTo>
                  <a:lnTo>
                    <a:pt x="1020953" y="1161"/>
                  </a:lnTo>
                  <a:close/>
                  <a:moveTo>
                    <a:pt x="786896" y="0"/>
                  </a:moveTo>
                  <a:lnTo>
                    <a:pt x="1015200" y="0"/>
                  </a:lnTo>
                  <a:cubicBezTo>
                    <a:pt x="959530" y="0"/>
                    <a:pt x="914400" y="45130"/>
                    <a:pt x="914400" y="100800"/>
                  </a:cubicBezTo>
                  <a:lnTo>
                    <a:pt x="915935" y="108404"/>
                  </a:lnTo>
                  <a:lnTo>
                    <a:pt x="914078" y="110300"/>
                  </a:lnTo>
                  <a:lnTo>
                    <a:pt x="914400" y="111898"/>
                  </a:lnTo>
                  <a:lnTo>
                    <a:pt x="914400" y="1239452"/>
                  </a:lnTo>
                  <a:cubicBezTo>
                    <a:pt x="914400" y="1301250"/>
                    <a:pt x="864303" y="1351347"/>
                    <a:pt x="802505" y="1351347"/>
                  </a:cubicBezTo>
                  <a:lnTo>
                    <a:pt x="111895" y="1351347"/>
                  </a:lnTo>
                  <a:cubicBezTo>
                    <a:pt x="50097" y="1351347"/>
                    <a:pt x="0" y="1301250"/>
                    <a:pt x="0" y="1239452"/>
                  </a:cubicBezTo>
                  <a:lnTo>
                    <a:pt x="0" y="111898"/>
                  </a:lnTo>
                  <a:cubicBezTo>
                    <a:pt x="0" y="50100"/>
                    <a:pt x="50097" y="3"/>
                    <a:pt x="111895" y="3"/>
                  </a:cubicBezTo>
                  <a:lnTo>
                    <a:pt x="786899" y="3"/>
                  </a:lnTo>
                  <a:close/>
                </a:path>
              </a:pathLst>
            </a:custGeom>
            <a:solidFill>
              <a:srgbClr val="379A86"/>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2800" b="1" dirty="0"/>
                <a:t>01</a:t>
              </a:r>
              <a:endParaRPr lang="ar-SA" sz="2800" b="1" dirty="0"/>
            </a:p>
          </p:txBody>
        </p:sp>
        <p:sp>
          <p:nvSpPr>
            <p:cNvPr id="5" name="مستطيل: زوايا علوية مستديرة 4">
              <a:extLst>
                <a:ext uri="{FF2B5EF4-FFF2-40B4-BE49-F238E27FC236}">
                  <a16:creationId xmlns:a16="http://schemas.microsoft.com/office/drawing/2014/main" id="{EDB8C3FC-AA79-E717-83F9-B9133EAA10D3}"/>
                </a:ext>
              </a:extLst>
            </p:cNvPr>
            <p:cNvSpPr/>
            <p:nvPr/>
          </p:nvSpPr>
          <p:spPr>
            <a:xfrm>
              <a:off x="6208666" y="1594413"/>
              <a:ext cx="202558" cy="214131"/>
            </a:xfrm>
            <a:prstGeom prst="round2SameRect">
              <a:avLst>
                <a:gd name="adj1" fmla="val 50000"/>
                <a:gd name="adj2" fmla="val 0"/>
              </a:avLst>
            </a:prstGeom>
            <a:solidFill>
              <a:srgbClr val="1E564B"/>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49" name="مستطيل 48">
            <a:extLst>
              <a:ext uri="{FF2B5EF4-FFF2-40B4-BE49-F238E27FC236}">
                <a16:creationId xmlns:a16="http://schemas.microsoft.com/office/drawing/2014/main" id="{4DB4B6B4-65AC-F7FC-8ACA-ADB026773148}"/>
              </a:ext>
            </a:extLst>
          </p:cNvPr>
          <p:cNvSpPr/>
          <p:nvPr/>
        </p:nvSpPr>
        <p:spPr>
          <a:xfrm>
            <a:off x="3418010" y="3095264"/>
            <a:ext cx="6128670" cy="81502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sz="1600" b="1" dirty="0">
              <a:latin typeface="Dubai Light" panose="020B0303030403030204" pitchFamily="34" charset="-78"/>
              <a:cs typeface="Dubai Light" panose="020B0303030403030204" pitchFamily="34" charset="-78"/>
            </a:endParaRPr>
          </a:p>
        </p:txBody>
      </p:sp>
      <p:grpSp>
        <p:nvGrpSpPr>
          <p:cNvPr id="50" name="مجموعة 49">
            <a:extLst>
              <a:ext uri="{FF2B5EF4-FFF2-40B4-BE49-F238E27FC236}">
                <a16:creationId xmlns:a16="http://schemas.microsoft.com/office/drawing/2014/main" id="{7C64557F-93A2-68D3-C5AD-C047E9D8C23C}"/>
              </a:ext>
            </a:extLst>
          </p:cNvPr>
          <p:cNvGrpSpPr/>
          <p:nvPr/>
        </p:nvGrpSpPr>
        <p:grpSpPr>
          <a:xfrm flipH="1">
            <a:off x="9173087" y="2881131"/>
            <a:ext cx="1107126" cy="1125028"/>
            <a:chOff x="5304098" y="1594411"/>
            <a:chExt cx="1107126" cy="1125028"/>
          </a:xfrm>
        </p:grpSpPr>
        <p:sp>
          <p:nvSpPr>
            <p:cNvPr id="51" name="شكل حر: شكل 50">
              <a:extLst>
                <a:ext uri="{FF2B5EF4-FFF2-40B4-BE49-F238E27FC236}">
                  <a16:creationId xmlns:a16="http://schemas.microsoft.com/office/drawing/2014/main" id="{7081D779-BA4B-CA24-EB6D-DA3D6A51979B}"/>
                </a:ext>
              </a:extLst>
            </p:cNvPr>
            <p:cNvSpPr/>
            <p:nvPr/>
          </p:nvSpPr>
          <p:spPr>
            <a:xfrm>
              <a:off x="5304098" y="1594411"/>
              <a:ext cx="1022090" cy="1125028"/>
            </a:xfrm>
            <a:custGeom>
              <a:avLst/>
              <a:gdLst>
                <a:gd name="connsiteX0" fmla="*/ 1015200 w 1022090"/>
                <a:gd name="connsiteY0" fmla="*/ 0 h 1351347"/>
                <a:gd name="connsiteX1" fmla="*/ 1022090 w 1022090"/>
                <a:gd name="connsiteY1" fmla="*/ 0 h 1351347"/>
                <a:gd name="connsiteX2" fmla="*/ 1020953 w 1022090"/>
                <a:gd name="connsiteY2" fmla="*/ 1161 h 1351347"/>
                <a:gd name="connsiteX3" fmla="*/ 786896 w 1022090"/>
                <a:gd name="connsiteY3" fmla="*/ 0 h 1351347"/>
                <a:gd name="connsiteX4" fmla="*/ 1015200 w 1022090"/>
                <a:gd name="connsiteY4" fmla="*/ 0 h 1351347"/>
                <a:gd name="connsiteX5" fmla="*/ 914400 w 1022090"/>
                <a:gd name="connsiteY5" fmla="*/ 100800 h 1351347"/>
                <a:gd name="connsiteX6" fmla="*/ 915935 w 1022090"/>
                <a:gd name="connsiteY6" fmla="*/ 108404 h 1351347"/>
                <a:gd name="connsiteX7" fmla="*/ 914078 w 1022090"/>
                <a:gd name="connsiteY7" fmla="*/ 110300 h 1351347"/>
                <a:gd name="connsiteX8" fmla="*/ 914400 w 1022090"/>
                <a:gd name="connsiteY8" fmla="*/ 111898 h 1351347"/>
                <a:gd name="connsiteX9" fmla="*/ 914400 w 1022090"/>
                <a:gd name="connsiteY9" fmla="*/ 1239452 h 1351347"/>
                <a:gd name="connsiteX10" fmla="*/ 802505 w 1022090"/>
                <a:gd name="connsiteY10" fmla="*/ 1351347 h 1351347"/>
                <a:gd name="connsiteX11" fmla="*/ 111895 w 1022090"/>
                <a:gd name="connsiteY11" fmla="*/ 1351347 h 1351347"/>
                <a:gd name="connsiteX12" fmla="*/ 0 w 1022090"/>
                <a:gd name="connsiteY12" fmla="*/ 1239452 h 1351347"/>
                <a:gd name="connsiteX13" fmla="*/ 0 w 1022090"/>
                <a:gd name="connsiteY13" fmla="*/ 111898 h 1351347"/>
                <a:gd name="connsiteX14" fmla="*/ 111895 w 1022090"/>
                <a:gd name="connsiteY14" fmla="*/ 3 h 1351347"/>
                <a:gd name="connsiteX15" fmla="*/ 786899 w 1022090"/>
                <a:gd name="connsiteY15" fmla="*/ 3 h 135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2090" h="1351347">
                  <a:moveTo>
                    <a:pt x="1015200" y="0"/>
                  </a:moveTo>
                  <a:lnTo>
                    <a:pt x="1022090" y="0"/>
                  </a:lnTo>
                  <a:lnTo>
                    <a:pt x="1020953" y="1161"/>
                  </a:lnTo>
                  <a:close/>
                  <a:moveTo>
                    <a:pt x="786896" y="0"/>
                  </a:moveTo>
                  <a:lnTo>
                    <a:pt x="1015200" y="0"/>
                  </a:lnTo>
                  <a:cubicBezTo>
                    <a:pt x="959530" y="0"/>
                    <a:pt x="914400" y="45130"/>
                    <a:pt x="914400" y="100800"/>
                  </a:cubicBezTo>
                  <a:lnTo>
                    <a:pt x="915935" y="108404"/>
                  </a:lnTo>
                  <a:lnTo>
                    <a:pt x="914078" y="110300"/>
                  </a:lnTo>
                  <a:lnTo>
                    <a:pt x="914400" y="111898"/>
                  </a:lnTo>
                  <a:lnTo>
                    <a:pt x="914400" y="1239452"/>
                  </a:lnTo>
                  <a:cubicBezTo>
                    <a:pt x="914400" y="1301250"/>
                    <a:pt x="864303" y="1351347"/>
                    <a:pt x="802505" y="1351347"/>
                  </a:cubicBezTo>
                  <a:lnTo>
                    <a:pt x="111895" y="1351347"/>
                  </a:lnTo>
                  <a:cubicBezTo>
                    <a:pt x="50097" y="1351347"/>
                    <a:pt x="0" y="1301250"/>
                    <a:pt x="0" y="1239452"/>
                  </a:cubicBezTo>
                  <a:lnTo>
                    <a:pt x="0" y="111898"/>
                  </a:lnTo>
                  <a:cubicBezTo>
                    <a:pt x="0" y="50100"/>
                    <a:pt x="50097" y="3"/>
                    <a:pt x="111895" y="3"/>
                  </a:cubicBezTo>
                  <a:lnTo>
                    <a:pt x="786899" y="3"/>
                  </a:lnTo>
                  <a:close/>
                </a:path>
              </a:pathLst>
            </a:custGeom>
            <a:solidFill>
              <a:srgbClr val="379A86"/>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2800" b="1" dirty="0"/>
                <a:t>02</a:t>
              </a:r>
              <a:endParaRPr lang="ar-SA" sz="2800" b="1" dirty="0"/>
            </a:p>
          </p:txBody>
        </p:sp>
        <p:sp>
          <p:nvSpPr>
            <p:cNvPr id="52" name="مستطيل: زوايا علوية مستديرة 51">
              <a:extLst>
                <a:ext uri="{FF2B5EF4-FFF2-40B4-BE49-F238E27FC236}">
                  <a16:creationId xmlns:a16="http://schemas.microsoft.com/office/drawing/2014/main" id="{E80136E8-AB64-0EE2-E255-8D8F8CDF40A9}"/>
                </a:ext>
              </a:extLst>
            </p:cNvPr>
            <p:cNvSpPr/>
            <p:nvPr/>
          </p:nvSpPr>
          <p:spPr>
            <a:xfrm>
              <a:off x="6208666" y="1594413"/>
              <a:ext cx="202558" cy="214131"/>
            </a:xfrm>
            <a:prstGeom prst="round2SameRect">
              <a:avLst>
                <a:gd name="adj1" fmla="val 50000"/>
                <a:gd name="adj2" fmla="val 0"/>
              </a:avLst>
            </a:prstGeom>
            <a:solidFill>
              <a:srgbClr val="1E564B"/>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4" name="مستطيل 53">
            <a:extLst>
              <a:ext uri="{FF2B5EF4-FFF2-40B4-BE49-F238E27FC236}">
                <a16:creationId xmlns:a16="http://schemas.microsoft.com/office/drawing/2014/main" id="{B01B3E86-080C-0507-0219-8CCE940DFD30}"/>
              </a:ext>
            </a:extLst>
          </p:cNvPr>
          <p:cNvSpPr/>
          <p:nvPr/>
        </p:nvSpPr>
        <p:spPr>
          <a:xfrm>
            <a:off x="2513442" y="4338557"/>
            <a:ext cx="6128670" cy="81502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sz="1600" b="1" dirty="0">
              <a:latin typeface="Dubai Light" panose="020B0303030403030204" pitchFamily="34" charset="-78"/>
              <a:cs typeface="Dubai Light" panose="020B0303030403030204" pitchFamily="34" charset="-78"/>
            </a:endParaRPr>
          </a:p>
        </p:txBody>
      </p:sp>
      <p:grpSp>
        <p:nvGrpSpPr>
          <p:cNvPr id="55" name="مجموعة 54">
            <a:extLst>
              <a:ext uri="{FF2B5EF4-FFF2-40B4-BE49-F238E27FC236}">
                <a16:creationId xmlns:a16="http://schemas.microsoft.com/office/drawing/2014/main" id="{0244A012-FC39-C5DF-43F3-303519D7D9D0}"/>
              </a:ext>
            </a:extLst>
          </p:cNvPr>
          <p:cNvGrpSpPr/>
          <p:nvPr/>
        </p:nvGrpSpPr>
        <p:grpSpPr>
          <a:xfrm flipH="1">
            <a:off x="8268519" y="4124424"/>
            <a:ext cx="1107126" cy="1125028"/>
            <a:chOff x="5304098" y="1594411"/>
            <a:chExt cx="1107126" cy="1125028"/>
          </a:xfrm>
        </p:grpSpPr>
        <p:sp>
          <p:nvSpPr>
            <p:cNvPr id="56" name="شكل حر: شكل 55">
              <a:extLst>
                <a:ext uri="{FF2B5EF4-FFF2-40B4-BE49-F238E27FC236}">
                  <a16:creationId xmlns:a16="http://schemas.microsoft.com/office/drawing/2014/main" id="{E6A4E6AC-60FD-DE9E-7E3E-C01F3AA55D0B}"/>
                </a:ext>
              </a:extLst>
            </p:cNvPr>
            <p:cNvSpPr/>
            <p:nvPr/>
          </p:nvSpPr>
          <p:spPr>
            <a:xfrm>
              <a:off x="5304098" y="1594411"/>
              <a:ext cx="1022090" cy="1125028"/>
            </a:xfrm>
            <a:custGeom>
              <a:avLst/>
              <a:gdLst>
                <a:gd name="connsiteX0" fmla="*/ 1015200 w 1022090"/>
                <a:gd name="connsiteY0" fmla="*/ 0 h 1351347"/>
                <a:gd name="connsiteX1" fmla="*/ 1022090 w 1022090"/>
                <a:gd name="connsiteY1" fmla="*/ 0 h 1351347"/>
                <a:gd name="connsiteX2" fmla="*/ 1020953 w 1022090"/>
                <a:gd name="connsiteY2" fmla="*/ 1161 h 1351347"/>
                <a:gd name="connsiteX3" fmla="*/ 786896 w 1022090"/>
                <a:gd name="connsiteY3" fmla="*/ 0 h 1351347"/>
                <a:gd name="connsiteX4" fmla="*/ 1015200 w 1022090"/>
                <a:gd name="connsiteY4" fmla="*/ 0 h 1351347"/>
                <a:gd name="connsiteX5" fmla="*/ 914400 w 1022090"/>
                <a:gd name="connsiteY5" fmla="*/ 100800 h 1351347"/>
                <a:gd name="connsiteX6" fmla="*/ 915935 w 1022090"/>
                <a:gd name="connsiteY6" fmla="*/ 108404 h 1351347"/>
                <a:gd name="connsiteX7" fmla="*/ 914078 w 1022090"/>
                <a:gd name="connsiteY7" fmla="*/ 110300 h 1351347"/>
                <a:gd name="connsiteX8" fmla="*/ 914400 w 1022090"/>
                <a:gd name="connsiteY8" fmla="*/ 111898 h 1351347"/>
                <a:gd name="connsiteX9" fmla="*/ 914400 w 1022090"/>
                <a:gd name="connsiteY9" fmla="*/ 1239452 h 1351347"/>
                <a:gd name="connsiteX10" fmla="*/ 802505 w 1022090"/>
                <a:gd name="connsiteY10" fmla="*/ 1351347 h 1351347"/>
                <a:gd name="connsiteX11" fmla="*/ 111895 w 1022090"/>
                <a:gd name="connsiteY11" fmla="*/ 1351347 h 1351347"/>
                <a:gd name="connsiteX12" fmla="*/ 0 w 1022090"/>
                <a:gd name="connsiteY12" fmla="*/ 1239452 h 1351347"/>
                <a:gd name="connsiteX13" fmla="*/ 0 w 1022090"/>
                <a:gd name="connsiteY13" fmla="*/ 111898 h 1351347"/>
                <a:gd name="connsiteX14" fmla="*/ 111895 w 1022090"/>
                <a:gd name="connsiteY14" fmla="*/ 3 h 1351347"/>
                <a:gd name="connsiteX15" fmla="*/ 786899 w 1022090"/>
                <a:gd name="connsiteY15" fmla="*/ 3 h 135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2090" h="1351347">
                  <a:moveTo>
                    <a:pt x="1015200" y="0"/>
                  </a:moveTo>
                  <a:lnTo>
                    <a:pt x="1022090" y="0"/>
                  </a:lnTo>
                  <a:lnTo>
                    <a:pt x="1020953" y="1161"/>
                  </a:lnTo>
                  <a:close/>
                  <a:moveTo>
                    <a:pt x="786896" y="0"/>
                  </a:moveTo>
                  <a:lnTo>
                    <a:pt x="1015200" y="0"/>
                  </a:lnTo>
                  <a:cubicBezTo>
                    <a:pt x="959530" y="0"/>
                    <a:pt x="914400" y="45130"/>
                    <a:pt x="914400" y="100800"/>
                  </a:cubicBezTo>
                  <a:lnTo>
                    <a:pt x="915935" y="108404"/>
                  </a:lnTo>
                  <a:lnTo>
                    <a:pt x="914078" y="110300"/>
                  </a:lnTo>
                  <a:lnTo>
                    <a:pt x="914400" y="111898"/>
                  </a:lnTo>
                  <a:lnTo>
                    <a:pt x="914400" y="1239452"/>
                  </a:lnTo>
                  <a:cubicBezTo>
                    <a:pt x="914400" y="1301250"/>
                    <a:pt x="864303" y="1351347"/>
                    <a:pt x="802505" y="1351347"/>
                  </a:cubicBezTo>
                  <a:lnTo>
                    <a:pt x="111895" y="1351347"/>
                  </a:lnTo>
                  <a:cubicBezTo>
                    <a:pt x="50097" y="1351347"/>
                    <a:pt x="0" y="1301250"/>
                    <a:pt x="0" y="1239452"/>
                  </a:cubicBezTo>
                  <a:lnTo>
                    <a:pt x="0" y="111898"/>
                  </a:lnTo>
                  <a:cubicBezTo>
                    <a:pt x="0" y="50100"/>
                    <a:pt x="50097" y="3"/>
                    <a:pt x="111895" y="3"/>
                  </a:cubicBezTo>
                  <a:lnTo>
                    <a:pt x="786899" y="3"/>
                  </a:lnTo>
                  <a:close/>
                </a:path>
              </a:pathLst>
            </a:custGeom>
            <a:solidFill>
              <a:srgbClr val="379A86"/>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2800" b="1" dirty="0"/>
                <a:t>03</a:t>
              </a:r>
              <a:endParaRPr lang="ar-SA" sz="2800" b="1" dirty="0"/>
            </a:p>
          </p:txBody>
        </p:sp>
        <p:sp>
          <p:nvSpPr>
            <p:cNvPr id="57" name="مستطيل: زوايا علوية مستديرة 56">
              <a:extLst>
                <a:ext uri="{FF2B5EF4-FFF2-40B4-BE49-F238E27FC236}">
                  <a16:creationId xmlns:a16="http://schemas.microsoft.com/office/drawing/2014/main" id="{6679605C-1D53-FE73-7297-CDB89462A2A9}"/>
                </a:ext>
              </a:extLst>
            </p:cNvPr>
            <p:cNvSpPr/>
            <p:nvPr/>
          </p:nvSpPr>
          <p:spPr>
            <a:xfrm>
              <a:off x="6208666" y="1594413"/>
              <a:ext cx="202558" cy="214131"/>
            </a:xfrm>
            <a:prstGeom prst="round2SameRect">
              <a:avLst>
                <a:gd name="adj1" fmla="val 50000"/>
                <a:gd name="adj2" fmla="val 0"/>
              </a:avLst>
            </a:prstGeom>
            <a:solidFill>
              <a:srgbClr val="1E564B"/>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59" name="مستطيل 58">
            <a:extLst>
              <a:ext uri="{FF2B5EF4-FFF2-40B4-BE49-F238E27FC236}">
                <a16:creationId xmlns:a16="http://schemas.microsoft.com/office/drawing/2014/main" id="{52A5638E-7091-4AE0-DBF5-2FB587D36D64}"/>
              </a:ext>
            </a:extLst>
          </p:cNvPr>
          <p:cNvSpPr/>
          <p:nvPr/>
        </p:nvSpPr>
        <p:spPr>
          <a:xfrm>
            <a:off x="1608874" y="5581850"/>
            <a:ext cx="6128670" cy="815029"/>
          </a:xfrm>
          <a:prstGeom prst="rect">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sz="1600" b="1" dirty="0">
              <a:latin typeface="Dubai Light" panose="020B0303030403030204" pitchFamily="34" charset="-78"/>
              <a:cs typeface="Dubai Light" panose="020B0303030403030204" pitchFamily="34" charset="-78"/>
            </a:endParaRPr>
          </a:p>
        </p:txBody>
      </p:sp>
      <p:grpSp>
        <p:nvGrpSpPr>
          <p:cNvPr id="60" name="مجموعة 59">
            <a:extLst>
              <a:ext uri="{FF2B5EF4-FFF2-40B4-BE49-F238E27FC236}">
                <a16:creationId xmlns:a16="http://schemas.microsoft.com/office/drawing/2014/main" id="{7D58FB3B-9CA2-F939-6D42-9DAACE43A231}"/>
              </a:ext>
            </a:extLst>
          </p:cNvPr>
          <p:cNvGrpSpPr/>
          <p:nvPr/>
        </p:nvGrpSpPr>
        <p:grpSpPr>
          <a:xfrm flipH="1">
            <a:off x="7363951" y="5367717"/>
            <a:ext cx="1107126" cy="1125028"/>
            <a:chOff x="5304098" y="1594411"/>
            <a:chExt cx="1107126" cy="1125028"/>
          </a:xfrm>
        </p:grpSpPr>
        <p:sp>
          <p:nvSpPr>
            <p:cNvPr id="61" name="شكل حر: شكل 60">
              <a:extLst>
                <a:ext uri="{FF2B5EF4-FFF2-40B4-BE49-F238E27FC236}">
                  <a16:creationId xmlns:a16="http://schemas.microsoft.com/office/drawing/2014/main" id="{D0D65FC6-6FA8-6715-FD2D-D1FC832EBB5D}"/>
                </a:ext>
              </a:extLst>
            </p:cNvPr>
            <p:cNvSpPr/>
            <p:nvPr/>
          </p:nvSpPr>
          <p:spPr>
            <a:xfrm>
              <a:off x="5304098" y="1594411"/>
              <a:ext cx="1022090" cy="1125028"/>
            </a:xfrm>
            <a:custGeom>
              <a:avLst/>
              <a:gdLst>
                <a:gd name="connsiteX0" fmla="*/ 1015200 w 1022090"/>
                <a:gd name="connsiteY0" fmla="*/ 0 h 1351347"/>
                <a:gd name="connsiteX1" fmla="*/ 1022090 w 1022090"/>
                <a:gd name="connsiteY1" fmla="*/ 0 h 1351347"/>
                <a:gd name="connsiteX2" fmla="*/ 1020953 w 1022090"/>
                <a:gd name="connsiteY2" fmla="*/ 1161 h 1351347"/>
                <a:gd name="connsiteX3" fmla="*/ 786896 w 1022090"/>
                <a:gd name="connsiteY3" fmla="*/ 0 h 1351347"/>
                <a:gd name="connsiteX4" fmla="*/ 1015200 w 1022090"/>
                <a:gd name="connsiteY4" fmla="*/ 0 h 1351347"/>
                <a:gd name="connsiteX5" fmla="*/ 914400 w 1022090"/>
                <a:gd name="connsiteY5" fmla="*/ 100800 h 1351347"/>
                <a:gd name="connsiteX6" fmla="*/ 915935 w 1022090"/>
                <a:gd name="connsiteY6" fmla="*/ 108404 h 1351347"/>
                <a:gd name="connsiteX7" fmla="*/ 914078 w 1022090"/>
                <a:gd name="connsiteY7" fmla="*/ 110300 h 1351347"/>
                <a:gd name="connsiteX8" fmla="*/ 914400 w 1022090"/>
                <a:gd name="connsiteY8" fmla="*/ 111898 h 1351347"/>
                <a:gd name="connsiteX9" fmla="*/ 914400 w 1022090"/>
                <a:gd name="connsiteY9" fmla="*/ 1239452 h 1351347"/>
                <a:gd name="connsiteX10" fmla="*/ 802505 w 1022090"/>
                <a:gd name="connsiteY10" fmla="*/ 1351347 h 1351347"/>
                <a:gd name="connsiteX11" fmla="*/ 111895 w 1022090"/>
                <a:gd name="connsiteY11" fmla="*/ 1351347 h 1351347"/>
                <a:gd name="connsiteX12" fmla="*/ 0 w 1022090"/>
                <a:gd name="connsiteY12" fmla="*/ 1239452 h 1351347"/>
                <a:gd name="connsiteX13" fmla="*/ 0 w 1022090"/>
                <a:gd name="connsiteY13" fmla="*/ 111898 h 1351347"/>
                <a:gd name="connsiteX14" fmla="*/ 111895 w 1022090"/>
                <a:gd name="connsiteY14" fmla="*/ 3 h 1351347"/>
                <a:gd name="connsiteX15" fmla="*/ 786899 w 1022090"/>
                <a:gd name="connsiteY15" fmla="*/ 3 h 1351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22090" h="1351347">
                  <a:moveTo>
                    <a:pt x="1015200" y="0"/>
                  </a:moveTo>
                  <a:lnTo>
                    <a:pt x="1022090" y="0"/>
                  </a:lnTo>
                  <a:lnTo>
                    <a:pt x="1020953" y="1161"/>
                  </a:lnTo>
                  <a:close/>
                  <a:moveTo>
                    <a:pt x="786896" y="0"/>
                  </a:moveTo>
                  <a:lnTo>
                    <a:pt x="1015200" y="0"/>
                  </a:lnTo>
                  <a:cubicBezTo>
                    <a:pt x="959530" y="0"/>
                    <a:pt x="914400" y="45130"/>
                    <a:pt x="914400" y="100800"/>
                  </a:cubicBezTo>
                  <a:lnTo>
                    <a:pt x="915935" y="108404"/>
                  </a:lnTo>
                  <a:lnTo>
                    <a:pt x="914078" y="110300"/>
                  </a:lnTo>
                  <a:lnTo>
                    <a:pt x="914400" y="111898"/>
                  </a:lnTo>
                  <a:lnTo>
                    <a:pt x="914400" y="1239452"/>
                  </a:lnTo>
                  <a:cubicBezTo>
                    <a:pt x="914400" y="1301250"/>
                    <a:pt x="864303" y="1351347"/>
                    <a:pt x="802505" y="1351347"/>
                  </a:cubicBezTo>
                  <a:lnTo>
                    <a:pt x="111895" y="1351347"/>
                  </a:lnTo>
                  <a:cubicBezTo>
                    <a:pt x="50097" y="1351347"/>
                    <a:pt x="0" y="1301250"/>
                    <a:pt x="0" y="1239452"/>
                  </a:cubicBezTo>
                  <a:lnTo>
                    <a:pt x="0" y="111898"/>
                  </a:lnTo>
                  <a:cubicBezTo>
                    <a:pt x="0" y="50100"/>
                    <a:pt x="50097" y="3"/>
                    <a:pt x="111895" y="3"/>
                  </a:cubicBezTo>
                  <a:lnTo>
                    <a:pt x="786899" y="3"/>
                  </a:lnTo>
                  <a:close/>
                </a:path>
              </a:pathLst>
            </a:custGeom>
            <a:solidFill>
              <a:srgbClr val="379A86"/>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2800" b="1" dirty="0"/>
                <a:t>04</a:t>
              </a:r>
              <a:endParaRPr lang="ar-SA" sz="2800" b="1" dirty="0"/>
            </a:p>
          </p:txBody>
        </p:sp>
        <p:sp>
          <p:nvSpPr>
            <p:cNvPr id="62" name="مستطيل: زوايا علوية مستديرة 61">
              <a:extLst>
                <a:ext uri="{FF2B5EF4-FFF2-40B4-BE49-F238E27FC236}">
                  <a16:creationId xmlns:a16="http://schemas.microsoft.com/office/drawing/2014/main" id="{25AF592B-5687-2341-87C5-0C90C95161CF}"/>
                </a:ext>
              </a:extLst>
            </p:cNvPr>
            <p:cNvSpPr/>
            <p:nvPr/>
          </p:nvSpPr>
          <p:spPr>
            <a:xfrm>
              <a:off x="6208666" y="1594413"/>
              <a:ext cx="202558" cy="214131"/>
            </a:xfrm>
            <a:prstGeom prst="round2SameRect">
              <a:avLst>
                <a:gd name="adj1" fmla="val 50000"/>
                <a:gd name="adj2" fmla="val 0"/>
              </a:avLst>
            </a:prstGeom>
            <a:solidFill>
              <a:srgbClr val="1E564B"/>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63" name="مربع نص 62">
            <a:extLst>
              <a:ext uri="{FF2B5EF4-FFF2-40B4-BE49-F238E27FC236}">
                <a16:creationId xmlns:a16="http://schemas.microsoft.com/office/drawing/2014/main" id="{1421DE0F-0924-5A13-4104-CB85DD3E491E}"/>
              </a:ext>
            </a:extLst>
          </p:cNvPr>
          <p:cNvSpPr txBox="1"/>
          <p:nvPr/>
        </p:nvSpPr>
        <p:spPr>
          <a:xfrm>
            <a:off x="3645720" y="1944818"/>
            <a:ext cx="5527367" cy="661720"/>
          </a:xfrm>
          <a:prstGeom prst="rect">
            <a:avLst/>
          </a:prstGeom>
          <a:noFill/>
        </p:spPr>
        <p:txBody>
          <a:bodyPr wrap="square">
            <a:spAutoFit/>
          </a:bodyPr>
          <a:lstStyle/>
          <a:p>
            <a:r>
              <a:rPr lang="ar-SA" b="1" dirty="0">
                <a:solidFill>
                  <a:srgbClr val="379A86"/>
                </a:solidFill>
                <a:latin typeface="Dubai" panose="020B0503030403030204" pitchFamily="34" charset="-78"/>
                <a:cs typeface="Dubai" panose="020B0503030403030204" pitchFamily="34" charset="-78"/>
              </a:rPr>
              <a:t>جمع الصور الأولية</a:t>
            </a:r>
          </a:p>
          <a:p>
            <a:endParaRPr lang="ar-SA" sz="3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تم جمع صور لأشخاص مصرح وغير مصرح لهم للتدريب الأساسي.</a:t>
            </a:r>
          </a:p>
        </p:txBody>
      </p:sp>
      <p:sp>
        <p:nvSpPr>
          <p:cNvPr id="65" name="مربع نص 64">
            <a:extLst>
              <a:ext uri="{FF2B5EF4-FFF2-40B4-BE49-F238E27FC236}">
                <a16:creationId xmlns:a16="http://schemas.microsoft.com/office/drawing/2014/main" id="{089C2796-FC9F-9F3C-E372-D9D88429FFC2}"/>
              </a:ext>
            </a:extLst>
          </p:cNvPr>
          <p:cNvSpPr txBox="1"/>
          <p:nvPr/>
        </p:nvSpPr>
        <p:spPr>
          <a:xfrm>
            <a:off x="2817352" y="3186753"/>
            <a:ext cx="5527367" cy="661720"/>
          </a:xfrm>
          <a:prstGeom prst="rect">
            <a:avLst/>
          </a:prstGeom>
          <a:noFill/>
        </p:spPr>
        <p:txBody>
          <a:bodyPr wrap="square">
            <a:spAutoFit/>
          </a:bodyPr>
          <a:lstStyle/>
          <a:p>
            <a:r>
              <a:rPr lang="ar-SA" b="1" dirty="0">
                <a:solidFill>
                  <a:srgbClr val="379A86"/>
                </a:solidFill>
                <a:latin typeface="Dubai" panose="020B0503030403030204" pitchFamily="34" charset="-78"/>
                <a:cs typeface="Dubai" panose="020B0503030403030204" pitchFamily="34" charset="-78"/>
              </a:rPr>
              <a:t>بناء النموذج العصبي</a:t>
            </a:r>
          </a:p>
          <a:p>
            <a:endParaRPr lang="ar-SA" sz="3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استخدمنا بنية شبكية عميقة لتحليل الصور وتحديد هوية الشخص.</a:t>
            </a:r>
          </a:p>
        </p:txBody>
      </p:sp>
      <p:sp>
        <p:nvSpPr>
          <p:cNvPr id="66" name="مربع نص 65">
            <a:extLst>
              <a:ext uri="{FF2B5EF4-FFF2-40B4-BE49-F238E27FC236}">
                <a16:creationId xmlns:a16="http://schemas.microsoft.com/office/drawing/2014/main" id="{F7E31972-6A89-3DBA-12F8-0593ADC50144}"/>
              </a:ext>
            </a:extLst>
          </p:cNvPr>
          <p:cNvSpPr txBox="1"/>
          <p:nvPr/>
        </p:nvSpPr>
        <p:spPr>
          <a:xfrm>
            <a:off x="1921620" y="4430078"/>
            <a:ext cx="5527367" cy="661720"/>
          </a:xfrm>
          <a:prstGeom prst="rect">
            <a:avLst/>
          </a:prstGeom>
          <a:noFill/>
        </p:spPr>
        <p:txBody>
          <a:bodyPr wrap="square">
            <a:spAutoFit/>
          </a:bodyPr>
          <a:lstStyle/>
          <a:p>
            <a:r>
              <a:rPr lang="ar-SA" b="1" dirty="0">
                <a:solidFill>
                  <a:srgbClr val="379A86"/>
                </a:solidFill>
                <a:latin typeface="Dubai" panose="020B0503030403030204" pitchFamily="34" charset="-78"/>
                <a:cs typeface="Dubai" panose="020B0503030403030204" pitchFamily="34" charset="-78"/>
              </a:rPr>
              <a:t>تدريب النموذج الذكي</a:t>
            </a:r>
          </a:p>
          <a:p>
            <a:endParaRPr lang="ar-SA" sz="3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اعتمدنا على صور متعددة لتحسين دقة النموذج وتمييز الوجوه.</a:t>
            </a:r>
          </a:p>
        </p:txBody>
      </p:sp>
      <p:sp>
        <p:nvSpPr>
          <p:cNvPr id="67" name="مربع نص 66">
            <a:extLst>
              <a:ext uri="{FF2B5EF4-FFF2-40B4-BE49-F238E27FC236}">
                <a16:creationId xmlns:a16="http://schemas.microsoft.com/office/drawing/2014/main" id="{B603CF98-DC7F-439D-AD40-A073064F7BB0}"/>
              </a:ext>
            </a:extLst>
          </p:cNvPr>
          <p:cNvSpPr txBox="1"/>
          <p:nvPr/>
        </p:nvSpPr>
        <p:spPr>
          <a:xfrm>
            <a:off x="1007220" y="5690455"/>
            <a:ext cx="5527367" cy="661720"/>
          </a:xfrm>
          <a:prstGeom prst="rect">
            <a:avLst/>
          </a:prstGeom>
          <a:noFill/>
        </p:spPr>
        <p:txBody>
          <a:bodyPr wrap="square">
            <a:spAutoFit/>
          </a:bodyPr>
          <a:lstStyle/>
          <a:p>
            <a:r>
              <a:rPr lang="ar-SA" b="1" dirty="0">
                <a:solidFill>
                  <a:srgbClr val="379A86"/>
                </a:solidFill>
                <a:latin typeface="Dubai" panose="020B0503030403030204" pitchFamily="34" charset="-78"/>
                <a:cs typeface="Dubai" panose="020B0503030403030204" pitchFamily="34" charset="-78"/>
              </a:rPr>
              <a:t>اختبار باستخدام الصور</a:t>
            </a:r>
          </a:p>
          <a:p>
            <a:endParaRPr lang="ar-SA" sz="300" b="1" dirty="0">
              <a:latin typeface="Dubai" panose="020B0503030403030204" pitchFamily="34" charset="-78"/>
              <a:cs typeface="Dubai" panose="020B0503030403030204" pitchFamily="34" charset="-78"/>
            </a:endParaRPr>
          </a:p>
          <a:p>
            <a:endParaRPr lang="ar-SA" sz="100" dirty="0">
              <a:latin typeface="Dubai" panose="020B0503030403030204" pitchFamily="34" charset="-78"/>
              <a:cs typeface="Dubai" panose="020B0503030403030204" pitchFamily="34" charset="-78"/>
            </a:endParaRPr>
          </a:p>
          <a:p>
            <a:r>
              <a:rPr lang="ar-SA" sz="1500" dirty="0">
                <a:latin typeface="Dubai Light" panose="020B0303030403030204" pitchFamily="34" charset="-78"/>
                <a:cs typeface="Dubai Light" panose="020B0303030403030204" pitchFamily="34" charset="-78"/>
              </a:rPr>
              <a:t>اختُبر النظام بإدخال صور لتقييم فعالية التعرف الآلي.</a:t>
            </a:r>
          </a:p>
        </p:txBody>
      </p:sp>
    </p:spTree>
    <p:extLst>
      <p:ext uri="{BB962C8B-B14F-4D97-AF65-F5344CB8AC3E}">
        <p14:creationId xmlns:p14="http://schemas.microsoft.com/office/powerpoint/2010/main" val="573175101"/>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7F428-FC21-0883-A65A-C50C8631E329}"/>
            </a:ext>
          </a:extLst>
        </p:cNvPr>
        <p:cNvGrpSpPr/>
        <p:nvPr/>
      </p:nvGrpSpPr>
      <p:grpSpPr>
        <a:xfrm>
          <a:off x="0" y="0"/>
          <a:ext cx="0" cy="0"/>
          <a:chOff x="0" y="0"/>
          <a:chExt cx="0" cy="0"/>
        </a:xfrm>
      </p:grpSpPr>
      <p:sp>
        <p:nvSpPr>
          <p:cNvPr id="2" name="مربع نص 1">
            <a:extLst>
              <a:ext uri="{FF2B5EF4-FFF2-40B4-BE49-F238E27FC236}">
                <a16:creationId xmlns:a16="http://schemas.microsoft.com/office/drawing/2014/main" id="{07910C14-C5F0-3DDE-C472-4E2411927296}"/>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تصميم النظام</a:t>
            </a:r>
          </a:p>
          <a:p>
            <a:pPr algn="ctr"/>
            <a:r>
              <a:rPr lang="en-US" dirty="0">
                <a:solidFill>
                  <a:srgbClr val="58575C"/>
                </a:solidFill>
                <a:latin typeface="Dubai Medium" panose="020B0603030403030204" pitchFamily="34" charset="-78"/>
                <a:cs typeface="Dubai Medium" panose="020B0603030403030204" pitchFamily="34" charset="-78"/>
              </a:rPr>
              <a:t>System Architecture</a:t>
            </a:r>
            <a:endParaRPr lang="ar-SA" dirty="0">
              <a:solidFill>
                <a:srgbClr val="58575C"/>
              </a:solidFill>
              <a:latin typeface="Dubai Medium" panose="020B0603030403030204" pitchFamily="34" charset="-78"/>
              <a:cs typeface="Dubai Medium" panose="020B0603030403030204" pitchFamily="34" charset="-78"/>
            </a:endParaRPr>
          </a:p>
        </p:txBody>
      </p:sp>
      <p:sp>
        <p:nvSpPr>
          <p:cNvPr id="6" name="مستطيل: زوايا علوية مستديرة 5">
            <a:extLst>
              <a:ext uri="{FF2B5EF4-FFF2-40B4-BE49-F238E27FC236}">
                <a16:creationId xmlns:a16="http://schemas.microsoft.com/office/drawing/2014/main" id="{7FF85F6C-B41C-D2FB-CC99-A05A2FC51E2B}"/>
              </a:ext>
            </a:extLst>
          </p:cNvPr>
          <p:cNvSpPr/>
          <p:nvPr/>
        </p:nvSpPr>
        <p:spPr>
          <a:xfrm rot="16200000">
            <a:off x="8495071" y="1700981"/>
            <a:ext cx="3028339" cy="4365520"/>
          </a:xfrm>
          <a:prstGeom prst="round2SameRect">
            <a:avLst>
              <a:gd name="adj1" fmla="val 8225"/>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2F7954FC-34B7-AD93-DEAB-594A683AA6EB}"/>
              </a:ext>
            </a:extLst>
          </p:cNvPr>
          <p:cNvSpPr txBox="1"/>
          <p:nvPr/>
        </p:nvSpPr>
        <p:spPr>
          <a:xfrm>
            <a:off x="8061422" y="3211446"/>
            <a:ext cx="3313470" cy="1477328"/>
          </a:xfrm>
          <a:prstGeom prst="rect">
            <a:avLst/>
          </a:prstGeom>
          <a:noFill/>
        </p:spPr>
        <p:txBody>
          <a:bodyPr wrap="square" rtlCol="1">
            <a:spAutoFit/>
          </a:bodyPr>
          <a:lstStyle/>
          <a:p>
            <a:r>
              <a:rPr lang="ar-SA" dirty="0">
                <a:latin typeface="Dubai Medium" panose="020B0603030403030204" pitchFamily="34" charset="-78"/>
                <a:cs typeface="Dubai Medium" panose="020B0603030403030204" pitchFamily="34" charset="-78"/>
              </a:rPr>
              <a:t>احتجنا في تنفيذ هذا النظام إلى المكونات التالية: كاميرا، </a:t>
            </a:r>
            <a:r>
              <a:rPr lang="en-US" dirty="0">
                <a:latin typeface="Dubai Medium" panose="020B0603030403030204" pitchFamily="34" charset="-78"/>
                <a:cs typeface="Dubai Medium" panose="020B0603030403030204" pitchFamily="34" charset="-78"/>
              </a:rPr>
              <a:t>Python، </a:t>
            </a:r>
            <a:r>
              <a:rPr lang="ar-SA" dirty="0">
                <a:latin typeface="Dubai Medium" panose="020B0603030403030204" pitchFamily="34" charset="-78"/>
                <a:cs typeface="Dubai Medium" panose="020B0603030403030204" pitchFamily="34" charset="-78"/>
              </a:rPr>
              <a:t>مكتبة </a:t>
            </a:r>
            <a:r>
              <a:rPr lang="en-US" dirty="0">
                <a:latin typeface="Dubai Medium" panose="020B0603030403030204" pitchFamily="34" charset="-78"/>
                <a:cs typeface="Dubai Medium" panose="020B0603030403030204" pitchFamily="34" charset="-78"/>
              </a:rPr>
              <a:t>OpenCV، </a:t>
            </a:r>
            <a:r>
              <a:rPr lang="ar-SA" dirty="0">
                <a:latin typeface="Dubai Medium" panose="020B0603030403030204" pitchFamily="34" charset="-78"/>
                <a:cs typeface="Dubai Medium" panose="020B0603030403030204" pitchFamily="34" charset="-78"/>
              </a:rPr>
              <a:t>مكتبة </a:t>
            </a:r>
            <a:r>
              <a:rPr lang="en-US" dirty="0">
                <a:latin typeface="Dubai Medium" panose="020B0603030403030204" pitchFamily="34" charset="-78"/>
                <a:cs typeface="Dubai Medium" panose="020B0603030403030204" pitchFamily="34" charset="-78"/>
              </a:rPr>
              <a:t>face-recognition.</a:t>
            </a:r>
            <a:r>
              <a:rPr lang="ar-SA" dirty="0">
                <a:latin typeface="Dubai Medium" panose="020B0603030403030204" pitchFamily="34" charset="-78"/>
                <a:cs typeface="Dubai Medium" panose="020B0603030403030204" pitchFamily="34" charset="-78"/>
              </a:rPr>
              <a:t>، تتكامل هذه المكونات ليعمل النظام كالتالي:</a:t>
            </a:r>
          </a:p>
        </p:txBody>
      </p:sp>
      <p:pic>
        <p:nvPicPr>
          <p:cNvPr id="7" name="صورة 6">
            <a:extLst>
              <a:ext uri="{FF2B5EF4-FFF2-40B4-BE49-F238E27FC236}">
                <a16:creationId xmlns:a16="http://schemas.microsoft.com/office/drawing/2014/main" id="{A6FE63B4-CB29-73BA-9D68-C2A4577C1F76}"/>
              </a:ext>
            </a:extLst>
          </p:cNvPr>
          <p:cNvPicPr>
            <a:picLocks noChangeAspect="1"/>
          </p:cNvPicPr>
          <p:nvPr/>
        </p:nvPicPr>
        <p:blipFill>
          <a:blip r:embed="rId2"/>
          <a:stretch>
            <a:fillRect/>
          </a:stretch>
        </p:blipFill>
        <p:spPr>
          <a:xfrm>
            <a:off x="817108" y="1715732"/>
            <a:ext cx="5931922" cy="4468755"/>
          </a:xfrm>
          <a:prstGeom prst="rect">
            <a:avLst/>
          </a:prstGeom>
        </p:spPr>
      </p:pic>
    </p:spTree>
    <p:extLst>
      <p:ext uri="{BB962C8B-B14F-4D97-AF65-F5344CB8AC3E}">
        <p14:creationId xmlns:p14="http://schemas.microsoft.com/office/powerpoint/2010/main" val="3839723897"/>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EB631D32-A087-EDF3-81DB-67FBD587F599}"/>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التنفيذ</a:t>
            </a:r>
          </a:p>
          <a:p>
            <a:pPr algn="ctr"/>
            <a:r>
              <a:rPr lang="en-US" dirty="0">
                <a:solidFill>
                  <a:srgbClr val="58575C"/>
                </a:solidFill>
                <a:latin typeface="Dubai Medium" panose="020B0603030403030204" pitchFamily="34" charset="-78"/>
                <a:cs typeface="Dubai Medium" panose="020B0603030403030204" pitchFamily="34" charset="-78"/>
              </a:rPr>
              <a:t>Implementation</a:t>
            </a:r>
            <a:endParaRPr lang="ar-SA" dirty="0">
              <a:solidFill>
                <a:srgbClr val="58575C"/>
              </a:solidFill>
              <a:latin typeface="Dubai Medium" panose="020B0603030403030204" pitchFamily="34" charset="-78"/>
              <a:cs typeface="Dubai Medium" panose="020B0603030403030204" pitchFamily="34" charset="-78"/>
            </a:endParaRPr>
          </a:p>
        </p:txBody>
      </p:sp>
      <p:sp>
        <p:nvSpPr>
          <p:cNvPr id="12" name="مثلث متساوي الساقين 11">
            <a:hlinkClick r:id="rId2" action="ppaction://hlinksldjump"/>
            <a:extLst>
              <a:ext uri="{FF2B5EF4-FFF2-40B4-BE49-F238E27FC236}">
                <a16:creationId xmlns:a16="http://schemas.microsoft.com/office/drawing/2014/main" id="{8608A281-DFC7-4CBA-A092-0290E319704E}"/>
              </a:ext>
            </a:extLst>
          </p:cNvPr>
          <p:cNvSpPr/>
          <p:nvPr/>
        </p:nvSpPr>
        <p:spPr>
          <a:xfrm rot="16200000" flipH="1">
            <a:off x="1200000"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ربع نص 12">
            <a:extLst>
              <a:ext uri="{FF2B5EF4-FFF2-40B4-BE49-F238E27FC236}">
                <a16:creationId xmlns:a16="http://schemas.microsoft.com/office/drawing/2014/main" id="{C558DE1A-9012-D8B4-C0F6-B0EB677E30B6}"/>
              </a:ext>
            </a:extLst>
          </p:cNvPr>
          <p:cNvSpPr txBox="1"/>
          <p:nvPr/>
        </p:nvSpPr>
        <p:spPr>
          <a:xfrm>
            <a:off x="3087328" y="1832525"/>
            <a:ext cx="6017342" cy="369332"/>
          </a:xfrm>
          <a:prstGeom prst="rect">
            <a:avLst/>
          </a:prstGeom>
          <a:noFill/>
        </p:spPr>
        <p:txBody>
          <a:bodyPr wrap="square" rtlCol="1">
            <a:spAutoFit/>
          </a:bodyPr>
          <a:lstStyle/>
          <a:p>
            <a:pPr algn="ctr"/>
            <a:r>
              <a:rPr lang="ar-SA" dirty="0">
                <a:latin typeface="Dubai Medium" panose="020B0603030403030204" pitchFamily="34" charset="-78"/>
                <a:cs typeface="Dubai Medium" panose="020B0603030403030204" pitchFamily="34" charset="-78"/>
              </a:rPr>
              <a:t>تخزين صورة الأشخاص غير المصرح لهم</a:t>
            </a:r>
          </a:p>
        </p:txBody>
      </p:sp>
      <p:pic>
        <p:nvPicPr>
          <p:cNvPr id="6" name="صورة 5">
            <a:extLst>
              <a:ext uri="{FF2B5EF4-FFF2-40B4-BE49-F238E27FC236}">
                <a16:creationId xmlns:a16="http://schemas.microsoft.com/office/drawing/2014/main" id="{25B9F4B0-CDE5-62C1-B0F5-C84D20B075F0}"/>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16816669" y="3380481"/>
            <a:ext cx="3456000" cy="1800000"/>
          </a:xfrm>
          <a:prstGeom prst="rect">
            <a:avLst/>
          </a:prstGeom>
        </p:spPr>
      </p:pic>
      <p:pic>
        <p:nvPicPr>
          <p:cNvPr id="4" name="صورة 3">
            <a:extLst>
              <a:ext uri="{FF2B5EF4-FFF2-40B4-BE49-F238E27FC236}">
                <a16:creationId xmlns:a16="http://schemas.microsoft.com/office/drawing/2014/main" id="{7A1FFC69-0322-A2B8-B5EF-47C5E65A6E8C}"/>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16816669" y="3380481"/>
            <a:ext cx="3456000" cy="1800000"/>
          </a:xfrm>
          <a:prstGeom prst="rect">
            <a:avLst/>
          </a:prstGeom>
        </p:spPr>
      </p:pic>
      <p:pic>
        <p:nvPicPr>
          <p:cNvPr id="10" name="صورة 9">
            <a:extLst>
              <a:ext uri="{FF2B5EF4-FFF2-40B4-BE49-F238E27FC236}">
                <a16:creationId xmlns:a16="http://schemas.microsoft.com/office/drawing/2014/main" id="{4547E6AA-5750-490B-36C8-DFF693EA3E60}"/>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16816669" y="3380481"/>
            <a:ext cx="3456000" cy="1800000"/>
          </a:xfrm>
          <a:prstGeom prst="rect">
            <a:avLst/>
          </a:prstGeom>
        </p:spPr>
      </p:pic>
      <p:pic>
        <p:nvPicPr>
          <p:cNvPr id="8" name="صورة 7">
            <a:extLst>
              <a:ext uri="{FF2B5EF4-FFF2-40B4-BE49-F238E27FC236}">
                <a16:creationId xmlns:a16="http://schemas.microsoft.com/office/drawing/2014/main" id="{CFFDACA9-647F-1EFA-363C-D15BD4895692}"/>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2495999" y="2300481"/>
            <a:ext cx="7200000" cy="3960000"/>
          </a:xfrm>
          <a:prstGeom prst="rect">
            <a:avLst/>
          </a:prstGeom>
        </p:spPr>
      </p:pic>
    </p:spTree>
    <p:extLst>
      <p:ext uri="{BB962C8B-B14F-4D97-AF65-F5344CB8AC3E}">
        <p14:creationId xmlns:p14="http://schemas.microsoft.com/office/powerpoint/2010/main" val="2990091718"/>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CAA38-5EB8-B890-8645-A9299C2149B6}"/>
            </a:ext>
          </a:extLst>
        </p:cNvPr>
        <p:cNvGrpSpPr/>
        <p:nvPr/>
      </p:nvGrpSpPr>
      <p:grpSpPr>
        <a:xfrm>
          <a:off x="0" y="0"/>
          <a:ext cx="0" cy="0"/>
          <a:chOff x="0" y="0"/>
          <a:chExt cx="0" cy="0"/>
        </a:xfrm>
      </p:grpSpPr>
      <p:sp>
        <p:nvSpPr>
          <p:cNvPr id="2" name="مربع نص 1">
            <a:extLst>
              <a:ext uri="{FF2B5EF4-FFF2-40B4-BE49-F238E27FC236}">
                <a16:creationId xmlns:a16="http://schemas.microsoft.com/office/drawing/2014/main" id="{F2D67F7D-23C6-E246-4322-4510134880E3}"/>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التنفيذ</a:t>
            </a:r>
          </a:p>
          <a:p>
            <a:pPr algn="ctr"/>
            <a:r>
              <a:rPr lang="en-US" dirty="0">
                <a:solidFill>
                  <a:srgbClr val="58575C"/>
                </a:solidFill>
                <a:latin typeface="Dubai Medium" panose="020B0603030403030204" pitchFamily="34" charset="-78"/>
                <a:cs typeface="Dubai Medium" panose="020B0603030403030204" pitchFamily="34" charset="-78"/>
              </a:rPr>
              <a:t>Implementation</a:t>
            </a:r>
            <a:endParaRPr lang="ar-SA" dirty="0">
              <a:solidFill>
                <a:srgbClr val="58575C"/>
              </a:solidFill>
              <a:latin typeface="Dubai Medium" panose="020B0603030403030204" pitchFamily="34" charset="-78"/>
              <a:cs typeface="Dubai Medium" panose="020B0603030403030204" pitchFamily="34" charset="-78"/>
            </a:endParaRPr>
          </a:p>
        </p:txBody>
      </p:sp>
      <p:sp>
        <p:nvSpPr>
          <p:cNvPr id="12" name="مثلث متساوي الساقين 11">
            <a:hlinkClick r:id="rId2" action="ppaction://hlinksldjump"/>
            <a:extLst>
              <a:ext uri="{FF2B5EF4-FFF2-40B4-BE49-F238E27FC236}">
                <a16:creationId xmlns:a16="http://schemas.microsoft.com/office/drawing/2014/main" id="{46A1B1A6-D363-411F-A1A4-167193AFFFA5}"/>
              </a:ext>
            </a:extLst>
          </p:cNvPr>
          <p:cNvSpPr/>
          <p:nvPr/>
        </p:nvSpPr>
        <p:spPr>
          <a:xfrm rot="16200000" flipH="1">
            <a:off x="1200000"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ربع نص 12">
            <a:extLst>
              <a:ext uri="{FF2B5EF4-FFF2-40B4-BE49-F238E27FC236}">
                <a16:creationId xmlns:a16="http://schemas.microsoft.com/office/drawing/2014/main" id="{0C35EAAF-3897-A69C-AFB9-7C5F274C17A7}"/>
              </a:ext>
            </a:extLst>
          </p:cNvPr>
          <p:cNvSpPr txBox="1"/>
          <p:nvPr/>
        </p:nvSpPr>
        <p:spPr>
          <a:xfrm>
            <a:off x="3087328" y="1832525"/>
            <a:ext cx="6017342" cy="369332"/>
          </a:xfrm>
          <a:prstGeom prst="rect">
            <a:avLst/>
          </a:prstGeom>
          <a:noFill/>
        </p:spPr>
        <p:txBody>
          <a:bodyPr wrap="square" rtlCol="1">
            <a:spAutoFit/>
          </a:bodyPr>
          <a:lstStyle/>
          <a:p>
            <a:pPr algn="ctr"/>
            <a:r>
              <a:rPr lang="ar-SA" dirty="0">
                <a:latin typeface="Dubai Medium" panose="020B0603030403030204" pitchFamily="34" charset="-78"/>
                <a:cs typeface="Dubai Medium" panose="020B0603030403030204" pitchFamily="34" charset="-78"/>
              </a:rPr>
              <a:t>التعرف على شخص غير مصرح له</a:t>
            </a:r>
          </a:p>
        </p:txBody>
      </p:sp>
      <p:sp>
        <p:nvSpPr>
          <p:cNvPr id="3" name="مثلث متساوي الساقين 2">
            <a:hlinkClick r:id="rId3" action="ppaction://hlinksldjump"/>
            <a:extLst>
              <a:ext uri="{FF2B5EF4-FFF2-40B4-BE49-F238E27FC236}">
                <a16:creationId xmlns:a16="http://schemas.microsoft.com/office/drawing/2014/main" id="{FAC64FB0-7157-06CD-5C82-5DB35321E938}"/>
              </a:ext>
            </a:extLst>
          </p:cNvPr>
          <p:cNvSpPr/>
          <p:nvPr/>
        </p:nvSpPr>
        <p:spPr>
          <a:xfrm rot="5400000">
            <a:off x="10271996"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0D184E9E-4DC7-1CD4-814E-1AB38EAAE486}"/>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13126986" y="3380481"/>
            <a:ext cx="3456000" cy="1800000"/>
          </a:xfrm>
          <a:prstGeom prst="rect">
            <a:avLst/>
          </a:prstGeom>
        </p:spPr>
      </p:pic>
      <p:pic>
        <p:nvPicPr>
          <p:cNvPr id="4" name="صورة 3">
            <a:extLst>
              <a:ext uri="{FF2B5EF4-FFF2-40B4-BE49-F238E27FC236}">
                <a16:creationId xmlns:a16="http://schemas.microsoft.com/office/drawing/2014/main" id="{6E776328-8E49-D915-6E2F-AE12A8826280}"/>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13126986" y="3380481"/>
            <a:ext cx="3456000" cy="1800000"/>
          </a:xfrm>
          <a:prstGeom prst="rect">
            <a:avLst/>
          </a:prstGeom>
        </p:spPr>
      </p:pic>
      <p:pic>
        <p:nvPicPr>
          <p:cNvPr id="10" name="صورة 9">
            <a:extLst>
              <a:ext uri="{FF2B5EF4-FFF2-40B4-BE49-F238E27FC236}">
                <a16:creationId xmlns:a16="http://schemas.microsoft.com/office/drawing/2014/main" id="{2B309A65-E59A-6D92-1332-031FE33D80E8}"/>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2495998" y="2300481"/>
            <a:ext cx="7200000" cy="3960000"/>
          </a:xfrm>
          <a:prstGeom prst="rect">
            <a:avLst/>
          </a:prstGeom>
        </p:spPr>
      </p:pic>
      <p:pic>
        <p:nvPicPr>
          <p:cNvPr id="8" name="صورة 7">
            <a:extLst>
              <a:ext uri="{FF2B5EF4-FFF2-40B4-BE49-F238E27FC236}">
                <a16:creationId xmlns:a16="http://schemas.microsoft.com/office/drawing/2014/main" id="{D15BDFC2-0372-E5DF-6CDA-98396DB00A39}"/>
              </a:ext>
            </a:extLst>
          </p:cNvPr>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5674358" y="3380481"/>
            <a:ext cx="3456000" cy="1800000"/>
          </a:xfrm>
          <a:prstGeom prst="rect">
            <a:avLst/>
          </a:prstGeom>
        </p:spPr>
      </p:pic>
    </p:spTree>
    <p:extLst>
      <p:ext uri="{BB962C8B-B14F-4D97-AF65-F5344CB8AC3E}">
        <p14:creationId xmlns:p14="http://schemas.microsoft.com/office/powerpoint/2010/main" val="1403358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EA3EC-AB20-82D1-0F23-F2F4BA3D21D9}"/>
            </a:ext>
          </a:extLst>
        </p:cNvPr>
        <p:cNvGrpSpPr/>
        <p:nvPr/>
      </p:nvGrpSpPr>
      <p:grpSpPr>
        <a:xfrm>
          <a:off x="0" y="0"/>
          <a:ext cx="0" cy="0"/>
          <a:chOff x="0" y="0"/>
          <a:chExt cx="0" cy="0"/>
        </a:xfrm>
      </p:grpSpPr>
      <p:sp>
        <p:nvSpPr>
          <p:cNvPr id="2" name="مربع نص 1">
            <a:extLst>
              <a:ext uri="{FF2B5EF4-FFF2-40B4-BE49-F238E27FC236}">
                <a16:creationId xmlns:a16="http://schemas.microsoft.com/office/drawing/2014/main" id="{21AA9E7B-DB41-EE5E-3972-F14077500234}"/>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التنفيذ</a:t>
            </a:r>
          </a:p>
          <a:p>
            <a:pPr algn="ctr"/>
            <a:r>
              <a:rPr lang="en-US" dirty="0">
                <a:solidFill>
                  <a:srgbClr val="58575C"/>
                </a:solidFill>
                <a:latin typeface="Dubai Medium" panose="020B0603030403030204" pitchFamily="34" charset="-78"/>
                <a:cs typeface="Dubai Medium" panose="020B0603030403030204" pitchFamily="34" charset="-78"/>
              </a:rPr>
              <a:t>Implementation</a:t>
            </a:r>
            <a:endParaRPr lang="ar-SA" dirty="0">
              <a:solidFill>
                <a:srgbClr val="58575C"/>
              </a:solidFill>
              <a:latin typeface="Dubai Medium" panose="020B0603030403030204" pitchFamily="34" charset="-78"/>
              <a:cs typeface="Dubai Medium" panose="020B0603030403030204" pitchFamily="34" charset="-78"/>
            </a:endParaRPr>
          </a:p>
        </p:txBody>
      </p:sp>
      <p:sp>
        <p:nvSpPr>
          <p:cNvPr id="12" name="مثلث متساوي الساقين 11">
            <a:hlinkClick r:id="rId2" action="ppaction://hlinksldjump"/>
            <a:extLst>
              <a:ext uri="{FF2B5EF4-FFF2-40B4-BE49-F238E27FC236}">
                <a16:creationId xmlns:a16="http://schemas.microsoft.com/office/drawing/2014/main" id="{C216EE42-D65B-E9E8-0F0A-B3244DF1A8FF}"/>
              </a:ext>
            </a:extLst>
          </p:cNvPr>
          <p:cNvSpPr/>
          <p:nvPr/>
        </p:nvSpPr>
        <p:spPr>
          <a:xfrm rot="16200000" flipH="1">
            <a:off x="1200000"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مربع نص 12">
            <a:extLst>
              <a:ext uri="{FF2B5EF4-FFF2-40B4-BE49-F238E27FC236}">
                <a16:creationId xmlns:a16="http://schemas.microsoft.com/office/drawing/2014/main" id="{8BCC7239-4606-2E98-7F44-79B3525D50F5}"/>
              </a:ext>
            </a:extLst>
          </p:cNvPr>
          <p:cNvSpPr txBox="1"/>
          <p:nvPr/>
        </p:nvSpPr>
        <p:spPr>
          <a:xfrm>
            <a:off x="3087328" y="1832525"/>
            <a:ext cx="6017342" cy="369332"/>
          </a:xfrm>
          <a:prstGeom prst="rect">
            <a:avLst/>
          </a:prstGeom>
          <a:noFill/>
        </p:spPr>
        <p:txBody>
          <a:bodyPr wrap="square" rtlCol="1">
            <a:spAutoFit/>
          </a:bodyPr>
          <a:lstStyle/>
          <a:p>
            <a:pPr algn="ctr"/>
            <a:r>
              <a:rPr lang="ar-SA" dirty="0">
                <a:latin typeface="Dubai Medium" panose="020B0603030403030204" pitchFamily="34" charset="-78"/>
                <a:cs typeface="Dubai Medium" panose="020B0603030403030204" pitchFamily="34" charset="-78"/>
              </a:rPr>
              <a:t>تخزين صور الأشخاص المصرح لهم</a:t>
            </a:r>
          </a:p>
        </p:txBody>
      </p:sp>
      <p:sp>
        <p:nvSpPr>
          <p:cNvPr id="3" name="مثلث متساوي الساقين 2">
            <a:hlinkClick r:id="rId3" action="ppaction://hlinksldjump"/>
            <a:extLst>
              <a:ext uri="{FF2B5EF4-FFF2-40B4-BE49-F238E27FC236}">
                <a16:creationId xmlns:a16="http://schemas.microsoft.com/office/drawing/2014/main" id="{A9232EE2-553D-037E-C45D-444E22C36394}"/>
              </a:ext>
            </a:extLst>
          </p:cNvPr>
          <p:cNvSpPr/>
          <p:nvPr/>
        </p:nvSpPr>
        <p:spPr>
          <a:xfrm rot="5400000">
            <a:off x="10271996"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CEB44657-990D-9DC1-EDEB-94A5D98E9A87}"/>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13126986" y="3380481"/>
            <a:ext cx="3456000" cy="1800000"/>
          </a:xfrm>
          <a:prstGeom prst="rect">
            <a:avLst/>
          </a:prstGeom>
        </p:spPr>
      </p:pic>
      <p:pic>
        <p:nvPicPr>
          <p:cNvPr id="4" name="صورة 3">
            <a:extLst>
              <a:ext uri="{FF2B5EF4-FFF2-40B4-BE49-F238E27FC236}">
                <a16:creationId xmlns:a16="http://schemas.microsoft.com/office/drawing/2014/main" id="{03FBE684-96F7-887E-65EC-FB84F7838D00}"/>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2495998" y="2300481"/>
            <a:ext cx="7200000" cy="3960000"/>
          </a:xfrm>
          <a:prstGeom prst="rect">
            <a:avLst/>
          </a:prstGeom>
        </p:spPr>
      </p:pic>
      <p:pic>
        <p:nvPicPr>
          <p:cNvPr id="10" name="صورة 9">
            <a:extLst>
              <a:ext uri="{FF2B5EF4-FFF2-40B4-BE49-F238E27FC236}">
                <a16:creationId xmlns:a16="http://schemas.microsoft.com/office/drawing/2014/main" id="{C1FC8695-1A09-BF19-6DCD-890FD04B9244}"/>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5706440" y="3380481"/>
            <a:ext cx="3456001" cy="1800000"/>
          </a:xfrm>
          <a:prstGeom prst="rect">
            <a:avLst/>
          </a:prstGeom>
        </p:spPr>
      </p:pic>
      <p:pic>
        <p:nvPicPr>
          <p:cNvPr id="8" name="صورة 7">
            <a:extLst>
              <a:ext uri="{FF2B5EF4-FFF2-40B4-BE49-F238E27FC236}">
                <a16:creationId xmlns:a16="http://schemas.microsoft.com/office/drawing/2014/main" id="{211EACE6-F1C6-CB4B-1541-88B41FF3E82B}"/>
              </a:ext>
            </a:extLst>
          </p:cNvPr>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5674358" y="3380481"/>
            <a:ext cx="3456000" cy="1800000"/>
          </a:xfrm>
          <a:prstGeom prst="rect">
            <a:avLst/>
          </a:prstGeom>
        </p:spPr>
      </p:pic>
    </p:spTree>
    <p:extLst>
      <p:ext uri="{BB962C8B-B14F-4D97-AF65-F5344CB8AC3E}">
        <p14:creationId xmlns:p14="http://schemas.microsoft.com/office/powerpoint/2010/main" val="39255725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0C76C-893F-6058-6076-AB2500A0C996}"/>
            </a:ext>
          </a:extLst>
        </p:cNvPr>
        <p:cNvGrpSpPr/>
        <p:nvPr/>
      </p:nvGrpSpPr>
      <p:grpSpPr>
        <a:xfrm>
          <a:off x="0" y="0"/>
          <a:ext cx="0" cy="0"/>
          <a:chOff x="0" y="0"/>
          <a:chExt cx="0" cy="0"/>
        </a:xfrm>
      </p:grpSpPr>
      <p:sp>
        <p:nvSpPr>
          <p:cNvPr id="2" name="مربع نص 1">
            <a:extLst>
              <a:ext uri="{FF2B5EF4-FFF2-40B4-BE49-F238E27FC236}">
                <a16:creationId xmlns:a16="http://schemas.microsoft.com/office/drawing/2014/main" id="{94BAC6B5-8BD5-E81D-AC41-15FF0B1523B2}"/>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التنفيذ</a:t>
            </a:r>
          </a:p>
          <a:p>
            <a:pPr algn="ctr"/>
            <a:r>
              <a:rPr lang="en-US" dirty="0">
                <a:solidFill>
                  <a:srgbClr val="58575C"/>
                </a:solidFill>
                <a:latin typeface="Dubai Medium" panose="020B0603030403030204" pitchFamily="34" charset="-78"/>
                <a:cs typeface="Dubai Medium" panose="020B0603030403030204" pitchFamily="34" charset="-78"/>
              </a:rPr>
              <a:t>Implementation</a:t>
            </a:r>
            <a:endParaRPr lang="ar-SA" dirty="0">
              <a:solidFill>
                <a:srgbClr val="58575C"/>
              </a:solidFill>
              <a:latin typeface="Dubai Medium" panose="020B0603030403030204" pitchFamily="34" charset="-78"/>
              <a:cs typeface="Dubai Medium" panose="020B0603030403030204" pitchFamily="34" charset="-78"/>
            </a:endParaRPr>
          </a:p>
        </p:txBody>
      </p:sp>
      <p:sp>
        <p:nvSpPr>
          <p:cNvPr id="13" name="مربع نص 12">
            <a:extLst>
              <a:ext uri="{FF2B5EF4-FFF2-40B4-BE49-F238E27FC236}">
                <a16:creationId xmlns:a16="http://schemas.microsoft.com/office/drawing/2014/main" id="{22F9F4DB-7BEB-FD79-BF6F-229EC6306713}"/>
              </a:ext>
            </a:extLst>
          </p:cNvPr>
          <p:cNvSpPr txBox="1"/>
          <p:nvPr/>
        </p:nvSpPr>
        <p:spPr>
          <a:xfrm>
            <a:off x="3087328" y="1832525"/>
            <a:ext cx="6017342" cy="369332"/>
          </a:xfrm>
          <a:prstGeom prst="rect">
            <a:avLst/>
          </a:prstGeom>
          <a:noFill/>
        </p:spPr>
        <p:txBody>
          <a:bodyPr wrap="square" rtlCol="1">
            <a:spAutoFit/>
          </a:bodyPr>
          <a:lstStyle/>
          <a:p>
            <a:pPr algn="ctr"/>
            <a:r>
              <a:rPr lang="ar-SA" dirty="0">
                <a:latin typeface="Dubai Medium" panose="020B0603030403030204" pitchFamily="34" charset="-78"/>
                <a:cs typeface="Dubai Medium" panose="020B0603030403030204" pitchFamily="34" charset="-78"/>
              </a:rPr>
              <a:t>التعرف على شخص مصرح له</a:t>
            </a:r>
          </a:p>
        </p:txBody>
      </p:sp>
      <p:sp>
        <p:nvSpPr>
          <p:cNvPr id="3" name="مثلث متساوي الساقين 2">
            <a:hlinkClick r:id="rId2" action="ppaction://hlinksldjump"/>
            <a:extLst>
              <a:ext uri="{FF2B5EF4-FFF2-40B4-BE49-F238E27FC236}">
                <a16:creationId xmlns:a16="http://schemas.microsoft.com/office/drawing/2014/main" id="{784D737F-3732-C7C1-8341-2B7892F573E0}"/>
              </a:ext>
            </a:extLst>
          </p:cNvPr>
          <p:cNvSpPr/>
          <p:nvPr/>
        </p:nvSpPr>
        <p:spPr>
          <a:xfrm rot="5400000">
            <a:off x="10271996" y="3920481"/>
            <a:ext cx="720000" cy="720000"/>
          </a:xfrm>
          <a:prstGeom prst="triangle">
            <a:avLst/>
          </a:prstGeom>
          <a:solidFill>
            <a:srgbClr val="379A86"/>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1458A1DC-9A18-3496-AE13-06499900935F}"/>
              </a:ext>
            </a:extLst>
          </p:cNvPr>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495998" y="2300481"/>
            <a:ext cx="7200000" cy="3960000"/>
          </a:xfrm>
          <a:prstGeom prst="rect">
            <a:avLst/>
          </a:prstGeom>
        </p:spPr>
      </p:pic>
      <p:pic>
        <p:nvPicPr>
          <p:cNvPr id="4" name="صورة 3">
            <a:extLst>
              <a:ext uri="{FF2B5EF4-FFF2-40B4-BE49-F238E27FC236}">
                <a16:creationId xmlns:a16="http://schemas.microsoft.com/office/drawing/2014/main" id="{0BE1BCB8-9081-5ABC-BFDF-86BCE726AE3C}"/>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5754565" y="3380481"/>
            <a:ext cx="3456001" cy="1800000"/>
          </a:xfrm>
          <a:prstGeom prst="rect">
            <a:avLst/>
          </a:prstGeom>
        </p:spPr>
      </p:pic>
      <p:pic>
        <p:nvPicPr>
          <p:cNvPr id="10" name="صورة 9">
            <a:extLst>
              <a:ext uri="{FF2B5EF4-FFF2-40B4-BE49-F238E27FC236}">
                <a16:creationId xmlns:a16="http://schemas.microsoft.com/office/drawing/2014/main" id="{54FE4839-DB4B-1D57-7B39-23462D519A0D}"/>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5706440" y="3380481"/>
            <a:ext cx="3456001" cy="1800000"/>
          </a:xfrm>
          <a:prstGeom prst="rect">
            <a:avLst/>
          </a:prstGeom>
        </p:spPr>
      </p:pic>
      <p:pic>
        <p:nvPicPr>
          <p:cNvPr id="8" name="صورة 7">
            <a:extLst>
              <a:ext uri="{FF2B5EF4-FFF2-40B4-BE49-F238E27FC236}">
                <a16:creationId xmlns:a16="http://schemas.microsoft.com/office/drawing/2014/main" id="{3DAE7745-22FB-5E28-5C63-2AC16A29FAAD}"/>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5674358" y="3380481"/>
            <a:ext cx="3456000" cy="1800000"/>
          </a:xfrm>
          <a:prstGeom prst="rect">
            <a:avLst/>
          </a:prstGeom>
        </p:spPr>
      </p:pic>
    </p:spTree>
    <p:extLst>
      <p:ext uri="{BB962C8B-B14F-4D97-AF65-F5344CB8AC3E}">
        <p14:creationId xmlns:p14="http://schemas.microsoft.com/office/powerpoint/2010/main" val="18967197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912D589-48C0-3274-A2D0-7E85A2496B32}"/>
              </a:ext>
            </a:extLst>
          </p:cNvPr>
          <p:cNvSpPr txBox="1"/>
          <p:nvPr/>
        </p:nvSpPr>
        <p:spPr>
          <a:xfrm>
            <a:off x="3622157" y="461528"/>
            <a:ext cx="4947684" cy="1015663"/>
          </a:xfrm>
          <a:prstGeom prst="rect">
            <a:avLst/>
          </a:prstGeom>
          <a:noFill/>
        </p:spPr>
        <p:txBody>
          <a:bodyPr wrap="square" rtlCol="1">
            <a:spAutoFit/>
          </a:bodyPr>
          <a:lstStyle/>
          <a:p>
            <a:pPr algn="ctr"/>
            <a:r>
              <a:rPr lang="ar-SA" sz="4000" b="1" dirty="0">
                <a:solidFill>
                  <a:srgbClr val="58575C"/>
                </a:solidFill>
                <a:latin typeface="Dubai Medium" panose="020B0603030403030204" pitchFamily="34" charset="-78"/>
                <a:cs typeface="Dubai Medium" panose="020B0603030403030204" pitchFamily="34" charset="-78"/>
              </a:rPr>
              <a:t>الاختبار والتقييم</a:t>
            </a:r>
          </a:p>
          <a:p>
            <a:pPr algn="ctr"/>
            <a:r>
              <a:rPr lang="en-US" dirty="0">
                <a:solidFill>
                  <a:srgbClr val="58575C"/>
                </a:solidFill>
                <a:latin typeface="Dubai Medium" panose="020B0603030403030204" pitchFamily="34" charset="-78"/>
                <a:cs typeface="Dubai Medium" panose="020B0603030403030204" pitchFamily="34" charset="-78"/>
              </a:rPr>
              <a:t>Testing and Evaluation</a:t>
            </a:r>
            <a:endParaRPr lang="ar-SA" dirty="0">
              <a:solidFill>
                <a:srgbClr val="58575C"/>
              </a:solidFill>
              <a:latin typeface="Dubai Medium" panose="020B0603030403030204" pitchFamily="34" charset="-78"/>
              <a:cs typeface="Dubai Medium" panose="020B0603030403030204" pitchFamily="34" charset="-78"/>
            </a:endParaRPr>
          </a:p>
        </p:txBody>
      </p:sp>
      <p:grpSp>
        <p:nvGrpSpPr>
          <p:cNvPr id="15" name="مجموعة 14">
            <a:extLst>
              <a:ext uri="{FF2B5EF4-FFF2-40B4-BE49-F238E27FC236}">
                <a16:creationId xmlns:a16="http://schemas.microsoft.com/office/drawing/2014/main" id="{20DA7BF2-2502-9CB2-AB96-86AC2B5649B4}"/>
              </a:ext>
            </a:extLst>
          </p:cNvPr>
          <p:cNvGrpSpPr/>
          <p:nvPr/>
        </p:nvGrpSpPr>
        <p:grpSpPr>
          <a:xfrm>
            <a:off x="1200875" y="1981015"/>
            <a:ext cx="10271515" cy="3770264"/>
            <a:chOff x="1363582" y="2045183"/>
            <a:chExt cx="10271515" cy="3770264"/>
          </a:xfrm>
        </p:grpSpPr>
        <p:sp>
          <p:nvSpPr>
            <p:cNvPr id="11" name="شكل حر: شكل 10">
              <a:extLst>
                <a:ext uri="{FF2B5EF4-FFF2-40B4-BE49-F238E27FC236}">
                  <a16:creationId xmlns:a16="http://schemas.microsoft.com/office/drawing/2014/main" id="{15D8E2ED-A935-0C50-E62D-09763B19124A}"/>
                </a:ext>
              </a:extLst>
            </p:cNvPr>
            <p:cNvSpPr/>
            <p:nvPr/>
          </p:nvSpPr>
          <p:spPr>
            <a:xfrm rot="5400000" flipH="1">
              <a:off x="8285747" y="2430380"/>
              <a:ext cx="2470484" cy="2999872"/>
            </a:xfrm>
            <a:custGeom>
              <a:avLst/>
              <a:gdLst>
                <a:gd name="connsiteX0" fmla="*/ 2470484 w 2470484"/>
                <a:gd name="connsiteY0" fmla="*/ 2999872 h 2999872"/>
                <a:gd name="connsiteX1" fmla="*/ 2470484 w 2470484"/>
                <a:gd name="connsiteY1" fmla="*/ 411756 h 2999872"/>
                <a:gd name="connsiteX2" fmla="*/ 2058728 w 2470484"/>
                <a:gd name="connsiteY2" fmla="*/ 0 h 2999872"/>
                <a:gd name="connsiteX3" fmla="*/ 411756 w 2470484"/>
                <a:gd name="connsiteY3" fmla="*/ 0 h 2999872"/>
                <a:gd name="connsiteX4" fmla="*/ 0 w 2470484"/>
                <a:gd name="connsiteY4" fmla="*/ 411756 h 2999872"/>
                <a:gd name="connsiteX5" fmla="*/ 0 w 2470484"/>
                <a:gd name="connsiteY5" fmla="*/ 2999872 h 2999872"/>
                <a:gd name="connsiteX6" fmla="*/ 256675 w 2470484"/>
                <a:gd name="connsiteY6" fmla="*/ 2999872 h 2999872"/>
                <a:gd name="connsiteX7" fmla="*/ 256675 w 2470484"/>
                <a:gd name="connsiteY7" fmla="*/ 2695076 h 2999872"/>
                <a:gd name="connsiteX8" fmla="*/ 409078 w 2470484"/>
                <a:gd name="connsiteY8" fmla="*/ 2542674 h 2999872"/>
                <a:gd name="connsiteX9" fmla="*/ 2061409 w 2470484"/>
                <a:gd name="connsiteY9" fmla="*/ 2542674 h 2999872"/>
                <a:gd name="connsiteX10" fmla="*/ 2213812 w 2470484"/>
                <a:gd name="connsiteY10" fmla="*/ 2695076 h 2999872"/>
                <a:gd name="connsiteX11" fmla="*/ 2213812 w 2470484"/>
                <a:gd name="connsiteY11" fmla="*/ 2999872 h 299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0484" h="2999872">
                  <a:moveTo>
                    <a:pt x="2470484" y="2999872"/>
                  </a:moveTo>
                  <a:lnTo>
                    <a:pt x="2470484" y="411756"/>
                  </a:lnTo>
                  <a:cubicBezTo>
                    <a:pt x="2470484" y="184348"/>
                    <a:pt x="2286135" y="0"/>
                    <a:pt x="2058728" y="0"/>
                  </a:cubicBezTo>
                  <a:lnTo>
                    <a:pt x="411756" y="0"/>
                  </a:lnTo>
                  <a:cubicBezTo>
                    <a:pt x="184349" y="0"/>
                    <a:pt x="0" y="184348"/>
                    <a:pt x="0" y="411756"/>
                  </a:cubicBezTo>
                  <a:lnTo>
                    <a:pt x="0" y="2999872"/>
                  </a:lnTo>
                  <a:lnTo>
                    <a:pt x="256675" y="2999872"/>
                  </a:lnTo>
                  <a:lnTo>
                    <a:pt x="256675" y="2695076"/>
                  </a:lnTo>
                  <a:cubicBezTo>
                    <a:pt x="256675" y="2610906"/>
                    <a:pt x="324908" y="2542674"/>
                    <a:pt x="409078" y="2542674"/>
                  </a:cubicBezTo>
                  <a:lnTo>
                    <a:pt x="2061409" y="2542674"/>
                  </a:lnTo>
                  <a:cubicBezTo>
                    <a:pt x="2145579" y="2542674"/>
                    <a:pt x="2213812" y="2610906"/>
                    <a:pt x="2213812" y="2695076"/>
                  </a:cubicBezTo>
                  <a:lnTo>
                    <a:pt x="2213812" y="2999872"/>
                  </a:lnTo>
                  <a:close/>
                </a:path>
              </a:pathLst>
            </a:custGeom>
            <a:noFill/>
            <a:ln w="76200">
              <a:solidFill>
                <a:srgbClr val="379A86"/>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 name="مربع نص 3">
              <a:extLst>
                <a:ext uri="{FF2B5EF4-FFF2-40B4-BE49-F238E27FC236}">
                  <a16:creationId xmlns:a16="http://schemas.microsoft.com/office/drawing/2014/main" id="{AD60B2BE-1D98-9DB1-62A3-F83257265977}"/>
                </a:ext>
              </a:extLst>
            </p:cNvPr>
            <p:cNvSpPr txBox="1"/>
            <p:nvPr/>
          </p:nvSpPr>
          <p:spPr>
            <a:xfrm>
              <a:off x="10177647" y="2045184"/>
              <a:ext cx="1457450" cy="3770263"/>
            </a:xfrm>
            <a:prstGeom prst="rect">
              <a:avLst/>
            </a:prstGeom>
            <a:noFill/>
          </p:spPr>
          <p:txBody>
            <a:bodyPr wrap="none" rtlCol="1">
              <a:spAutoFit/>
            </a:bodyPr>
            <a:lstStyle/>
            <a:p>
              <a:r>
                <a:rPr lang="en-US" sz="23900" dirty="0">
                  <a:solidFill>
                    <a:srgbClr val="379A86"/>
                  </a:solidFill>
                  <a:latin typeface="Aharoni" panose="02010803020104030203" pitchFamily="2" charset="-79"/>
                  <a:cs typeface="Aharoni" panose="02010803020104030203" pitchFamily="2" charset="-79"/>
                </a:rPr>
                <a:t>1</a:t>
              </a:r>
              <a:endParaRPr lang="ar-SA" sz="23900" dirty="0">
                <a:solidFill>
                  <a:srgbClr val="379A86"/>
                </a:solidFill>
                <a:latin typeface="Aharoni" panose="02010803020104030203" pitchFamily="2" charset="-79"/>
                <a:cs typeface="Dubai Medium" panose="020B0603030403030204" pitchFamily="34" charset="-78"/>
              </a:endParaRPr>
            </a:p>
          </p:txBody>
        </p:sp>
        <p:sp>
          <p:nvSpPr>
            <p:cNvPr id="9" name="مستطيل: زوايا علوية مستديرة 8">
              <a:extLst>
                <a:ext uri="{FF2B5EF4-FFF2-40B4-BE49-F238E27FC236}">
                  <a16:creationId xmlns:a16="http://schemas.microsoft.com/office/drawing/2014/main" id="{DFEA8F0B-3C69-D9C8-AF2A-E2890003F403}"/>
                </a:ext>
              </a:extLst>
            </p:cNvPr>
            <p:cNvSpPr/>
            <p:nvPr/>
          </p:nvSpPr>
          <p:spPr>
            <a:xfrm rot="5400000" flipH="1">
              <a:off x="1628277" y="2430379"/>
              <a:ext cx="2470484" cy="2999873"/>
            </a:xfrm>
            <a:prstGeom prst="round2SameRect">
              <a:avLst/>
            </a:prstGeom>
            <a:noFill/>
            <a:ln w="76200">
              <a:solidFill>
                <a:srgbClr val="379A86"/>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شكل حر: شكل 11">
              <a:extLst>
                <a:ext uri="{FF2B5EF4-FFF2-40B4-BE49-F238E27FC236}">
                  <a16:creationId xmlns:a16="http://schemas.microsoft.com/office/drawing/2014/main" id="{D94C0776-7463-728E-9CB8-A450569AD366}"/>
                </a:ext>
              </a:extLst>
            </p:cNvPr>
            <p:cNvSpPr/>
            <p:nvPr/>
          </p:nvSpPr>
          <p:spPr>
            <a:xfrm rot="5400000" flipH="1">
              <a:off x="4957011" y="2430380"/>
              <a:ext cx="2470484" cy="2999872"/>
            </a:xfrm>
            <a:custGeom>
              <a:avLst/>
              <a:gdLst>
                <a:gd name="connsiteX0" fmla="*/ 2470484 w 2470484"/>
                <a:gd name="connsiteY0" fmla="*/ 2999872 h 2999872"/>
                <a:gd name="connsiteX1" fmla="*/ 2470484 w 2470484"/>
                <a:gd name="connsiteY1" fmla="*/ 411756 h 2999872"/>
                <a:gd name="connsiteX2" fmla="*/ 2058728 w 2470484"/>
                <a:gd name="connsiteY2" fmla="*/ 0 h 2999872"/>
                <a:gd name="connsiteX3" fmla="*/ 411756 w 2470484"/>
                <a:gd name="connsiteY3" fmla="*/ 0 h 2999872"/>
                <a:gd name="connsiteX4" fmla="*/ 0 w 2470484"/>
                <a:gd name="connsiteY4" fmla="*/ 411756 h 2999872"/>
                <a:gd name="connsiteX5" fmla="*/ 0 w 2470484"/>
                <a:gd name="connsiteY5" fmla="*/ 2999872 h 2999872"/>
                <a:gd name="connsiteX6" fmla="*/ 256675 w 2470484"/>
                <a:gd name="connsiteY6" fmla="*/ 2999872 h 2999872"/>
                <a:gd name="connsiteX7" fmla="*/ 256675 w 2470484"/>
                <a:gd name="connsiteY7" fmla="*/ 2695076 h 2999872"/>
                <a:gd name="connsiteX8" fmla="*/ 409078 w 2470484"/>
                <a:gd name="connsiteY8" fmla="*/ 2542674 h 2999872"/>
                <a:gd name="connsiteX9" fmla="*/ 2061409 w 2470484"/>
                <a:gd name="connsiteY9" fmla="*/ 2542674 h 2999872"/>
                <a:gd name="connsiteX10" fmla="*/ 2213812 w 2470484"/>
                <a:gd name="connsiteY10" fmla="*/ 2695076 h 2999872"/>
                <a:gd name="connsiteX11" fmla="*/ 2213812 w 2470484"/>
                <a:gd name="connsiteY11" fmla="*/ 2999872 h 299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0484" h="2999872">
                  <a:moveTo>
                    <a:pt x="2470484" y="2999872"/>
                  </a:moveTo>
                  <a:lnTo>
                    <a:pt x="2470484" y="411756"/>
                  </a:lnTo>
                  <a:cubicBezTo>
                    <a:pt x="2470484" y="184348"/>
                    <a:pt x="2286135" y="0"/>
                    <a:pt x="2058728" y="0"/>
                  </a:cubicBezTo>
                  <a:lnTo>
                    <a:pt x="411756" y="0"/>
                  </a:lnTo>
                  <a:cubicBezTo>
                    <a:pt x="184349" y="0"/>
                    <a:pt x="0" y="184348"/>
                    <a:pt x="0" y="411756"/>
                  </a:cubicBezTo>
                  <a:lnTo>
                    <a:pt x="0" y="2999872"/>
                  </a:lnTo>
                  <a:lnTo>
                    <a:pt x="256675" y="2999872"/>
                  </a:lnTo>
                  <a:lnTo>
                    <a:pt x="256675" y="2695076"/>
                  </a:lnTo>
                  <a:cubicBezTo>
                    <a:pt x="256675" y="2610906"/>
                    <a:pt x="324908" y="2542674"/>
                    <a:pt x="409078" y="2542674"/>
                  </a:cubicBezTo>
                  <a:lnTo>
                    <a:pt x="2061409" y="2542674"/>
                  </a:lnTo>
                  <a:cubicBezTo>
                    <a:pt x="2145579" y="2542674"/>
                    <a:pt x="2213812" y="2610906"/>
                    <a:pt x="2213812" y="2695076"/>
                  </a:cubicBezTo>
                  <a:lnTo>
                    <a:pt x="2213812" y="2999872"/>
                  </a:lnTo>
                  <a:close/>
                </a:path>
              </a:pathLst>
            </a:custGeom>
            <a:noFill/>
            <a:ln w="76200">
              <a:solidFill>
                <a:srgbClr val="58575C"/>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13" name="مربع نص 12">
              <a:extLst>
                <a:ext uri="{FF2B5EF4-FFF2-40B4-BE49-F238E27FC236}">
                  <a16:creationId xmlns:a16="http://schemas.microsoft.com/office/drawing/2014/main" id="{24959CF3-CF6E-48AB-D68A-089DA07F151D}"/>
                </a:ext>
              </a:extLst>
            </p:cNvPr>
            <p:cNvSpPr txBox="1"/>
            <p:nvPr/>
          </p:nvSpPr>
          <p:spPr>
            <a:xfrm>
              <a:off x="6848911" y="2045184"/>
              <a:ext cx="1457450" cy="3770263"/>
            </a:xfrm>
            <a:prstGeom prst="rect">
              <a:avLst/>
            </a:prstGeom>
            <a:noFill/>
          </p:spPr>
          <p:txBody>
            <a:bodyPr wrap="none" rtlCol="1">
              <a:spAutoFit/>
            </a:bodyPr>
            <a:lstStyle/>
            <a:p>
              <a:r>
                <a:rPr lang="en-US" sz="23900" dirty="0">
                  <a:solidFill>
                    <a:srgbClr val="58575C"/>
                  </a:solidFill>
                  <a:latin typeface="Aharoni" panose="02010803020104030203" pitchFamily="2" charset="-79"/>
                  <a:cs typeface="Aharoni" panose="02010803020104030203" pitchFamily="2" charset="-79"/>
                </a:rPr>
                <a:t>2</a:t>
              </a:r>
              <a:endParaRPr lang="ar-SA" sz="23900" dirty="0">
                <a:solidFill>
                  <a:srgbClr val="58575C"/>
                </a:solidFill>
                <a:latin typeface="Aharoni" panose="02010803020104030203" pitchFamily="2" charset="-79"/>
                <a:cs typeface="Dubai Medium" panose="020B0603030403030204" pitchFamily="34" charset="-78"/>
              </a:endParaRPr>
            </a:p>
          </p:txBody>
        </p:sp>
        <p:sp>
          <p:nvSpPr>
            <p:cNvPr id="14" name="مربع نص 13">
              <a:extLst>
                <a:ext uri="{FF2B5EF4-FFF2-40B4-BE49-F238E27FC236}">
                  <a16:creationId xmlns:a16="http://schemas.microsoft.com/office/drawing/2014/main" id="{8BC2C0F8-271F-BF3C-B6F3-49C4E250CB20}"/>
                </a:ext>
              </a:extLst>
            </p:cNvPr>
            <p:cNvSpPr txBox="1"/>
            <p:nvPr/>
          </p:nvSpPr>
          <p:spPr>
            <a:xfrm>
              <a:off x="3520271" y="2045183"/>
              <a:ext cx="1457450" cy="3770263"/>
            </a:xfrm>
            <a:prstGeom prst="rect">
              <a:avLst/>
            </a:prstGeom>
            <a:noFill/>
          </p:spPr>
          <p:txBody>
            <a:bodyPr wrap="none" rtlCol="1">
              <a:spAutoFit/>
            </a:bodyPr>
            <a:lstStyle/>
            <a:p>
              <a:r>
                <a:rPr lang="en-US" sz="23900" dirty="0">
                  <a:solidFill>
                    <a:srgbClr val="379A86"/>
                  </a:solidFill>
                  <a:latin typeface="Aharoni" panose="02010803020104030203" pitchFamily="2" charset="-79"/>
                  <a:cs typeface="Aharoni" panose="02010803020104030203" pitchFamily="2" charset="-79"/>
                </a:rPr>
                <a:t>3</a:t>
              </a:r>
              <a:endParaRPr lang="ar-SA" sz="23900" dirty="0">
                <a:solidFill>
                  <a:srgbClr val="379A86"/>
                </a:solidFill>
                <a:latin typeface="Aharoni" panose="02010803020104030203" pitchFamily="2" charset="-79"/>
                <a:cs typeface="Dubai Medium" panose="020B0603030403030204" pitchFamily="34" charset="-78"/>
              </a:endParaRPr>
            </a:p>
          </p:txBody>
        </p:sp>
      </p:grpSp>
      <p:sp>
        <p:nvSpPr>
          <p:cNvPr id="17" name="مربع نص 16">
            <a:extLst>
              <a:ext uri="{FF2B5EF4-FFF2-40B4-BE49-F238E27FC236}">
                <a16:creationId xmlns:a16="http://schemas.microsoft.com/office/drawing/2014/main" id="{C8963569-2FF6-B8D9-D8B9-173214BB3FA3}"/>
              </a:ext>
            </a:extLst>
          </p:cNvPr>
          <p:cNvSpPr txBox="1"/>
          <p:nvPr/>
        </p:nvSpPr>
        <p:spPr>
          <a:xfrm>
            <a:off x="8557395" y="3147994"/>
            <a:ext cx="1883504" cy="1569660"/>
          </a:xfrm>
          <a:prstGeom prst="rect">
            <a:avLst/>
          </a:prstGeom>
          <a:noFill/>
        </p:spPr>
        <p:txBody>
          <a:bodyPr wrap="square">
            <a:spAutoFit/>
          </a:bodyPr>
          <a:lstStyle/>
          <a:p>
            <a:pPr algn="ctr"/>
            <a:r>
              <a:rPr lang="ar-SA" sz="2400" dirty="0">
                <a:solidFill>
                  <a:srgbClr val="379A86"/>
                </a:solidFill>
                <a:latin typeface="Dubai" panose="020B0503030403030204" pitchFamily="34" charset="-78"/>
                <a:cs typeface="Dubai" panose="020B0503030403030204" pitchFamily="34" charset="-78"/>
              </a:rPr>
              <a:t>تم اختبار النظام مع عدة وجوه، في ظروف إضاءة مختلفة.</a:t>
            </a:r>
          </a:p>
        </p:txBody>
      </p:sp>
      <p:sp>
        <p:nvSpPr>
          <p:cNvPr id="19" name="مربع نص 18">
            <a:extLst>
              <a:ext uri="{FF2B5EF4-FFF2-40B4-BE49-F238E27FC236}">
                <a16:creationId xmlns:a16="http://schemas.microsoft.com/office/drawing/2014/main" id="{80D080F2-D111-D6AB-44FB-FD1096D1E764}"/>
              </a:ext>
            </a:extLst>
          </p:cNvPr>
          <p:cNvSpPr txBox="1"/>
          <p:nvPr/>
        </p:nvSpPr>
        <p:spPr>
          <a:xfrm>
            <a:off x="5039903" y="3031503"/>
            <a:ext cx="1882800" cy="461665"/>
          </a:xfrm>
          <a:prstGeom prst="rect">
            <a:avLst/>
          </a:prstGeom>
          <a:noFill/>
        </p:spPr>
        <p:txBody>
          <a:bodyPr wrap="square">
            <a:spAutoFit/>
          </a:bodyPr>
          <a:lstStyle/>
          <a:p>
            <a:pPr algn="ctr"/>
            <a:r>
              <a:rPr lang="ar-SA" sz="2400" dirty="0">
                <a:solidFill>
                  <a:srgbClr val="58575C"/>
                </a:solidFill>
                <a:latin typeface="Dubai" panose="020B0503030403030204" pitchFamily="34" charset="-78"/>
                <a:cs typeface="Dubai" panose="020B0503030403030204" pitchFamily="34" charset="-78"/>
              </a:rPr>
              <a:t>أظهر النظام استجابة سريعة ودقة عالية في التعرف.</a:t>
            </a:r>
          </a:p>
        </p:txBody>
      </p:sp>
      <p:sp>
        <p:nvSpPr>
          <p:cNvPr id="21" name="مربع نص 20">
            <a:extLst>
              <a:ext uri="{FF2B5EF4-FFF2-40B4-BE49-F238E27FC236}">
                <a16:creationId xmlns:a16="http://schemas.microsoft.com/office/drawing/2014/main" id="{403C610A-7469-7A5F-D1CD-D3A30610F1A0}"/>
              </a:ext>
            </a:extLst>
          </p:cNvPr>
          <p:cNvSpPr txBox="1"/>
          <p:nvPr/>
        </p:nvSpPr>
        <p:spPr>
          <a:xfrm>
            <a:off x="1568466" y="2963328"/>
            <a:ext cx="1882800" cy="1938992"/>
          </a:xfrm>
          <a:prstGeom prst="rect">
            <a:avLst/>
          </a:prstGeom>
          <a:noFill/>
        </p:spPr>
        <p:txBody>
          <a:bodyPr wrap="square">
            <a:spAutoFit/>
          </a:bodyPr>
          <a:lstStyle/>
          <a:p>
            <a:pPr algn="ctr"/>
            <a:r>
              <a:rPr lang="ar-SA" sz="2400" dirty="0">
                <a:solidFill>
                  <a:srgbClr val="379A86"/>
                </a:solidFill>
                <a:latin typeface="Dubai" panose="020B0503030403030204" pitchFamily="34" charset="-78"/>
                <a:cs typeface="Dubai" panose="020B0503030403030204" pitchFamily="34" charset="-78"/>
              </a:rPr>
              <a:t>أُطلقت إنذارات بنجاح عند محاولة دخول أشخاص غير مصرح لهم.</a:t>
            </a:r>
          </a:p>
        </p:txBody>
      </p:sp>
    </p:spTree>
    <p:extLst>
      <p:ext uri="{BB962C8B-B14F-4D97-AF65-F5344CB8AC3E}">
        <p14:creationId xmlns:p14="http://schemas.microsoft.com/office/powerpoint/2010/main" val="3142877304"/>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a:extLst>
            <a:ext uri="{FF2B5EF4-FFF2-40B4-BE49-F238E27FC236}">
              <a16:creationId xmlns:a16="http://schemas.microsoft.com/office/drawing/2014/main" id="{CD9456C3-9A94-8A25-8BD1-627CF07B3927}"/>
            </a:ext>
          </a:extLst>
        </p:cNvPr>
        <p:cNvGrpSpPr/>
        <p:nvPr/>
      </p:nvGrpSpPr>
      <p:grpSpPr>
        <a:xfrm>
          <a:off x="0" y="0"/>
          <a:ext cx="0" cy="0"/>
          <a:chOff x="0" y="0"/>
          <a:chExt cx="0" cy="0"/>
        </a:xfrm>
      </p:grpSpPr>
      <p:pic>
        <p:nvPicPr>
          <p:cNvPr id="7" name="صورة 6">
            <a:extLst>
              <a:ext uri="{FF2B5EF4-FFF2-40B4-BE49-F238E27FC236}">
                <a16:creationId xmlns:a16="http://schemas.microsoft.com/office/drawing/2014/main" id="{852F2475-44EB-8C6C-C87C-D2B05C5673AC}"/>
              </a:ext>
            </a:extLst>
          </p:cNvPr>
          <p:cNvPicPr>
            <a:picLocks noChangeAspect="1"/>
          </p:cNvPicPr>
          <p:nvPr/>
        </p:nvPicPr>
        <p:blipFill>
          <a:blip r:embed="rId2">
            <a:grayscl/>
          </a:blip>
          <a:srcRect l="24604" r="24842"/>
          <a:stretch>
            <a:fillRect/>
          </a:stretch>
        </p:blipFill>
        <p:spPr>
          <a:xfrm>
            <a:off x="6877494" y="909084"/>
            <a:ext cx="4529469" cy="5039832"/>
          </a:xfrm>
          <a:custGeom>
            <a:avLst/>
            <a:gdLst>
              <a:gd name="connsiteX0" fmla="*/ 404074 w 4529469"/>
              <a:gd name="connsiteY0" fmla="*/ 0 h 5039832"/>
              <a:gd name="connsiteX1" fmla="*/ 4125395 w 4529469"/>
              <a:gd name="connsiteY1" fmla="*/ 0 h 5039832"/>
              <a:gd name="connsiteX2" fmla="*/ 4529469 w 4529469"/>
              <a:gd name="connsiteY2" fmla="*/ 404074 h 5039832"/>
              <a:gd name="connsiteX3" fmla="*/ 4529469 w 4529469"/>
              <a:gd name="connsiteY3" fmla="*/ 4635759 h 5039832"/>
              <a:gd name="connsiteX4" fmla="*/ 4206830 w 4529469"/>
              <a:gd name="connsiteY4" fmla="*/ 5031624 h 5039832"/>
              <a:gd name="connsiteX5" fmla="*/ 4125405 w 4529469"/>
              <a:gd name="connsiteY5" fmla="*/ 5039832 h 5039832"/>
              <a:gd name="connsiteX6" fmla="*/ 404064 w 4529469"/>
              <a:gd name="connsiteY6" fmla="*/ 5039832 h 5039832"/>
              <a:gd name="connsiteX7" fmla="*/ 322639 w 4529469"/>
              <a:gd name="connsiteY7" fmla="*/ 5031624 h 5039832"/>
              <a:gd name="connsiteX8" fmla="*/ 0 w 4529469"/>
              <a:gd name="connsiteY8" fmla="*/ 4635759 h 5039832"/>
              <a:gd name="connsiteX9" fmla="*/ 0 w 4529469"/>
              <a:gd name="connsiteY9" fmla="*/ 404074 h 5039832"/>
              <a:gd name="connsiteX10" fmla="*/ 404074 w 4529469"/>
              <a:gd name="connsiteY10" fmla="*/ 0 h 5039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29469" h="5039832">
                <a:moveTo>
                  <a:pt x="404074" y="0"/>
                </a:moveTo>
                <a:lnTo>
                  <a:pt x="4125395" y="0"/>
                </a:lnTo>
                <a:cubicBezTo>
                  <a:pt x="4348559" y="0"/>
                  <a:pt x="4529469" y="180910"/>
                  <a:pt x="4529469" y="404074"/>
                </a:cubicBezTo>
                <a:lnTo>
                  <a:pt x="4529469" y="4635759"/>
                </a:lnTo>
                <a:cubicBezTo>
                  <a:pt x="4529469" y="4831028"/>
                  <a:pt x="4390960" y="4993946"/>
                  <a:pt x="4206830" y="5031624"/>
                </a:cubicBezTo>
                <a:lnTo>
                  <a:pt x="4125405" y="5039832"/>
                </a:lnTo>
                <a:lnTo>
                  <a:pt x="404064" y="5039832"/>
                </a:lnTo>
                <a:lnTo>
                  <a:pt x="322639" y="5031624"/>
                </a:lnTo>
                <a:cubicBezTo>
                  <a:pt x="138510" y="4993946"/>
                  <a:pt x="0" y="4831028"/>
                  <a:pt x="0" y="4635759"/>
                </a:cubicBezTo>
                <a:lnTo>
                  <a:pt x="0" y="404074"/>
                </a:lnTo>
                <a:cubicBezTo>
                  <a:pt x="0" y="180910"/>
                  <a:pt x="180910" y="0"/>
                  <a:pt x="404074" y="0"/>
                </a:cubicBezTo>
                <a:close/>
              </a:path>
            </a:pathLst>
          </a:custGeom>
        </p:spPr>
      </p:pic>
      <p:sp>
        <p:nvSpPr>
          <p:cNvPr id="6" name="مستطيل: زوايا مستديرة 5">
            <a:extLst>
              <a:ext uri="{FF2B5EF4-FFF2-40B4-BE49-F238E27FC236}">
                <a16:creationId xmlns:a16="http://schemas.microsoft.com/office/drawing/2014/main" id="{3CD21A38-74FA-2380-EBAD-8F0D6702DD1B}"/>
              </a:ext>
            </a:extLst>
          </p:cNvPr>
          <p:cNvSpPr/>
          <p:nvPr/>
        </p:nvSpPr>
        <p:spPr>
          <a:xfrm>
            <a:off x="785038" y="909084"/>
            <a:ext cx="5635256" cy="5039833"/>
          </a:xfrm>
          <a:prstGeom prst="roundRect">
            <a:avLst>
              <a:gd name="adj" fmla="val 10609"/>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شكل بيضاوي 8">
            <a:extLst>
              <a:ext uri="{FF2B5EF4-FFF2-40B4-BE49-F238E27FC236}">
                <a16:creationId xmlns:a16="http://schemas.microsoft.com/office/drawing/2014/main" id="{8A856C16-9C34-78C6-69A3-832FEF86504E}"/>
              </a:ext>
            </a:extLst>
          </p:cNvPr>
          <p:cNvSpPr/>
          <p:nvPr/>
        </p:nvSpPr>
        <p:spPr>
          <a:xfrm>
            <a:off x="4769080" y="459083"/>
            <a:ext cx="900000" cy="90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pic>
        <p:nvPicPr>
          <p:cNvPr id="11" name="صورة 10" descr="صورة تحتوي على قصاصة فنية, الرسومات, رمز, التصميم&#10;&#10;قد يكون المحتوى الذي تم إنشاؤه بواسطة الذكاء الاصطناعي غير صحيح.">
            <a:extLst>
              <a:ext uri="{FF2B5EF4-FFF2-40B4-BE49-F238E27FC236}">
                <a16:creationId xmlns:a16="http://schemas.microsoft.com/office/drawing/2014/main" id="{570BABAF-C158-906C-87F5-18421E8E9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080" y="639083"/>
            <a:ext cx="540000" cy="540000"/>
          </a:xfrm>
          <a:prstGeom prst="rect">
            <a:avLst/>
          </a:prstGeom>
        </p:spPr>
      </p:pic>
      <p:grpSp>
        <p:nvGrpSpPr>
          <p:cNvPr id="14" name="مجموعة 13">
            <a:extLst>
              <a:ext uri="{FF2B5EF4-FFF2-40B4-BE49-F238E27FC236}">
                <a16:creationId xmlns:a16="http://schemas.microsoft.com/office/drawing/2014/main" id="{3C7D8DAE-B432-F69A-3F03-ED7B130FE13E}"/>
              </a:ext>
            </a:extLst>
          </p:cNvPr>
          <p:cNvGrpSpPr/>
          <p:nvPr/>
        </p:nvGrpSpPr>
        <p:grpSpPr>
          <a:xfrm>
            <a:off x="1128824" y="1982428"/>
            <a:ext cx="4947684" cy="2585367"/>
            <a:chOff x="1128824" y="1937774"/>
            <a:chExt cx="4947684" cy="2585367"/>
          </a:xfrm>
        </p:grpSpPr>
        <p:sp>
          <p:nvSpPr>
            <p:cNvPr id="12" name="مربع نص 11">
              <a:extLst>
                <a:ext uri="{FF2B5EF4-FFF2-40B4-BE49-F238E27FC236}">
                  <a16:creationId xmlns:a16="http://schemas.microsoft.com/office/drawing/2014/main" id="{36F4256D-0862-364D-2448-C7C0170EE1DA}"/>
                </a:ext>
              </a:extLst>
            </p:cNvPr>
            <p:cNvSpPr txBox="1"/>
            <p:nvPr/>
          </p:nvSpPr>
          <p:spPr>
            <a:xfrm>
              <a:off x="1128824" y="1937774"/>
              <a:ext cx="4947684" cy="1015663"/>
            </a:xfrm>
            <a:prstGeom prst="rect">
              <a:avLst/>
            </a:prstGeom>
            <a:noFill/>
          </p:spPr>
          <p:txBody>
            <a:bodyPr wrap="square" rtlCol="1">
              <a:spAutoFit/>
            </a:bodyPr>
            <a:lstStyle/>
            <a:p>
              <a:r>
                <a:rPr lang="ar-SA" sz="4000" b="1" dirty="0">
                  <a:solidFill>
                    <a:schemeClr val="bg1"/>
                  </a:solidFill>
                  <a:latin typeface="Dubai Medium" panose="020B0603030403030204" pitchFamily="34" charset="-78"/>
                  <a:cs typeface="Dubai Medium" panose="020B0603030403030204" pitchFamily="34" charset="-78"/>
                </a:rPr>
                <a:t>الخاتمة</a:t>
              </a:r>
            </a:p>
            <a:p>
              <a:r>
                <a:rPr lang="en-US" sz="2000" dirty="0">
                  <a:solidFill>
                    <a:schemeClr val="bg1"/>
                  </a:solidFill>
                  <a:latin typeface="Dubai Medium" panose="020B0603030403030204" pitchFamily="34" charset="-78"/>
                  <a:cs typeface="Dubai Medium" panose="020B0603030403030204" pitchFamily="34" charset="-78"/>
                </a:rPr>
                <a:t>Conclusion</a:t>
              </a:r>
              <a:endParaRPr lang="ar-SA" sz="2000" dirty="0">
                <a:solidFill>
                  <a:schemeClr val="bg1"/>
                </a:solidFill>
                <a:latin typeface="Dubai Medium" panose="020B0603030403030204" pitchFamily="34" charset="-78"/>
                <a:cs typeface="Dubai Medium" panose="020B0603030403030204" pitchFamily="34" charset="-78"/>
              </a:endParaRPr>
            </a:p>
          </p:txBody>
        </p:sp>
        <p:sp>
          <p:nvSpPr>
            <p:cNvPr id="13" name="مربع نص 12">
              <a:extLst>
                <a:ext uri="{FF2B5EF4-FFF2-40B4-BE49-F238E27FC236}">
                  <a16:creationId xmlns:a16="http://schemas.microsoft.com/office/drawing/2014/main" id="{924D4D7A-C737-91BA-0011-6AF3BF0D796A}"/>
                </a:ext>
              </a:extLst>
            </p:cNvPr>
            <p:cNvSpPr txBox="1"/>
            <p:nvPr/>
          </p:nvSpPr>
          <p:spPr>
            <a:xfrm>
              <a:off x="1128824" y="3199702"/>
              <a:ext cx="4947684" cy="1323439"/>
            </a:xfrm>
            <a:prstGeom prst="rect">
              <a:avLst/>
            </a:prstGeom>
            <a:noFill/>
          </p:spPr>
          <p:txBody>
            <a:bodyPr wrap="square" rtlCol="1">
              <a:spAutoFit/>
            </a:bodyPr>
            <a:lstStyle/>
            <a:p>
              <a:r>
                <a:rPr lang="ar-SA" sz="2000" dirty="0">
                  <a:solidFill>
                    <a:schemeClr val="bg1"/>
                  </a:solidFill>
                  <a:latin typeface="Dubai Light" panose="020B0303030403030204" pitchFamily="34" charset="-78"/>
                  <a:cs typeface="Dubai Light" panose="020B0303030403030204" pitchFamily="34" charset="-78"/>
                </a:rPr>
                <a:t>تم بناء نظام ذكي فعال لحماية خزنة بنك باستخدام الذكاء الاصطناعي. المشروع يبرهن على إمكانية استبدال أنظمة الأمان التقليدية بحلول حديثة أكثر دقة وكفاءة، ويوفر مرونة لتوسيع نطاقه مستقبلًا.</a:t>
              </a:r>
            </a:p>
          </p:txBody>
        </p:sp>
      </p:grpSp>
      <p:sp>
        <p:nvSpPr>
          <p:cNvPr id="15" name="مستطيل: زوايا علوية مستديرة 14">
            <a:extLst>
              <a:ext uri="{FF2B5EF4-FFF2-40B4-BE49-F238E27FC236}">
                <a16:creationId xmlns:a16="http://schemas.microsoft.com/office/drawing/2014/main" id="{264F477B-C3EB-ED9F-2F70-C54C59D3979C}"/>
              </a:ext>
            </a:extLst>
          </p:cNvPr>
          <p:cNvSpPr/>
          <p:nvPr/>
        </p:nvSpPr>
        <p:spPr>
          <a:xfrm>
            <a:off x="5640572" y="6441447"/>
            <a:ext cx="910856" cy="459083"/>
          </a:xfrm>
          <a:prstGeom prst="round2SameRect">
            <a:avLst>
              <a:gd name="adj1" fmla="val 18040"/>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dirty="0">
                <a:solidFill>
                  <a:srgbClr val="58575C"/>
                </a:solidFill>
                <a:latin typeface="Dubai Medium" panose="020B0603030403030204" pitchFamily="34" charset="-78"/>
                <a:cs typeface="Dubai Medium" panose="020B0603030403030204" pitchFamily="34" charset="-78"/>
              </a:rPr>
              <a:t>1/10</a:t>
            </a:r>
            <a:endParaRPr lang="ar-SA" dirty="0">
              <a:solidFill>
                <a:srgbClr val="58575C"/>
              </a:solidFill>
              <a:latin typeface="Dubai Medium" panose="020B0603030403030204" pitchFamily="34" charset="-78"/>
              <a:cs typeface="Dubai Medium" panose="020B0603030403030204" pitchFamily="34" charset="-78"/>
            </a:endParaRPr>
          </a:p>
        </p:txBody>
      </p:sp>
    </p:spTree>
    <p:extLst>
      <p:ext uri="{BB962C8B-B14F-4D97-AF65-F5344CB8AC3E}">
        <p14:creationId xmlns:p14="http://schemas.microsoft.com/office/powerpoint/2010/main" val="3335484820"/>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CC08B-E276-68C3-FD84-C6623398983A}"/>
            </a:ext>
          </a:extLst>
        </p:cNvPr>
        <p:cNvGrpSpPr/>
        <p:nvPr/>
      </p:nvGrpSpPr>
      <p:grpSpPr>
        <a:xfrm>
          <a:off x="0" y="0"/>
          <a:ext cx="0" cy="0"/>
          <a:chOff x="0" y="0"/>
          <a:chExt cx="0" cy="0"/>
        </a:xfrm>
      </p:grpSpPr>
      <p:pic>
        <p:nvPicPr>
          <p:cNvPr id="3" name="صورة 2" descr="صورة تحتوي على ساعة حائط, داخلي, أرضية, حائط&#10;&#10;قد يكون المحتوى الذي تم إنشاؤه بواسطة الذكاء الاصطناعي غير صحيح.">
            <a:extLst>
              <a:ext uri="{FF2B5EF4-FFF2-40B4-BE49-F238E27FC236}">
                <a16:creationId xmlns:a16="http://schemas.microsoft.com/office/drawing/2014/main" id="{438131AB-BCFE-0A1F-D4AD-CD7A677DCCF2}"/>
              </a:ext>
            </a:extLst>
          </p:cNvPr>
          <p:cNvPicPr>
            <a:picLocks noChangeAspect="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t="30097" b="30097"/>
          <a:stretch>
            <a:fillRect/>
          </a:stretch>
        </p:blipFill>
        <p:spPr>
          <a:xfrm flipH="1">
            <a:off x="0" y="0"/>
            <a:ext cx="12192000" cy="6858000"/>
          </a:xfrm>
          <a:prstGeom prst="rect">
            <a:avLst/>
          </a:prstGeom>
        </p:spPr>
      </p:pic>
      <p:sp>
        <p:nvSpPr>
          <p:cNvPr id="4" name="مستطيل 3">
            <a:extLst>
              <a:ext uri="{FF2B5EF4-FFF2-40B4-BE49-F238E27FC236}">
                <a16:creationId xmlns:a16="http://schemas.microsoft.com/office/drawing/2014/main" id="{56B5016F-9921-8937-D527-2835E0F6C0E3}"/>
              </a:ext>
            </a:extLst>
          </p:cNvPr>
          <p:cNvSpPr/>
          <p:nvPr/>
        </p:nvSpPr>
        <p:spPr>
          <a:xfrm>
            <a:off x="0" y="0"/>
            <a:ext cx="12192000" cy="6858000"/>
          </a:xfrm>
          <a:prstGeom prst="rect">
            <a:avLst/>
          </a:prstGeom>
          <a:solidFill>
            <a:srgbClr val="58575C">
              <a:alpha val="57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pSp>
        <p:nvGrpSpPr>
          <p:cNvPr id="23" name="مجموعة 22">
            <a:extLst>
              <a:ext uri="{FF2B5EF4-FFF2-40B4-BE49-F238E27FC236}">
                <a16:creationId xmlns:a16="http://schemas.microsoft.com/office/drawing/2014/main" id="{F6A44C5E-DF61-932D-6426-74078B8B8781}"/>
              </a:ext>
            </a:extLst>
          </p:cNvPr>
          <p:cNvGrpSpPr/>
          <p:nvPr/>
        </p:nvGrpSpPr>
        <p:grpSpPr>
          <a:xfrm>
            <a:off x="329285" y="2683058"/>
            <a:ext cx="360000" cy="1491884"/>
            <a:chOff x="329285" y="2508352"/>
            <a:chExt cx="360000" cy="1491884"/>
          </a:xfrm>
          <a:solidFill>
            <a:schemeClr val="bg1"/>
          </a:solidFill>
        </p:grpSpPr>
        <p:sp>
          <p:nvSpPr>
            <p:cNvPr id="13" name="شكل بيضاوي 12">
              <a:extLst>
                <a:ext uri="{FF2B5EF4-FFF2-40B4-BE49-F238E27FC236}">
                  <a16:creationId xmlns:a16="http://schemas.microsoft.com/office/drawing/2014/main" id="{A7DFF784-A5BD-60C4-EB0B-4E1C8FBE8D90}"/>
                </a:ext>
              </a:extLst>
            </p:cNvPr>
            <p:cNvSpPr/>
            <p:nvPr/>
          </p:nvSpPr>
          <p:spPr>
            <a:xfrm>
              <a:off x="329285" y="2508352"/>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شكل بيضاوي 13">
              <a:extLst>
                <a:ext uri="{FF2B5EF4-FFF2-40B4-BE49-F238E27FC236}">
                  <a16:creationId xmlns:a16="http://schemas.microsoft.com/office/drawing/2014/main" id="{017DC2A1-8A37-FD02-45E9-1BD30C34BC13}"/>
                </a:ext>
              </a:extLst>
            </p:cNvPr>
            <p:cNvSpPr/>
            <p:nvPr/>
          </p:nvSpPr>
          <p:spPr>
            <a:xfrm>
              <a:off x="329285" y="3074294"/>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5" name="شكل بيضاوي 14">
              <a:extLst>
                <a:ext uri="{FF2B5EF4-FFF2-40B4-BE49-F238E27FC236}">
                  <a16:creationId xmlns:a16="http://schemas.microsoft.com/office/drawing/2014/main" id="{BD0E3C0E-F92F-5E84-5116-2DC4206C216B}"/>
                </a:ext>
              </a:extLst>
            </p:cNvPr>
            <p:cNvSpPr/>
            <p:nvPr/>
          </p:nvSpPr>
          <p:spPr>
            <a:xfrm>
              <a:off x="329285" y="3640236"/>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pSp>
      <p:grpSp>
        <p:nvGrpSpPr>
          <p:cNvPr id="2" name="مجموعة 1">
            <a:extLst>
              <a:ext uri="{FF2B5EF4-FFF2-40B4-BE49-F238E27FC236}">
                <a16:creationId xmlns:a16="http://schemas.microsoft.com/office/drawing/2014/main" id="{EB09D98A-7F57-35DF-E947-7FBB4A7FCD0A}"/>
              </a:ext>
            </a:extLst>
          </p:cNvPr>
          <p:cNvGrpSpPr/>
          <p:nvPr/>
        </p:nvGrpSpPr>
        <p:grpSpPr>
          <a:xfrm>
            <a:off x="11502715" y="2683058"/>
            <a:ext cx="360000" cy="1491884"/>
            <a:chOff x="329285" y="2508352"/>
            <a:chExt cx="360000" cy="1491884"/>
          </a:xfrm>
          <a:solidFill>
            <a:schemeClr val="bg1"/>
          </a:solidFill>
        </p:grpSpPr>
        <p:sp>
          <p:nvSpPr>
            <p:cNvPr id="5" name="شكل بيضاوي 4">
              <a:extLst>
                <a:ext uri="{FF2B5EF4-FFF2-40B4-BE49-F238E27FC236}">
                  <a16:creationId xmlns:a16="http://schemas.microsoft.com/office/drawing/2014/main" id="{539E51C7-8789-BE65-63A7-B7A8B81CC427}"/>
                </a:ext>
              </a:extLst>
            </p:cNvPr>
            <p:cNvSpPr/>
            <p:nvPr/>
          </p:nvSpPr>
          <p:spPr>
            <a:xfrm>
              <a:off x="329285" y="2508352"/>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شكل بيضاوي 7">
              <a:extLst>
                <a:ext uri="{FF2B5EF4-FFF2-40B4-BE49-F238E27FC236}">
                  <a16:creationId xmlns:a16="http://schemas.microsoft.com/office/drawing/2014/main" id="{237A7A76-CE81-75E0-E7C2-EF74EA2526B7}"/>
                </a:ext>
              </a:extLst>
            </p:cNvPr>
            <p:cNvSpPr/>
            <p:nvPr/>
          </p:nvSpPr>
          <p:spPr>
            <a:xfrm>
              <a:off x="329285" y="3074294"/>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9" name="شكل بيضاوي 8">
              <a:extLst>
                <a:ext uri="{FF2B5EF4-FFF2-40B4-BE49-F238E27FC236}">
                  <a16:creationId xmlns:a16="http://schemas.microsoft.com/office/drawing/2014/main" id="{E9A143DB-087C-6554-1591-A232776A2EE8}"/>
                </a:ext>
              </a:extLst>
            </p:cNvPr>
            <p:cNvSpPr/>
            <p:nvPr/>
          </p:nvSpPr>
          <p:spPr>
            <a:xfrm>
              <a:off x="329285" y="3640236"/>
              <a:ext cx="360000" cy="36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pSp>
      <p:sp>
        <p:nvSpPr>
          <p:cNvPr id="16" name="مستطيل: زوايا مستديرة 15">
            <a:extLst>
              <a:ext uri="{FF2B5EF4-FFF2-40B4-BE49-F238E27FC236}">
                <a16:creationId xmlns:a16="http://schemas.microsoft.com/office/drawing/2014/main" id="{C7D14E97-4E55-4A4E-E62D-8C965158F041}"/>
              </a:ext>
            </a:extLst>
          </p:cNvPr>
          <p:cNvSpPr/>
          <p:nvPr/>
        </p:nvSpPr>
        <p:spPr>
          <a:xfrm>
            <a:off x="2085474" y="2053161"/>
            <a:ext cx="8021053" cy="2751679"/>
          </a:xfrm>
          <a:prstGeom prst="roundRect">
            <a:avLst>
              <a:gd name="adj" fmla="val 50000"/>
            </a:avLst>
          </a:prstGeom>
          <a:solidFill>
            <a:srgbClr val="379A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6000" dirty="0">
                <a:latin typeface="Dubai Medium" panose="020B0603030403030204" pitchFamily="34" charset="-78"/>
                <a:cs typeface="Dubai Medium" panose="020B0603030403030204" pitchFamily="34" charset="-78"/>
              </a:rPr>
              <a:t>شكرًا لحسن الاستماع</a:t>
            </a:r>
          </a:p>
        </p:txBody>
      </p:sp>
    </p:spTree>
    <p:extLst>
      <p:ext uri="{BB962C8B-B14F-4D97-AF65-F5344CB8AC3E}">
        <p14:creationId xmlns:p14="http://schemas.microsoft.com/office/powerpoint/2010/main" val="2140065106"/>
      </p:ext>
    </p:extLst>
  </p:cSld>
  <p:clrMapOvr>
    <a:masterClrMapping/>
  </p:clrMapOvr>
  <p:transition spd="slow">
    <p:push dir="r"/>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536</TotalTime>
  <Words>431</Words>
  <Application>Microsoft Office PowerPoint</Application>
  <PresentationFormat>شاشة عريضة</PresentationFormat>
  <Paragraphs>108</Paragraphs>
  <Slides>13</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13</vt:i4>
      </vt:variant>
    </vt:vector>
  </HeadingPairs>
  <TitlesOfParts>
    <vt:vector size="21" baseType="lpstr">
      <vt:lpstr>Aharoni</vt:lpstr>
      <vt:lpstr>Aptos</vt:lpstr>
      <vt:lpstr>Aptos Display</vt:lpstr>
      <vt:lpstr>Arial</vt:lpstr>
      <vt:lpstr>Dubai</vt:lpstr>
      <vt:lpstr>Dubai Light</vt:lpstr>
      <vt:lpstr>Dubai Medium</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Dunia Dhemesh</dc:creator>
  <cp:lastModifiedBy>Dunia Dhemesh</cp:lastModifiedBy>
  <cp:revision>9</cp:revision>
  <dcterms:created xsi:type="dcterms:W3CDTF">2025-06-14T07:47:37Z</dcterms:created>
  <dcterms:modified xsi:type="dcterms:W3CDTF">2025-06-29T07:40:46Z</dcterms:modified>
</cp:coreProperties>
</file>