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72" r:id="rId25"/>
    <p:sldId id="273" r:id="rId26"/>
    <p:sldId id="274" r:id="rId27"/>
    <p:sldId id="276" r:id="rId28"/>
    <p:sldId id="275" r:id="rId29"/>
    <p:sldId id="286" r:id="rId30"/>
  </p:sldIdLst>
  <p:sldSz cx="12192000" cy="6858000"/>
  <p:notesSz cx="6858000" cy="9144000"/>
  <p:embeddedFontLst>
    <p:embeddedFont>
      <p:font typeface="Cairo" pitchFamily="2" charset="-78"/>
      <p:regular r:id="rId32"/>
      <p:bold r:id="rId33"/>
    </p:embeddedFont>
    <p:embeddedFont>
      <p:font typeface="Cairo ExtraBold" pitchFamily="2" charset="-78"/>
      <p:bold r:id="rId34"/>
    </p:embeddedFont>
    <p:embeddedFont>
      <p:font typeface="Cairo Medium" pitchFamily="2" charset="-78"/>
      <p:regular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F24"/>
    <a:srgbClr val="1E293B"/>
    <a:srgbClr val="0F172A"/>
    <a:srgbClr val="F9FBFD"/>
    <a:srgbClr val="B7CFE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15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0" name="Google Shape;1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0" name="Google Shape;2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1" name="Google Shape;2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8" name="Google Shape;2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9" name="Google Shape;28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3" name="Google Shape;3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3" name="Google Shape;3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6" name="Google Shape;39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12" name="Google Shape;41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7" name="Google Shape;43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>
          <a:extLst>
            <a:ext uri="{FF2B5EF4-FFF2-40B4-BE49-F238E27FC236}">
              <a16:creationId xmlns:a16="http://schemas.microsoft.com/office/drawing/2014/main" id="{5F35184B-3A40-B044-684D-FC9535053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6:notes">
            <a:extLst>
              <a:ext uri="{FF2B5EF4-FFF2-40B4-BE49-F238E27FC236}">
                <a16:creationId xmlns:a16="http://schemas.microsoft.com/office/drawing/2014/main" id="{848FAC50-9B49-C274-2A0D-23022A03C7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7" name="Google Shape;437;p16:notes">
            <a:extLst>
              <a:ext uri="{FF2B5EF4-FFF2-40B4-BE49-F238E27FC236}">
                <a16:creationId xmlns:a16="http://schemas.microsoft.com/office/drawing/2014/main" id="{57EBC589-8F5F-E2E2-A9CE-579DEA949C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1873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>
          <a:extLst>
            <a:ext uri="{FF2B5EF4-FFF2-40B4-BE49-F238E27FC236}">
              <a16:creationId xmlns:a16="http://schemas.microsoft.com/office/drawing/2014/main" id="{81642F67-1614-3079-5E7F-BDF99137E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6:notes">
            <a:extLst>
              <a:ext uri="{FF2B5EF4-FFF2-40B4-BE49-F238E27FC236}">
                <a16:creationId xmlns:a16="http://schemas.microsoft.com/office/drawing/2014/main" id="{DF5C9515-68F8-8678-A887-5D982B5CAC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7" name="Google Shape;437;p16:notes">
            <a:extLst>
              <a:ext uri="{FF2B5EF4-FFF2-40B4-BE49-F238E27FC236}">
                <a16:creationId xmlns:a16="http://schemas.microsoft.com/office/drawing/2014/main" id="{AF90E446-81F8-F448-E58A-06C43E3732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3587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>
          <a:extLst>
            <a:ext uri="{FF2B5EF4-FFF2-40B4-BE49-F238E27FC236}">
              <a16:creationId xmlns:a16="http://schemas.microsoft.com/office/drawing/2014/main" id="{5EB70E6B-FF13-A782-47A7-F8F7EB136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6:notes">
            <a:extLst>
              <a:ext uri="{FF2B5EF4-FFF2-40B4-BE49-F238E27FC236}">
                <a16:creationId xmlns:a16="http://schemas.microsoft.com/office/drawing/2014/main" id="{1902A5B9-FDA1-0B36-C5F3-A28191982B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7" name="Google Shape;437;p16:notes">
            <a:extLst>
              <a:ext uri="{FF2B5EF4-FFF2-40B4-BE49-F238E27FC236}">
                <a16:creationId xmlns:a16="http://schemas.microsoft.com/office/drawing/2014/main" id="{AE073939-D188-B1BF-EC36-A9C2F2857A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6202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>
          <a:extLst>
            <a:ext uri="{FF2B5EF4-FFF2-40B4-BE49-F238E27FC236}">
              <a16:creationId xmlns:a16="http://schemas.microsoft.com/office/drawing/2014/main" id="{6C74C1DF-C1FB-629D-BF34-EF88455E8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6:notes">
            <a:extLst>
              <a:ext uri="{FF2B5EF4-FFF2-40B4-BE49-F238E27FC236}">
                <a16:creationId xmlns:a16="http://schemas.microsoft.com/office/drawing/2014/main" id="{2A51202E-5EDD-83D5-03B3-AD689065C5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7" name="Google Shape;437;p16:notes">
            <a:extLst>
              <a:ext uri="{FF2B5EF4-FFF2-40B4-BE49-F238E27FC236}">
                <a16:creationId xmlns:a16="http://schemas.microsoft.com/office/drawing/2014/main" id="{988583B8-2711-5820-DF61-6D62349200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7557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>
          <a:extLst>
            <a:ext uri="{FF2B5EF4-FFF2-40B4-BE49-F238E27FC236}">
              <a16:creationId xmlns:a16="http://schemas.microsoft.com/office/drawing/2014/main" id="{CA002886-F67B-8E63-B8DB-DB562C059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6:notes">
            <a:extLst>
              <a:ext uri="{FF2B5EF4-FFF2-40B4-BE49-F238E27FC236}">
                <a16:creationId xmlns:a16="http://schemas.microsoft.com/office/drawing/2014/main" id="{81D9538B-C079-6DAF-922D-102E61A3A2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7" name="Google Shape;437;p16:notes">
            <a:extLst>
              <a:ext uri="{FF2B5EF4-FFF2-40B4-BE49-F238E27FC236}">
                <a16:creationId xmlns:a16="http://schemas.microsoft.com/office/drawing/2014/main" id="{277D8CDD-6A2D-849C-6535-C3381AA903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185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>
          <a:extLst>
            <a:ext uri="{FF2B5EF4-FFF2-40B4-BE49-F238E27FC236}">
              <a16:creationId xmlns:a16="http://schemas.microsoft.com/office/drawing/2014/main" id="{CDB2DEF0-157D-A45D-0E89-BED16AFBC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6:notes">
            <a:extLst>
              <a:ext uri="{FF2B5EF4-FFF2-40B4-BE49-F238E27FC236}">
                <a16:creationId xmlns:a16="http://schemas.microsoft.com/office/drawing/2014/main" id="{F9DD823E-8740-4828-7273-381C456985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7" name="Google Shape;437;p16:notes">
            <a:extLst>
              <a:ext uri="{FF2B5EF4-FFF2-40B4-BE49-F238E27FC236}">
                <a16:creationId xmlns:a16="http://schemas.microsoft.com/office/drawing/2014/main" id="{A1D33065-43C6-E972-4674-4E3C363F79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2920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>
          <a:extLst>
            <a:ext uri="{FF2B5EF4-FFF2-40B4-BE49-F238E27FC236}">
              <a16:creationId xmlns:a16="http://schemas.microsoft.com/office/drawing/2014/main" id="{263A1270-1696-D9CF-24DD-89DB4250A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6:notes">
            <a:extLst>
              <a:ext uri="{FF2B5EF4-FFF2-40B4-BE49-F238E27FC236}">
                <a16:creationId xmlns:a16="http://schemas.microsoft.com/office/drawing/2014/main" id="{28399D87-193D-62AD-F485-74FC023007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7" name="Google Shape;437;p16:notes">
            <a:extLst>
              <a:ext uri="{FF2B5EF4-FFF2-40B4-BE49-F238E27FC236}">
                <a16:creationId xmlns:a16="http://schemas.microsoft.com/office/drawing/2014/main" id="{CF9EB907-B17A-A651-DA88-A96C9225BE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2125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>
          <a:extLst>
            <a:ext uri="{FF2B5EF4-FFF2-40B4-BE49-F238E27FC236}">
              <a16:creationId xmlns:a16="http://schemas.microsoft.com/office/drawing/2014/main" id="{FAE54906-20D6-3A9E-C280-4D4AF459B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6:notes">
            <a:extLst>
              <a:ext uri="{FF2B5EF4-FFF2-40B4-BE49-F238E27FC236}">
                <a16:creationId xmlns:a16="http://schemas.microsoft.com/office/drawing/2014/main" id="{B44F8414-BAC0-0B9F-6988-DFB3C4DC00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7" name="Google Shape;437;p16:notes">
            <a:extLst>
              <a:ext uri="{FF2B5EF4-FFF2-40B4-BE49-F238E27FC236}">
                <a16:creationId xmlns:a16="http://schemas.microsoft.com/office/drawing/2014/main" id="{C3811AC3-8B5F-1460-3CB0-686B1E7477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7612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57" name="Google Shape;45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2" name="Google Shape;48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6" name="Google Shape;50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3" name="Google Shape;53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26" name="Google Shape;52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25CDE463-3C16-741F-50E0-530B50379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E3E001E4-B85F-B37E-6778-AFB664A672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038AC527-6174-2E16-5168-3104381979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88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5" name="Google Shape;14;p2"/>
          <p:cNvSpPr txBox="1">
            <a:spLocks/>
          </p:cNvSpPr>
          <p:nvPr userDrawn="1"/>
        </p:nvSpPr>
        <p:spPr>
          <a:xfrm>
            <a:off x="0" y="179070"/>
            <a:ext cx="1310640" cy="689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rtl="0"/>
            <a:fld id="{00000000-1234-1234-1234-123412341234}" type="slidenum">
              <a:rPr lang="en-US" sz="3200" smtClean="0">
                <a:solidFill>
                  <a:srgbClr val="FFC000"/>
                </a:solidFill>
              </a:rPr>
              <a:pPr rtl="0"/>
              <a:t>‹#›</a:t>
            </a:fld>
            <a:r>
              <a:rPr lang="en-US" sz="3200" dirty="0">
                <a:solidFill>
                  <a:srgbClr val="FFC000"/>
                </a:solidFill>
              </a:rPr>
              <a:t>/29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slow">
    <p:push dir="u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C37703C9-2B52-7F8A-C614-A656A6FD84F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F172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0504ED6D-099F-056C-DB25-8645282312B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86" name="Google Shape;86;p13"/>
          <p:cNvSpPr txBox="1"/>
          <p:nvPr/>
        </p:nvSpPr>
        <p:spPr>
          <a:xfrm>
            <a:off x="1759896" y="1966857"/>
            <a:ext cx="8672209" cy="36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b="1" i="0" u="none" strike="noStrike" cap="none" dirty="0">
                <a:solidFill>
                  <a:srgbClr val="F8FAFC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مشروع تخرج أعد لنيل درجة الإجازة  في هندسة الحاسوب بعنوان:</a:t>
            </a:r>
            <a:endParaRPr sz="1100"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1095374" y="2397995"/>
            <a:ext cx="10001250" cy="1650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2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125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تصميم وتنفيذ أداة </a:t>
            </a:r>
            <a:r>
              <a:rPr lang="en-US" sz="4125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API</a:t>
            </a:r>
            <a:r>
              <a:rPr lang="ar-SA" sz="4125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 و</a:t>
            </a:r>
            <a:r>
              <a:rPr lang="en-US" sz="4125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MCP</a:t>
            </a:r>
            <a:r>
              <a:rPr lang="ar-SA" sz="4125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 لتحويل المستندات من </a:t>
            </a:r>
            <a:r>
              <a:rPr lang="en-US" sz="4125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Markdown</a:t>
            </a:r>
            <a:r>
              <a:rPr lang="ar-SA" sz="4125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 إلى </a:t>
            </a:r>
            <a:r>
              <a:rPr lang="en-US" sz="4125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PDF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6" name="Google Shape;86;p13">
            <a:extLst>
              <a:ext uri="{FF2B5EF4-FFF2-40B4-BE49-F238E27FC236}">
                <a16:creationId xmlns:a16="http://schemas.microsoft.com/office/drawing/2014/main" id="{BDF2E9EC-7C97-B004-F7EF-5DF0AB5DF790}"/>
              </a:ext>
            </a:extLst>
          </p:cNvPr>
          <p:cNvSpPr txBox="1"/>
          <p:nvPr/>
        </p:nvSpPr>
        <p:spPr>
          <a:xfrm>
            <a:off x="6128194" y="364149"/>
            <a:ext cx="5514499" cy="1280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rgbClr val="F8FAFC"/>
                </a:solidFill>
                <a:latin typeface="Cairo Medium" pitchFamily="2" charset="-78"/>
                <a:cs typeface="Cairo Medium" pitchFamily="2" charset="-78"/>
                <a:sym typeface="Cairo"/>
              </a:rPr>
              <a:t>الجمهورية العربية السورية</a:t>
            </a:r>
          </a:p>
          <a:p>
            <a:pPr marL="0" marR="0" lvl="0" indent="0"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rgbClr val="F8FAFC"/>
                </a:solidFill>
                <a:latin typeface="Cairo Medium" pitchFamily="2" charset="-78"/>
                <a:cs typeface="Cairo Medium" pitchFamily="2" charset="-78"/>
                <a:sym typeface="Cairo"/>
              </a:rPr>
              <a:t>وزارة التعليم العالي والبحث العلمي</a:t>
            </a:r>
          </a:p>
          <a:p>
            <a:pPr marL="0" marR="0" lvl="0" indent="0"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rgbClr val="F8FAFC"/>
                </a:solidFill>
                <a:latin typeface="Cairo Medium" pitchFamily="2" charset="-78"/>
                <a:cs typeface="Cairo Medium" pitchFamily="2" charset="-78"/>
                <a:sym typeface="Cairo"/>
              </a:rPr>
              <a:t>الجامعة الوطنية الخاصة</a:t>
            </a:r>
          </a:p>
          <a:p>
            <a:pPr marL="0" marR="0" lvl="0" indent="0"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rgbClr val="F8FAFC"/>
                </a:solidFill>
                <a:latin typeface="Cairo Medium" pitchFamily="2" charset="-78"/>
                <a:cs typeface="Cairo Medium" pitchFamily="2" charset="-78"/>
                <a:sym typeface="Cairo"/>
              </a:rPr>
              <a:t>كلية الهندسة – قسم هندسة الحاسوب</a:t>
            </a:r>
            <a:endParaRPr sz="1050" dirty="0">
              <a:latin typeface="Cairo Medium" pitchFamily="2" charset="-78"/>
              <a:cs typeface="Cairo Medium" pitchFamily="2" charset="-78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7C689398-7661-B18B-9A4F-1126A07574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9306" y="364149"/>
            <a:ext cx="1329043" cy="1304657"/>
          </a:xfrm>
          <a:prstGeom prst="rect">
            <a:avLst/>
          </a:prstGeom>
        </p:spPr>
      </p:pic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FB79983C-4F97-A8FF-6C5F-3E5123FBC85B}"/>
              </a:ext>
            </a:extLst>
          </p:cNvPr>
          <p:cNvGrpSpPr/>
          <p:nvPr/>
        </p:nvGrpSpPr>
        <p:grpSpPr>
          <a:xfrm>
            <a:off x="6642427" y="4602438"/>
            <a:ext cx="2940326" cy="1288816"/>
            <a:chOff x="6525454" y="4247285"/>
            <a:chExt cx="2940326" cy="1288816"/>
          </a:xfrm>
        </p:grpSpPr>
        <p:sp>
          <p:nvSpPr>
            <p:cNvPr id="90" name="Google Shape;90;p13"/>
            <p:cNvSpPr txBox="1"/>
            <p:nvPr/>
          </p:nvSpPr>
          <p:spPr>
            <a:xfrm>
              <a:off x="6525454" y="5037503"/>
              <a:ext cx="2940326" cy="4985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1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 dirty="0">
                  <a:solidFill>
                    <a:schemeClr val="bg1"/>
                  </a:solidFill>
                  <a:latin typeface="Cairo ExtraBold" pitchFamily="2" charset="-78"/>
                  <a:ea typeface="Cairo"/>
                  <a:cs typeface="Cairo ExtraBold" pitchFamily="2" charset="-78"/>
                  <a:sym typeface="Cairo"/>
                </a:rPr>
                <a:t>عبد الله محمد نوار الشقفة</a:t>
              </a:r>
              <a:endParaRPr dirty="0">
                <a:solidFill>
                  <a:schemeClr val="bg1"/>
                </a:solidFill>
                <a:latin typeface="Cairo ExtraBold" pitchFamily="2" charset="-78"/>
                <a:cs typeface="Cairo ExtraBold" pitchFamily="2" charset="-78"/>
              </a:endParaRPr>
            </a:p>
          </p:txBody>
        </p:sp>
        <p:grpSp>
          <p:nvGrpSpPr>
            <p:cNvPr id="14" name="مجموعة 13">
              <a:extLst>
                <a:ext uri="{FF2B5EF4-FFF2-40B4-BE49-F238E27FC236}">
                  <a16:creationId xmlns:a16="http://schemas.microsoft.com/office/drawing/2014/main" id="{0416C6B6-BEEB-B949-976E-B42011180E3C}"/>
                </a:ext>
              </a:extLst>
            </p:cNvPr>
            <p:cNvGrpSpPr/>
            <p:nvPr/>
          </p:nvGrpSpPr>
          <p:grpSpPr>
            <a:xfrm>
              <a:off x="6588061" y="4247285"/>
              <a:ext cx="2776650" cy="720000"/>
              <a:chOff x="6588061" y="4247285"/>
              <a:chExt cx="2776650" cy="720000"/>
            </a:xfrm>
          </p:grpSpPr>
          <p:sp>
            <p:nvSpPr>
              <p:cNvPr id="9" name="مستطيل: زوايا مستديرة 8">
                <a:extLst>
                  <a:ext uri="{FF2B5EF4-FFF2-40B4-BE49-F238E27FC236}">
                    <a16:creationId xmlns:a16="http://schemas.microsoft.com/office/drawing/2014/main" id="{ACF92D81-ED87-28C9-FCF1-37F4A624B3DD}"/>
                  </a:ext>
                </a:extLst>
              </p:cNvPr>
              <p:cNvSpPr/>
              <p:nvPr/>
            </p:nvSpPr>
            <p:spPr>
              <a:xfrm>
                <a:off x="6904383" y="4386469"/>
                <a:ext cx="2182468" cy="498598"/>
              </a:xfrm>
              <a:prstGeom prst="roundRect">
                <a:avLst>
                  <a:gd name="adj" fmla="val 50000"/>
                </a:avLst>
              </a:prstGeom>
              <a:solidFill>
                <a:srgbClr val="FBBF2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Google Shape;89;p13"/>
              <p:cNvSpPr txBox="1"/>
              <p:nvPr/>
            </p:nvSpPr>
            <p:spPr>
              <a:xfrm>
                <a:off x="6588061" y="4357986"/>
                <a:ext cx="2419350" cy="4985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1">
                  <a:lnSpc>
                    <a:spcPct val="1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b="1" i="0" u="none" strike="noStrike" cap="none" dirty="0">
                    <a:solidFill>
                      <a:srgbClr val="0F172A"/>
                    </a:solidFill>
                    <a:latin typeface="Cairo"/>
                    <a:ea typeface="Cairo"/>
                    <a:cs typeface="Cairo"/>
                    <a:sym typeface="Cairo"/>
                  </a:rPr>
                  <a:t>إعداد الطالب</a:t>
                </a:r>
                <a:endParaRPr dirty="0">
                  <a:solidFill>
                    <a:srgbClr val="0F172A"/>
                  </a:solidFill>
                </a:endParaRPr>
              </a:p>
            </p:txBody>
          </p:sp>
          <p:sp>
            <p:nvSpPr>
              <p:cNvPr id="10" name="شكل بيضاوي 9">
                <a:extLst>
                  <a:ext uri="{FF2B5EF4-FFF2-40B4-BE49-F238E27FC236}">
                    <a16:creationId xmlns:a16="http://schemas.microsoft.com/office/drawing/2014/main" id="{57C90D07-981F-AD4B-06EF-7F71A738B24D}"/>
                  </a:ext>
                </a:extLst>
              </p:cNvPr>
              <p:cNvSpPr/>
              <p:nvPr/>
            </p:nvSpPr>
            <p:spPr>
              <a:xfrm>
                <a:off x="8644711" y="4247285"/>
                <a:ext cx="720000" cy="720000"/>
              </a:xfrm>
              <a:prstGeom prst="ellipse">
                <a:avLst/>
              </a:prstGeom>
              <a:solidFill>
                <a:srgbClr val="0F172A"/>
              </a:solidFill>
              <a:ln w="12700">
                <a:solidFill>
                  <a:srgbClr val="FBBF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2" name="صورة 11">
                <a:extLst>
                  <a:ext uri="{FF2B5EF4-FFF2-40B4-BE49-F238E27FC236}">
                    <a16:creationId xmlns:a16="http://schemas.microsoft.com/office/drawing/2014/main" id="{F73A62CE-2571-D10B-94A2-7159346755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75030" y="4399721"/>
                <a:ext cx="468000" cy="468000"/>
              </a:xfrm>
              <a:prstGeom prst="rect">
                <a:avLst/>
              </a:prstGeom>
            </p:spPr>
          </p:pic>
        </p:grpSp>
      </p:grp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BB3D2B79-D33E-9D26-B4F9-0314E509EB0A}"/>
              </a:ext>
            </a:extLst>
          </p:cNvPr>
          <p:cNvGrpSpPr/>
          <p:nvPr/>
        </p:nvGrpSpPr>
        <p:grpSpPr>
          <a:xfrm>
            <a:off x="2411180" y="4602438"/>
            <a:ext cx="3336461" cy="1288816"/>
            <a:chOff x="6327386" y="4247285"/>
            <a:chExt cx="3336461" cy="1288816"/>
          </a:xfrm>
        </p:grpSpPr>
        <p:sp>
          <p:nvSpPr>
            <p:cNvPr id="17" name="Google Shape;90;p13">
              <a:extLst>
                <a:ext uri="{FF2B5EF4-FFF2-40B4-BE49-F238E27FC236}">
                  <a16:creationId xmlns:a16="http://schemas.microsoft.com/office/drawing/2014/main" id="{997AA322-0816-6325-EB13-3AD4B1EAB641}"/>
                </a:ext>
              </a:extLst>
            </p:cNvPr>
            <p:cNvSpPr txBox="1"/>
            <p:nvPr/>
          </p:nvSpPr>
          <p:spPr>
            <a:xfrm>
              <a:off x="6327386" y="5037503"/>
              <a:ext cx="3336461" cy="4985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1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ar-SA" sz="1800" b="0" i="0" u="none" strike="noStrike" cap="none" dirty="0">
                  <a:solidFill>
                    <a:schemeClr val="bg1"/>
                  </a:solidFill>
                  <a:latin typeface="Cairo ExtraBold" pitchFamily="2" charset="-78"/>
                  <a:ea typeface="Cairo"/>
                  <a:cs typeface="Cairo ExtraBold" pitchFamily="2" charset="-78"/>
                  <a:sym typeface="Cairo"/>
                </a:rPr>
                <a:t>الأستاذ الدكتور إبراهيم الشامي</a:t>
              </a:r>
              <a:endParaRPr dirty="0">
                <a:solidFill>
                  <a:schemeClr val="bg1"/>
                </a:solidFill>
                <a:latin typeface="Cairo ExtraBold" pitchFamily="2" charset="-78"/>
                <a:cs typeface="Cairo ExtraBold" pitchFamily="2" charset="-78"/>
              </a:endParaRPr>
            </a:p>
          </p:txBody>
        </p:sp>
        <p:grpSp>
          <p:nvGrpSpPr>
            <p:cNvPr id="18" name="مجموعة 17">
              <a:extLst>
                <a:ext uri="{FF2B5EF4-FFF2-40B4-BE49-F238E27FC236}">
                  <a16:creationId xmlns:a16="http://schemas.microsoft.com/office/drawing/2014/main" id="{4C791A4D-C956-337D-4A87-CE50D43F50F4}"/>
                </a:ext>
              </a:extLst>
            </p:cNvPr>
            <p:cNvGrpSpPr/>
            <p:nvPr/>
          </p:nvGrpSpPr>
          <p:grpSpPr>
            <a:xfrm>
              <a:off x="6588061" y="4247285"/>
              <a:ext cx="2776650" cy="720000"/>
              <a:chOff x="6588061" y="4247285"/>
              <a:chExt cx="2776650" cy="720000"/>
            </a:xfrm>
          </p:grpSpPr>
          <p:sp>
            <p:nvSpPr>
              <p:cNvPr id="19" name="مستطيل: زوايا مستديرة 18">
                <a:extLst>
                  <a:ext uri="{FF2B5EF4-FFF2-40B4-BE49-F238E27FC236}">
                    <a16:creationId xmlns:a16="http://schemas.microsoft.com/office/drawing/2014/main" id="{8EBBCECB-7591-C755-E6FC-D1A39362339E}"/>
                  </a:ext>
                </a:extLst>
              </p:cNvPr>
              <p:cNvSpPr/>
              <p:nvPr/>
            </p:nvSpPr>
            <p:spPr>
              <a:xfrm>
                <a:off x="6904383" y="4386469"/>
                <a:ext cx="2182468" cy="498598"/>
              </a:xfrm>
              <a:prstGeom prst="roundRect">
                <a:avLst>
                  <a:gd name="adj" fmla="val 50000"/>
                </a:avLst>
              </a:prstGeom>
              <a:solidFill>
                <a:srgbClr val="FBBF2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Google Shape;89;p13">
                <a:extLst>
                  <a:ext uri="{FF2B5EF4-FFF2-40B4-BE49-F238E27FC236}">
                    <a16:creationId xmlns:a16="http://schemas.microsoft.com/office/drawing/2014/main" id="{D4230C61-BFC4-F833-3E65-7315DDB747E1}"/>
                  </a:ext>
                </a:extLst>
              </p:cNvPr>
              <p:cNvSpPr txBox="1"/>
              <p:nvPr/>
            </p:nvSpPr>
            <p:spPr>
              <a:xfrm>
                <a:off x="6588061" y="4357986"/>
                <a:ext cx="2419350" cy="4985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1">
                  <a:lnSpc>
                    <a:spcPct val="1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ar-SA" sz="1800" b="1" dirty="0">
                    <a:solidFill>
                      <a:srgbClr val="0F172A"/>
                    </a:solidFill>
                    <a:latin typeface="Cairo"/>
                    <a:cs typeface="Cairo"/>
                    <a:sym typeface="Cairo"/>
                  </a:rPr>
                  <a:t>إشراف</a:t>
                </a:r>
                <a:endParaRPr dirty="0">
                  <a:solidFill>
                    <a:srgbClr val="0F172A"/>
                  </a:solidFill>
                </a:endParaRPr>
              </a:p>
            </p:txBody>
          </p:sp>
          <p:sp>
            <p:nvSpPr>
              <p:cNvPr id="21" name="شكل بيضاوي 20">
                <a:extLst>
                  <a:ext uri="{FF2B5EF4-FFF2-40B4-BE49-F238E27FC236}">
                    <a16:creationId xmlns:a16="http://schemas.microsoft.com/office/drawing/2014/main" id="{4542B6A6-57D4-278D-0C65-2D306965CCD6}"/>
                  </a:ext>
                </a:extLst>
              </p:cNvPr>
              <p:cNvSpPr/>
              <p:nvPr/>
            </p:nvSpPr>
            <p:spPr>
              <a:xfrm>
                <a:off x="8644711" y="4247285"/>
                <a:ext cx="720000" cy="720000"/>
              </a:xfrm>
              <a:prstGeom prst="ellipse">
                <a:avLst/>
              </a:prstGeom>
              <a:solidFill>
                <a:srgbClr val="0F172A"/>
              </a:solidFill>
              <a:ln w="12700">
                <a:solidFill>
                  <a:srgbClr val="FBBF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8" name="معين 27">
            <a:extLst>
              <a:ext uri="{FF2B5EF4-FFF2-40B4-BE49-F238E27FC236}">
                <a16:creationId xmlns:a16="http://schemas.microsoft.com/office/drawing/2014/main" id="{0E56A68C-7D29-0022-A2D5-27E5AC8F423C}"/>
              </a:ext>
            </a:extLst>
          </p:cNvPr>
          <p:cNvSpPr/>
          <p:nvPr/>
        </p:nvSpPr>
        <p:spPr>
          <a:xfrm>
            <a:off x="5916000" y="4175001"/>
            <a:ext cx="360000" cy="360000"/>
          </a:xfrm>
          <a:prstGeom prst="diamond">
            <a:avLst/>
          </a:prstGeom>
          <a:solidFill>
            <a:srgbClr val="FBBF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رابط مستقيم 28">
            <a:extLst>
              <a:ext uri="{FF2B5EF4-FFF2-40B4-BE49-F238E27FC236}">
                <a16:creationId xmlns:a16="http://schemas.microsoft.com/office/drawing/2014/main" id="{7F87CEDF-90AD-BC39-64EC-2D047568A6C2}"/>
              </a:ext>
            </a:extLst>
          </p:cNvPr>
          <p:cNvCxnSpPr>
            <a:cxnSpLocks/>
          </p:cNvCxnSpPr>
          <p:nvPr/>
        </p:nvCxnSpPr>
        <p:spPr>
          <a:xfrm>
            <a:off x="6488841" y="4360551"/>
            <a:ext cx="3479540" cy="0"/>
          </a:xfrm>
          <a:prstGeom prst="line">
            <a:avLst/>
          </a:prstGeom>
          <a:ln w="28575">
            <a:solidFill>
              <a:schemeClr val="bg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رابط مستقيم 31">
            <a:extLst>
              <a:ext uri="{FF2B5EF4-FFF2-40B4-BE49-F238E27FC236}">
                <a16:creationId xmlns:a16="http://schemas.microsoft.com/office/drawing/2014/main" id="{A979230A-3F31-6286-BE55-5009DCFEF6B1}"/>
              </a:ext>
            </a:extLst>
          </p:cNvPr>
          <p:cNvCxnSpPr>
            <a:cxnSpLocks/>
          </p:cNvCxnSpPr>
          <p:nvPr/>
        </p:nvCxnSpPr>
        <p:spPr>
          <a:xfrm>
            <a:off x="2223620" y="4360551"/>
            <a:ext cx="3479540" cy="0"/>
          </a:xfrm>
          <a:prstGeom prst="line">
            <a:avLst/>
          </a:prstGeom>
          <a:ln w="28575">
            <a:solidFill>
              <a:schemeClr val="bg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Google Shape;86;p13">
            <a:extLst>
              <a:ext uri="{FF2B5EF4-FFF2-40B4-BE49-F238E27FC236}">
                <a16:creationId xmlns:a16="http://schemas.microsoft.com/office/drawing/2014/main" id="{D5C3A80E-3B7A-600B-A796-B46B4C722E9C}"/>
              </a:ext>
            </a:extLst>
          </p:cNvPr>
          <p:cNvSpPr txBox="1"/>
          <p:nvPr/>
        </p:nvSpPr>
        <p:spPr>
          <a:xfrm>
            <a:off x="1759894" y="6282041"/>
            <a:ext cx="8672209" cy="36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b="1" i="0" u="none" strike="noStrike" cap="none" dirty="0">
                <a:solidFill>
                  <a:srgbClr val="F8FAFC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العام الدراسي </a:t>
            </a:r>
            <a:r>
              <a:rPr lang="en-US" sz="1800" b="1" i="0" u="none" strike="noStrike" cap="none" dirty="0">
                <a:solidFill>
                  <a:srgbClr val="F8FAFC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2025 - 2026</a:t>
            </a:r>
            <a:endParaRPr sz="1100" dirty="0">
              <a:latin typeface="Cairo ExtraBold" pitchFamily="2" charset="-78"/>
              <a:cs typeface="Cairo ExtraBold" pitchFamily="2" charset="-78"/>
            </a:endParaRPr>
          </a:p>
        </p:txBody>
      </p:sp>
      <p:pic>
        <p:nvPicPr>
          <p:cNvPr id="43" name="صورة 42">
            <a:extLst>
              <a:ext uri="{FF2B5EF4-FFF2-40B4-BE49-F238E27FC236}">
                <a16:creationId xmlns:a16="http://schemas.microsoft.com/office/drawing/2014/main" id="{BEFDB544-B6FF-307E-4A22-7F2E2CEE71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8824" y="4705131"/>
            <a:ext cx="468000" cy="468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5">
            <a:extLst>
              <a:ext uri="{FF2B5EF4-FFF2-40B4-BE49-F238E27FC236}">
                <a16:creationId xmlns:a16="http://schemas.microsoft.com/office/drawing/2014/main" id="{BE29391A-4319-2C64-E567-C34F1EB13D29}"/>
              </a:ext>
            </a:extLst>
          </p:cNvPr>
          <p:cNvSpPr/>
          <p:nvPr/>
        </p:nvSpPr>
        <p:spPr>
          <a:xfrm rot="4118174">
            <a:off x="8707830" y="3092436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14" name="شكل حر: شكل 13">
            <a:extLst>
              <a:ext uri="{FF2B5EF4-FFF2-40B4-BE49-F238E27FC236}">
                <a16:creationId xmlns:a16="http://schemas.microsoft.com/office/drawing/2014/main" id="{EDCF255B-C2E1-5586-EE36-46794CDD5904}"/>
              </a:ext>
            </a:extLst>
          </p:cNvPr>
          <p:cNvSpPr/>
          <p:nvPr/>
        </p:nvSpPr>
        <p:spPr>
          <a:xfrm>
            <a:off x="-44985" y="-59900"/>
            <a:ext cx="3691302" cy="4054774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1E293B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4945857" y="529707"/>
            <a:ext cx="2300287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المقدمة</a:t>
            </a:r>
            <a:endParaRPr sz="10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5964120" y="1530301"/>
            <a:ext cx="5296883" cy="4570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justLow" rtl="1">
              <a:lnSpc>
                <a:spcPct val="150000"/>
              </a:lnSpc>
            </a:pPr>
            <a:r>
              <a:rPr lang="ar-SA" sz="1800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شهدت السنوات الأخيرة انتشارًا واسعًا للغة</a:t>
            </a:r>
            <a:r>
              <a:rPr lang="en-US" sz="1800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Markdown </a:t>
            </a:r>
            <a:r>
              <a:rPr lang="ar-SA" sz="1800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في كتابة الوثائق التقنية لما تتميز به من البساطة وسهولة الصيانة، إلا أن مشاركة هذه الوثائق بصورة احترافية تتطلب تحويلها إلى صيغة </a:t>
            </a:r>
            <a:r>
              <a:rPr lang="en-US" sz="1800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PDF </a:t>
            </a:r>
            <a:r>
              <a:rPr lang="ar-SA" sz="1800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مع المحافظة على التنسيق الكامل</a:t>
            </a:r>
          </a:p>
          <a:p>
            <a:pPr lvl="0" algn="justLow" rtl="1">
              <a:lnSpc>
                <a:spcPct val="150000"/>
              </a:lnSpc>
            </a:pPr>
            <a:endParaRPr lang="ar-SA" sz="1800" dirty="0">
              <a:solidFill>
                <a:schemeClr val="tx1"/>
              </a:solidFill>
              <a:latin typeface="Cairo Medium" pitchFamily="2" charset="-78"/>
              <a:ea typeface="Cairo"/>
              <a:cs typeface="Cairo Medium" pitchFamily="2" charset="-78"/>
              <a:sym typeface="Cairo"/>
            </a:endParaRPr>
          </a:p>
          <a:p>
            <a:pPr lvl="0" algn="justLow" rtl="1">
              <a:lnSpc>
                <a:spcPct val="150000"/>
              </a:lnSpc>
            </a:pPr>
            <a:r>
              <a:rPr lang="ar-SA" sz="1800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.في المقابل ظهرت تقنيات</a:t>
            </a:r>
            <a:r>
              <a:rPr lang="en-US" sz="1800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Serverless </a:t>
            </a:r>
            <a:r>
              <a:rPr lang="ar-SA" sz="1800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والحوسبة الطرفية (</a:t>
            </a:r>
            <a:r>
              <a:rPr lang="en-US" sz="1800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Edge Computing</a:t>
            </a:r>
            <a:r>
              <a:rPr lang="ar-SA" sz="1800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)</a:t>
            </a:r>
            <a:r>
              <a:rPr lang="en-US" sz="1800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، </a:t>
            </a:r>
            <a:r>
              <a:rPr lang="ar-SA" sz="1800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ووفرت بيئة حديثة لبناء تطبيقات عالية الأداء، الأمر الذي فتح المجال لتطوير حلول أكثر سرعة وكفاءة. يعتمد هذا المشروع على هذه المفاهيم لتطوير نظام متكامل لمعالجة المستندات.</a:t>
            </a:r>
            <a:endParaRPr sz="1200"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3"/>
          <a:srcRect l="32179" t="12564" r="6667" b="6980"/>
          <a:stretch/>
        </p:blipFill>
        <p:spPr>
          <a:xfrm>
            <a:off x="309714" y="1778531"/>
            <a:ext cx="5188883" cy="3839991"/>
          </a:xfrm>
          <a:prstGeom prst="rect">
            <a:avLst/>
          </a:prstGeom>
          <a:ln w="76200">
            <a:solidFill>
              <a:srgbClr val="FBBF24"/>
            </a:solidFill>
          </a:ln>
          <a:effectLst>
            <a:outerShdw blurRad="63500" sx="102000" sy="102000" algn="ctr" rotWithShape="0">
              <a:srgbClr val="0F172A">
                <a:alpha val="10000"/>
              </a:srgbClr>
            </a:outerShdw>
          </a:effectLst>
        </p:spPr>
      </p:pic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55AE0A2C-F016-7533-7449-18D3F2BD9906}"/>
              </a:ext>
            </a:extLst>
          </p:cNvPr>
          <p:cNvGrpSpPr/>
          <p:nvPr/>
        </p:nvGrpSpPr>
        <p:grpSpPr>
          <a:xfrm>
            <a:off x="4962928" y="1185478"/>
            <a:ext cx="2283216" cy="125938"/>
            <a:chOff x="4962928" y="1215958"/>
            <a:chExt cx="2283216" cy="125938"/>
          </a:xfrm>
        </p:grpSpPr>
        <p:sp>
          <p:nvSpPr>
            <p:cNvPr id="99" name="Google Shape;99;p14"/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" name="شكل بيضاوي 2">
              <a:extLst>
                <a:ext uri="{FF2B5EF4-FFF2-40B4-BE49-F238E27FC236}">
                  <a16:creationId xmlns:a16="http://schemas.microsoft.com/office/drawing/2014/main" id="{0EC4C7B1-580E-57B2-287E-D0281CAD3506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شكل بيضاوي 4">
              <a:extLst>
                <a:ext uri="{FF2B5EF4-FFF2-40B4-BE49-F238E27FC236}">
                  <a16:creationId xmlns:a16="http://schemas.microsoft.com/office/drawing/2014/main" id="{D53CE2E4-68CB-606B-CEB3-3D76D326A742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8" name="رابط مستقيم 7">
            <a:extLst>
              <a:ext uri="{FF2B5EF4-FFF2-40B4-BE49-F238E27FC236}">
                <a16:creationId xmlns:a16="http://schemas.microsoft.com/office/drawing/2014/main" id="{0AAAA574-6351-786A-D484-F9F4DA923BE6}"/>
              </a:ext>
            </a:extLst>
          </p:cNvPr>
          <p:cNvCxnSpPr/>
          <p:nvPr/>
        </p:nvCxnSpPr>
        <p:spPr>
          <a:xfrm>
            <a:off x="11460480" y="1640999"/>
            <a:ext cx="0" cy="1836000"/>
          </a:xfrm>
          <a:prstGeom prst="line">
            <a:avLst/>
          </a:prstGeom>
          <a:ln w="38100">
            <a:solidFill>
              <a:srgbClr val="0F17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F02FDA0E-54B0-4F85-6CB0-D97D790405F9}"/>
              </a:ext>
            </a:extLst>
          </p:cNvPr>
          <p:cNvCxnSpPr/>
          <p:nvPr/>
        </p:nvCxnSpPr>
        <p:spPr>
          <a:xfrm>
            <a:off x="11460480" y="4089240"/>
            <a:ext cx="0" cy="1872000"/>
          </a:xfrm>
          <a:prstGeom prst="line">
            <a:avLst/>
          </a:prstGeom>
          <a:ln w="38100">
            <a:solidFill>
              <a:srgbClr val="0F17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oogle Shape;98;p14">
            <a:extLst>
              <a:ext uri="{FF2B5EF4-FFF2-40B4-BE49-F238E27FC236}">
                <a16:creationId xmlns:a16="http://schemas.microsoft.com/office/drawing/2014/main" id="{CB594AAF-42D7-524B-819F-F5DC2D5C58DB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01/19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8;p14">
            <a:extLst>
              <a:ext uri="{FF2B5EF4-FFF2-40B4-BE49-F238E27FC236}">
                <a16:creationId xmlns:a16="http://schemas.microsoft.com/office/drawing/2014/main" id="{A64ADA8D-3D04-D534-D75F-318A4F2C66A1}"/>
              </a:ext>
            </a:extLst>
          </p:cNvPr>
          <p:cNvSpPr txBox="1"/>
          <p:nvPr/>
        </p:nvSpPr>
        <p:spPr>
          <a:xfrm>
            <a:off x="4217908" y="545303"/>
            <a:ext cx="3756183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solidFill>
                  <a:srgbClr val="0F172A"/>
                </a:solidFill>
                <a:latin typeface="Cairo ExtraBold" pitchFamily="2" charset="-78"/>
                <a:cs typeface="Cairo ExtraBold" pitchFamily="2" charset="-78"/>
                <a:sym typeface="Cairo"/>
              </a:rPr>
              <a:t>مشكلة البحث</a:t>
            </a:r>
            <a:endParaRPr sz="10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B10FB191-1FAA-3936-8D32-DD33FC513E49}"/>
              </a:ext>
            </a:extLst>
          </p:cNvPr>
          <p:cNvGrpSpPr/>
          <p:nvPr/>
        </p:nvGrpSpPr>
        <p:grpSpPr>
          <a:xfrm>
            <a:off x="4962928" y="1185478"/>
            <a:ext cx="2283216" cy="125938"/>
            <a:chOff x="4962928" y="1215958"/>
            <a:chExt cx="2283216" cy="125938"/>
          </a:xfrm>
        </p:grpSpPr>
        <p:sp>
          <p:nvSpPr>
            <p:cNvPr id="4" name="Google Shape;99;p14">
              <a:extLst>
                <a:ext uri="{FF2B5EF4-FFF2-40B4-BE49-F238E27FC236}">
                  <a16:creationId xmlns:a16="http://schemas.microsoft.com/office/drawing/2014/main" id="{185EDDCA-8BEB-F668-C4B0-EB23C1D69E03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شكل بيضاوي 4">
              <a:extLst>
                <a:ext uri="{FF2B5EF4-FFF2-40B4-BE49-F238E27FC236}">
                  <a16:creationId xmlns:a16="http://schemas.microsoft.com/office/drawing/2014/main" id="{6A7513D5-7E1D-AAFD-56A1-9B15906C50A5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شكل بيضاوي 5">
              <a:extLst>
                <a:ext uri="{FF2B5EF4-FFF2-40B4-BE49-F238E27FC236}">
                  <a16:creationId xmlns:a16="http://schemas.microsoft.com/office/drawing/2014/main" id="{89549845-895A-1241-66A7-9D24E4069A1C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Google Shape;98;p14">
            <a:extLst>
              <a:ext uri="{FF2B5EF4-FFF2-40B4-BE49-F238E27FC236}">
                <a16:creationId xmlns:a16="http://schemas.microsoft.com/office/drawing/2014/main" id="{26A2E734-DDF3-64B1-118F-EDA2CC3230A3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02/19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1B2D13B4-3141-E6E9-29FE-BB5B0B7195CC}"/>
              </a:ext>
            </a:extLst>
          </p:cNvPr>
          <p:cNvSpPr/>
          <p:nvPr/>
        </p:nvSpPr>
        <p:spPr>
          <a:xfrm>
            <a:off x="533400" y="1618323"/>
            <a:ext cx="10309860" cy="540148"/>
          </a:xfrm>
          <a:prstGeom prst="rect">
            <a:avLst/>
          </a:prstGeom>
          <a:solidFill>
            <a:srgbClr val="F9FBFD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1800" dirty="0">
                <a:solidFill>
                  <a:schemeClr val="tx1"/>
                </a:solidFill>
                <a:latin typeface="Cairo Medium" pitchFamily="2" charset="-78"/>
                <a:cs typeface="Cairo Medium" pitchFamily="2" charset="-78"/>
              </a:rPr>
              <a:t>ضعف دعم اللغة العربية واتجاه الكتابة</a:t>
            </a:r>
            <a:r>
              <a:rPr lang="en-US" sz="1800" dirty="0">
                <a:solidFill>
                  <a:schemeClr val="tx1"/>
                </a:solidFill>
                <a:latin typeface="Cairo Medium" pitchFamily="2" charset="-78"/>
                <a:cs typeface="Cairo Medium" pitchFamily="2" charset="-78"/>
              </a:rPr>
              <a:t>RTL </a:t>
            </a:r>
            <a:r>
              <a:rPr lang="ar-SA" sz="1800" dirty="0">
                <a:solidFill>
                  <a:schemeClr val="tx1"/>
                </a:solidFill>
                <a:latin typeface="Cairo Medium" pitchFamily="2" charset="-78"/>
                <a:cs typeface="Cairo Medium" pitchFamily="2" charset="-78"/>
              </a:rPr>
              <a:t> بشكل سليم.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8E90E1AD-953B-EBC0-6E2B-D070620AEA04}"/>
              </a:ext>
            </a:extLst>
          </p:cNvPr>
          <p:cNvSpPr/>
          <p:nvPr/>
        </p:nvSpPr>
        <p:spPr>
          <a:xfrm>
            <a:off x="533400" y="2413117"/>
            <a:ext cx="10309860" cy="540148"/>
          </a:xfrm>
          <a:prstGeom prst="rect">
            <a:avLst/>
          </a:prstGeom>
          <a:solidFill>
            <a:srgbClr val="F9FBFD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1800" dirty="0">
                <a:solidFill>
                  <a:schemeClr val="tx1"/>
                </a:solidFill>
                <a:latin typeface="Cairo Medium" pitchFamily="2" charset="-78"/>
                <a:cs typeface="Cairo Medium" pitchFamily="2" charset="-78"/>
              </a:rPr>
              <a:t>عدم دعم المعادلات الرياضية المعقدة بصورة صحيحة.</a:t>
            </a: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134C4CA2-EA55-64C3-F4A0-CC834912CBB2}"/>
              </a:ext>
            </a:extLst>
          </p:cNvPr>
          <p:cNvSpPr/>
          <p:nvPr/>
        </p:nvSpPr>
        <p:spPr>
          <a:xfrm>
            <a:off x="533400" y="3207911"/>
            <a:ext cx="10309860" cy="540148"/>
          </a:xfrm>
          <a:prstGeom prst="rect">
            <a:avLst/>
          </a:prstGeom>
          <a:solidFill>
            <a:srgbClr val="F9FBFD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1800" dirty="0">
                <a:solidFill>
                  <a:schemeClr val="tx1"/>
                </a:solidFill>
                <a:latin typeface="Cairo Medium" pitchFamily="2" charset="-78"/>
                <a:cs typeface="Cairo Medium" pitchFamily="2" charset="-78"/>
              </a:rPr>
              <a:t>تحويل مخططات</a:t>
            </a:r>
            <a:r>
              <a:rPr lang="en-US" sz="1800" dirty="0">
                <a:solidFill>
                  <a:schemeClr val="tx1"/>
                </a:solidFill>
                <a:latin typeface="Cairo Medium" pitchFamily="2" charset="-78"/>
                <a:cs typeface="Cairo Medium" pitchFamily="2" charset="-78"/>
              </a:rPr>
              <a:t>PlantUML </a:t>
            </a:r>
            <a:r>
              <a:rPr lang="ar-SA" sz="1800" dirty="0">
                <a:solidFill>
                  <a:schemeClr val="tx1"/>
                </a:solidFill>
                <a:latin typeface="Cairo Medium" pitchFamily="2" charset="-78"/>
                <a:cs typeface="Cairo Medium" pitchFamily="2" charset="-78"/>
              </a:rPr>
              <a:t> إلى صور نقطية منخفضة الجودة بدلاً من الشعاعية.</a:t>
            </a: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61572DF2-82F0-0075-23ED-44E8D5191002}"/>
              </a:ext>
            </a:extLst>
          </p:cNvPr>
          <p:cNvSpPr/>
          <p:nvPr/>
        </p:nvSpPr>
        <p:spPr>
          <a:xfrm>
            <a:off x="533400" y="4002705"/>
            <a:ext cx="10309860" cy="540148"/>
          </a:xfrm>
          <a:prstGeom prst="rect">
            <a:avLst/>
          </a:prstGeom>
          <a:solidFill>
            <a:srgbClr val="F9FBFD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1800" dirty="0">
                <a:solidFill>
                  <a:schemeClr val="tx1"/>
                </a:solidFill>
                <a:latin typeface="Cairo Medium" pitchFamily="2" charset="-78"/>
                <a:cs typeface="Cairo Medium" pitchFamily="2" charset="-78"/>
              </a:rPr>
              <a:t>الاعتماد على خوادم تقليدية تتسم بارتفاع تكاليف التشغيل والصيانة.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3D1342B7-B0CC-D8D5-9141-0D34B55AE52D}"/>
              </a:ext>
            </a:extLst>
          </p:cNvPr>
          <p:cNvSpPr/>
          <p:nvPr/>
        </p:nvSpPr>
        <p:spPr>
          <a:xfrm>
            <a:off x="533400" y="4797499"/>
            <a:ext cx="10309860" cy="540148"/>
          </a:xfrm>
          <a:prstGeom prst="rect">
            <a:avLst/>
          </a:prstGeom>
          <a:solidFill>
            <a:srgbClr val="F9FBFD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1800" dirty="0">
                <a:solidFill>
                  <a:schemeClr val="tx1"/>
                </a:solidFill>
                <a:latin typeface="Cairo Medium" pitchFamily="2" charset="-78"/>
                <a:cs typeface="Cairo Medium" pitchFamily="2" charset="-78"/>
              </a:rPr>
              <a:t>محدودية التكامل مع التطبيقات الحديثة عبر واجهات برمجية (</a:t>
            </a:r>
            <a:r>
              <a:rPr lang="en-US" sz="1800" dirty="0">
                <a:solidFill>
                  <a:schemeClr val="tx1"/>
                </a:solidFill>
                <a:latin typeface="Cairo Medium" pitchFamily="2" charset="-78"/>
                <a:cs typeface="Cairo Medium" pitchFamily="2" charset="-78"/>
              </a:rPr>
              <a:t>API).</a:t>
            </a: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173E6D55-7B69-E735-77FB-C399AAC22238}"/>
              </a:ext>
            </a:extLst>
          </p:cNvPr>
          <p:cNvSpPr/>
          <p:nvPr/>
        </p:nvSpPr>
        <p:spPr>
          <a:xfrm>
            <a:off x="533400" y="5592294"/>
            <a:ext cx="10309860" cy="540148"/>
          </a:xfrm>
          <a:prstGeom prst="rect">
            <a:avLst/>
          </a:prstGeom>
          <a:solidFill>
            <a:srgbClr val="F9FBFD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1800" dirty="0">
                <a:solidFill>
                  <a:schemeClr val="tx1"/>
                </a:solidFill>
                <a:latin typeface="Cairo Medium" pitchFamily="2" charset="-78"/>
                <a:cs typeface="Cairo Medium" pitchFamily="2" charset="-78"/>
              </a:rPr>
              <a:t>صعوبة التوسع والأداء مع زيادة عدد المستخدمين المتزامنين.</a:t>
            </a:r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BC0E4A1C-83F1-1DDD-35ED-3C2C66C1E6F6}"/>
              </a:ext>
            </a:extLst>
          </p:cNvPr>
          <p:cNvSpPr/>
          <p:nvPr/>
        </p:nvSpPr>
        <p:spPr>
          <a:xfrm>
            <a:off x="11118600" y="1618323"/>
            <a:ext cx="540000" cy="540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dirty="0">
                <a:solidFill>
                  <a:schemeClr val="tx1"/>
                </a:solidFill>
                <a:latin typeface="Cairo ExtraBold" pitchFamily="2" charset="-78"/>
                <a:cs typeface="Cairo ExtraBold" pitchFamily="2" charset="-78"/>
              </a:rPr>
              <a:t>1</a:t>
            </a:r>
            <a:endParaRPr lang="en-US" sz="2000" dirty="0">
              <a:solidFill>
                <a:schemeClr val="tx1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E5834919-1F93-4744-E706-DCC7E52D56E6}"/>
              </a:ext>
            </a:extLst>
          </p:cNvPr>
          <p:cNvSpPr/>
          <p:nvPr/>
        </p:nvSpPr>
        <p:spPr>
          <a:xfrm>
            <a:off x="11118600" y="2413147"/>
            <a:ext cx="540000" cy="540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dirty="0">
                <a:solidFill>
                  <a:schemeClr val="tx1"/>
                </a:solidFill>
                <a:latin typeface="Cairo ExtraBold" pitchFamily="2" charset="-78"/>
                <a:cs typeface="Cairo ExtraBold" pitchFamily="2" charset="-78"/>
              </a:rPr>
              <a:t>2</a:t>
            </a:r>
            <a:endParaRPr lang="en-US" sz="2000" dirty="0">
              <a:solidFill>
                <a:schemeClr val="tx1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DCC27D37-6EEA-63CE-F77A-7C550D77AE37}"/>
              </a:ext>
            </a:extLst>
          </p:cNvPr>
          <p:cNvSpPr/>
          <p:nvPr/>
        </p:nvSpPr>
        <p:spPr>
          <a:xfrm>
            <a:off x="11118600" y="3207971"/>
            <a:ext cx="540000" cy="540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dirty="0">
                <a:solidFill>
                  <a:schemeClr val="tx1"/>
                </a:solidFill>
                <a:latin typeface="Cairo ExtraBold" pitchFamily="2" charset="-78"/>
                <a:cs typeface="Cairo ExtraBold" pitchFamily="2" charset="-78"/>
              </a:rPr>
              <a:t>3</a:t>
            </a:r>
            <a:endParaRPr lang="en-US" sz="2000" dirty="0">
              <a:solidFill>
                <a:schemeClr val="tx1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1F1DE18C-8078-E7BF-27FE-09890B39C730}"/>
              </a:ext>
            </a:extLst>
          </p:cNvPr>
          <p:cNvSpPr/>
          <p:nvPr/>
        </p:nvSpPr>
        <p:spPr>
          <a:xfrm>
            <a:off x="11118600" y="4002795"/>
            <a:ext cx="540000" cy="540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dirty="0">
                <a:solidFill>
                  <a:schemeClr val="tx1"/>
                </a:solidFill>
                <a:latin typeface="Cairo ExtraBold" pitchFamily="2" charset="-78"/>
                <a:cs typeface="Cairo ExtraBold" pitchFamily="2" charset="-78"/>
              </a:rPr>
              <a:t>4</a:t>
            </a:r>
            <a:endParaRPr lang="en-US" sz="2000" dirty="0">
              <a:solidFill>
                <a:schemeClr val="tx1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30" name="مستطيل 29">
            <a:extLst>
              <a:ext uri="{FF2B5EF4-FFF2-40B4-BE49-F238E27FC236}">
                <a16:creationId xmlns:a16="http://schemas.microsoft.com/office/drawing/2014/main" id="{D8C7F9F3-3CB9-ED3F-63F1-95E42EAE0D94}"/>
              </a:ext>
            </a:extLst>
          </p:cNvPr>
          <p:cNvSpPr/>
          <p:nvPr/>
        </p:nvSpPr>
        <p:spPr>
          <a:xfrm>
            <a:off x="11118600" y="4797619"/>
            <a:ext cx="540000" cy="540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dirty="0">
                <a:solidFill>
                  <a:schemeClr val="tx1"/>
                </a:solidFill>
                <a:latin typeface="Cairo ExtraBold" pitchFamily="2" charset="-78"/>
                <a:cs typeface="Cairo ExtraBold" pitchFamily="2" charset="-78"/>
              </a:rPr>
              <a:t>5</a:t>
            </a:r>
            <a:endParaRPr lang="en-US" sz="2000" dirty="0">
              <a:solidFill>
                <a:schemeClr val="tx1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32" name="مستطيل 31">
            <a:extLst>
              <a:ext uri="{FF2B5EF4-FFF2-40B4-BE49-F238E27FC236}">
                <a16:creationId xmlns:a16="http://schemas.microsoft.com/office/drawing/2014/main" id="{A5AD8E0A-E52B-7F19-6225-20A95D3A2180}"/>
              </a:ext>
            </a:extLst>
          </p:cNvPr>
          <p:cNvSpPr/>
          <p:nvPr/>
        </p:nvSpPr>
        <p:spPr>
          <a:xfrm>
            <a:off x="11118600" y="5592442"/>
            <a:ext cx="540000" cy="540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dirty="0">
                <a:solidFill>
                  <a:schemeClr val="tx1"/>
                </a:solidFill>
                <a:latin typeface="Cairo ExtraBold" pitchFamily="2" charset="-78"/>
                <a:cs typeface="Cairo ExtraBold" pitchFamily="2" charset="-78"/>
              </a:rPr>
              <a:t>6</a:t>
            </a:r>
            <a:endParaRPr lang="en-US" sz="2000" dirty="0">
              <a:solidFill>
                <a:schemeClr val="tx1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36" name="شكل حر: شكل 35">
            <a:extLst>
              <a:ext uri="{FF2B5EF4-FFF2-40B4-BE49-F238E27FC236}">
                <a16:creationId xmlns:a16="http://schemas.microsoft.com/office/drawing/2014/main" id="{3D80E44C-FC9F-53CC-A95E-E8C2BD9C253F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1E293B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8;p14">
            <a:extLst>
              <a:ext uri="{FF2B5EF4-FFF2-40B4-BE49-F238E27FC236}">
                <a16:creationId xmlns:a16="http://schemas.microsoft.com/office/drawing/2014/main" id="{BC327B4D-4AF9-E96A-B658-DADBEA785C5C}"/>
              </a:ext>
            </a:extLst>
          </p:cNvPr>
          <p:cNvSpPr txBox="1"/>
          <p:nvPr/>
        </p:nvSpPr>
        <p:spPr>
          <a:xfrm>
            <a:off x="3922514" y="520124"/>
            <a:ext cx="4346971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solidFill>
                  <a:srgbClr val="0F172A"/>
                </a:solidFill>
                <a:latin typeface="Cairo ExtraBold" pitchFamily="2" charset="-78"/>
                <a:cs typeface="Cairo ExtraBold" pitchFamily="2" charset="-78"/>
                <a:sym typeface="Cairo"/>
              </a:rPr>
              <a:t>أهداف المشروع</a:t>
            </a:r>
            <a:endParaRPr sz="10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9C5F11A2-AF31-C797-67FE-794CD35C96B9}"/>
              </a:ext>
            </a:extLst>
          </p:cNvPr>
          <p:cNvGrpSpPr/>
          <p:nvPr/>
        </p:nvGrpSpPr>
        <p:grpSpPr>
          <a:xfrm>
            <a:off x="4962928" y="1185478"/>
            <a:ext cx="2283216" cy="125938"/>
            <a:chOff x="4962928" y="1215958"/>
            <a:chExt cx="2283216" cy="125938"/>
          </a:xfrm>
        </p:grpSpPr>
        <p:sp>
          <p:nvSpPr>
            <p:cNvPr id="4" name="Google Shape;99;p14">
              <a:extLst>
                <a:ext uri="{FF2B5EF4-FFF2-40B4-BE49-F238E27FC236}">
                  <a16:creationId xmlns:a16="http://schemas.microsoft.com/office/drawing/2014/main" id="{659AE797-6B2E-9127-2F6F-E769DD2BC51D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شكل بيضاوي 4">
              <a:extLst>
                <a:ext uri="{FF2B5EF4-FFF2-40B4-BE49-F238E27FC236}">
                  <a16:creationId xmlns:a16="http://schemas.microsoft.com/office/drawing/2014/main" id="{60A0969B-58E5-F604-CD0E-59E8B001C6E1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شكل بيضاوي 5">
              <a:extLst>
                <a:ext uri="{FF2B5EF4-FFF2-40B4-BE49-F238E27FC236}">
                  <a16:creationId xmlns:a16="http://schemas.microsoft.com/office/drawing/2014/main" id="{A72F8C79-7B32-D2A1-89B6-38A168E26AB8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Google Shape;98;p14">
            <a:extLst>
              <a:ext uri="{FF2B5EF4-FFF2-40B4-BE49-F238E27FC236}">
                <a16:creationId xmlns:a16="http://schemas.microsoft.com/office/drawing/2014/main" id="{5932779F-CA31-CDED-F0E6-79FDD47F5BA0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03/19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graphicFrame>
        <p:nvGraphicFramePr>
          <p:cNvPr id="12" name="جدول 11">
            <a:extLst>
              <a:ext uri="{FF2B5EF4-FFF2-40B4-BE49-F238E27FC236}">
                <a16:creationId xmlns:a16="http://schemas.microsoft.com/office/drawing/2014/main" id="{08411241-8FB5-E0DE-1DCE-C979B00D0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177633"/>
              </p:ext>
            </p:extLst>
          </p:nvPr>
        </p:nvGraphicFramePr>
        <p:xfrm>
          <a:off x="487680" y="1651394"/>
          <a:ext cx="11216640" cy="4464480"/>
        </p:xfrm>
        <a:graphic>
          <a:graphicData uri="http://schemas.openxmlformats.org/drawingml/2006/table">
            <a:tbl>
              <a:tblPr rtl="1"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45698">
                  <a:extLst>
                    <a:ext uri="{9D8B030D-6E8A-4147-A177-3AD203B41FA5}">
                      <a16:colId xmlns:a16="http://schemas.microsoft.com/office/drawing/2014/main" val="950045124"/>
                    </a:ext>
                  </a:extLst>
                </a:gridCol>
                <a:gridCol w="10170942">
                  <a:extLst>
                    <a:ext uri="{9D8B030D-6E8A-4147-A177-3AD203B41FA5}">
                      <a16:colId xmlns:a16="http://schemas.microsoft.com/office/drawing/2014/main" val="2797069903"/>
                    </a:ext>
                  </a:extLst>
                </a:gridCol>
              </a:tblGrid>
              <a:tr h="612000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ar-SA" sz="1600" b="0" i="0" u="none" strike="noStrike" cap="none" dirty="0">
                          <a:solidFill>
                            <a:srgbClr val="0F172A"/>
                          </a:solidFill>
                          <a:latin typeface="Cairo Medium" pitchFamily="2" charset="-78"/>
                          <a:ea typeface="Cairo"/>
                          <a:cs typeface="Cairo Medium" pitchFamily="2" charset="-78"/>
                          <a:sym typeface="Cairo"/>
                        </a:rPr>
                        <a:t>تصميم وتنفيذ نظام متكامل لتحويل مستندات </a:t>
                      </a:r>
                      <a:r>
                        <a:rPr lang="en-US" sz="1600" b="0" i="0" u="none" strike="noStrike" cap="none" dirty="0">
                          <a:solidFill>
                            <a:srgbClr val="0F172A"/>
                          </a:solidFill>
                          <a:latin typeface="Cairo Medium" pitchFamily="2" charset="-78"/>
                          <a:ea typeface="Cairo"/>
                          <a:cs typeface="Cairo Medium" pitchFamily="2" charset="-78"/>
                          <a:sym typeface="Cairo"/>
                        </a:rPr>
                        <a:t>Markdown</a:t>
                      </a:r>
                      <a:r>
                        <a:rPr lang="ar-SA" sz="1600" b="0" i="0" u="none" strike="noStrike" cap="none" dirty="0">
                          <a:solidFill>
                            <a:srgbClr val="0F172A"/>
                          </a:solidFill>
                          <a:latin typeface="Cairo Medium" pitchFamily="2" charset="-78"/>
                          <a:ea typeface="Cairo"/>
                          <a:cs typeface="Cairo Medium" pitchFamily="2" charset="-78"/>
                          <a:sym typeface="Cairo"/>
                        </a:rPr>
                        <a:t> إلى </a:t>
                      </a:r>
                      <a:r>
                        <a:rPr lang="en-US" sz="1600" b="0" i="0" u="none" strike="noStrike" cap="none" dirty="0">
                          <a:solidFill>
                            <a:srgbClr val="0F172A"/>
                          </a:solidFill>
                          <a:latin typeface="Cairo Medium" pitchFamily="2" charset="-78"/>
                          <a:ea typeface="Cairo"/>
                          <a:cs typeface="Cairo Medium" pitchFamily="2" charset="-78"/>
                          <a:sym typeface="Cairo"/>
                        </a:rPr>
                        <a:t>PDF</a:t>
                      </a:r>
                      <a:r>
                        <a:rPr lang="ar-SA" sz="1600" b="0" i="0" u="none" strike="noStrike" cap="none" dirty="0">
                          <a:solidFill>
                            <a:srgbClr val="0F172A"/>
                          </a:solidFill>
                          <a:latin typeface="Cairo Medium" pitchFamily="2" charset="-78"/>
                          <a:ea typeface="Cairo"/>
                          <a:cs typeface="Cairo Medium" pitchFamily="2" charset="-78"/>
                          <a:sym typeface="Cairo"/>
                        </a:rPr>
                        <a:t> احترافي، اعتمادا على تقنيات الحوسبة السحابية </a:t>
                      </a:r>
                      <a:r>
                        <a:rPr lang="en-US" sz="1600" b="0" i="0" u="none" strike="noStrike" cap="none" dirty="0">
                          <a:solidFill>
                            <a:srgbClr val="0F172A"/>
                          </a:solidFill>
                          <a:latin typeface="Cairo Medium" pitchFamily="2" charset="-78"/>
                          <a:ea typeface="Cairo"/>
                          <a:cs typeface="Cairo Medium" pitchFamily="2" charset="-78"/>
                          <a:sym typeface="Cairo"/>
                        </a:rPr>
                        <a:t>(Serverless)</a:t>
                      </a:r>
                      <a:r>
                        <a:rPr lang="ar-SA" sz="1600" b="0" i="0" u="none" strike="noStrike" cap="none" dirty="0">
                          <a:solidFill>
                            <a:srgbClr val="0F172A"/>
                          </a:solidFill>
                          <a:latin typeface="Cairo Medium" pitchFamily="2" charset="-78"/>
                          <a:ea typeface="Cairo"/>
                          <a:cs typeface="Cairo Medium" pitchFamily="2" charset="-78"/>
                          <a:sym typeface="Cairo"/>
                        </a:rPr>
                        <a:t> مع توفير واجهات برمجية </a:t>
                      </a:r>
                      <a:r>
                        <a:rPr lang="en-US" sz="1600" b="0" i="0" u="none" strike="noStrike" cap="none" dirty="0">
                          <a:solidFill>
                            <a:srgbClr val="0F172A"/>
                          </a:solidFill>
                          <a:latin typeface="Cairo Medium" pitchFamily="2" charset="-78"/>
                          <a:ea typeface="Cairo"/>
                          <a:cs typeface="Cairo Medium" pitchFamily="2" charset="-78"/>
                          <a:sym typeface="Cairo"/>
                        </a:rPr>
                        <a:t>API</a:t>
                      </a:r>
                      <a:r>
                        <a:rPr lang="ar-SA" sz="1600" b="0" i="0" u="none" strike="noStrike" cap="none" dirty="0">
                          <a:solidFill>
                            <a:srgbClr val="0F172A"/>
                          </a:solidFill>
                          <a:latin typeface="Cairo Medium" pitchFamily="2" charset="-78"/>
                          <a:ea typeface="Cairo"/>
                          <a:cs typeface="Cairo Medium" pitchFamily="2" charset="-78"/>
                          <a:sym typeface="Cairo"/>
                        </a:rPr>
                        <a:t> و</a:t>
                      </a:r>
                      <a:r>
                        <a:rPr lang="en-US" sz="1600" b="0" i="0" u="none" strike="noStrike" cap="none" dirty="0">
                          <a:solidFill>
                            <a:srgbClr val="0F172A"/>
                          </a:solidFill>
                          <a:latin typeface="Cairo Medium" pitchFamily="2" charset="-78"/>
                          <a:ea typeface="Cairo"/>
                          <a:cs typeface="Cairo Medium" pitchFamily="2" charset="-78"/>
                          <a:sym typeface="Cairo"/>
                        </a:rPr>
                        <a:t>MCP</a:t>
                      </a:r>
                      <a:r>
                        <a:rPr lang="ar-SA" sz="1600" b="0" i="0" u="none" strike="noStrike" cap="none" dirty="0">
                          <a:solidFill>
                            <a:srgbClr val="0F172A"/>
                          </a:solidFill>
                          <a:latin typeface="Cairo Medium" pitchFamily="2" charset="-78"/>
                          <a:ea typeface="Cairo"/>
                          <a:cs typeface="Cairo Medium" pitchFamily="2" charset="-78"/>
                          <a:sym typeface="Cairo"/>
                        </a:rPr>
                        <a:t> لتسهيل التكامل مع الأنظمة الأخرى.</a:t>
                      </a:r>
                      <a:endParaRPr lang="ar-SA" sz="1600" dirty="0">
                        <a:solidFill>
                          <a:srgbClr val="0F172A"/>
                        </a:solidFill>
                        <a:latin typeface="Cairo Medium" pitchFamily="2" charset="-78"/>
                        <a:cs typeface="Cairo Medium" pitchFamily="2" charset="-78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4460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>
                          <a:solidFill>
                            <a:srgbClr val="FBBF24"/>
                          </a:solidFill>
                          <a:latin typeface="Cairo ExtraBold" pitchFamily="2" charset="-78"/>
                          <a:cs typeface="Cairo ExtraBold" pitchFamily="2" charset="-78"/>
                        </a:rPr>
                        <a:t>01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1600" b="0" i="0" u="none" strike="noStrike" cap="none" dirty="0">
                          <a:solidFill>
                            <a:srgbClr val="0F172A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تطوير محرك تحويل عالي الأداء يدعم اللغة العربية (</a:t>
                      </a:r>
                      <a:r>
                        <a:rPr lang="en-US" sz="1600" b="0" i="0" u="none" strike="noStrike" cap="none" dirty="0">
                          <a:solidFill>
                            <a:srgbClr val="0F172A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RTL</a:t>
                      </a:r>
                      <a:r>
                        <a:rPr lang="ar-SA" sz="1600" b="0" i="0" u="none" strike="noStrike" cap="none" dirty="0">
                          <a:solidFill>
                            <a:srgbClr val="0F172A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).</a:t>
                      </a:r>
                      <a:endParaRPr lang="en-US" sz="1200" dirty="0">
                        <a:solidFill>
                          <a:srgbClr val="0F172A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41059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>
                          <a:solidFill>
                            <a:srgbClr val="FBBF24"/>
                          </a:solidFill>
                          <a:latin typeface="Cairo ExtraBold" pitchFamily="2" charset="-78"/>
                          <a:cs typeface="Cairo ExtraBold" pitchFamily="2" charset="-78"/>
                        </a:rPr>
                        <a:t>02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>
                          <a:latin typeface="Cairo Medium" pitchFamily="2" charset="-78"/>
                          <a:cs typeface="Cairo Medium" pitchFamily="2" charset="-78"/>
                        </a:rPr>
                        <a:t>دعم المعادلات الرياضية (</a:t>
                      </a:r>
                      <a:r>
                        <a:rPr lang="en-US" sz="1600" dirty="0">
                          <a:latin typeface="Cairo Medium" pitchFamily="2" charset="-78"/>
                          <a:cs typeface="Cairo Medium" pitchFamily="2" charset="-78"/>
                        </a:rPr>
                        <a:t>KaTeX</a:t>
                      </a:r>
                      <a:r>
                        <a:rPr lang="ar-SA" sz="1600" dirty="0">
                          <a:latin typeface="Cairo Medium" pitchFamily="2" charset="-78"/>
                          <a:cs typeface="Cairo Medium" pitchFamily="2" charset="-78"/>
                        </a:rPr>
                        <a:t>)</a:t>
                      </a:r>
                      <a:r>
                        <a:rPr lang="en-US" sz="1600" dirty="0">
                          <a:latin typeface="Cairo Medium" pitchFamily="2" charset="-78"/>
                          <a:cs typeface="Cairo Medium" pitchFamily="2" charset="-78"/>
                        </a:rPr>
                        <a:t> </a:t>
                      </a:r>
                      <a:r>
                        <a:rPr lang="ar-SA" sz="1600" dirty="0">
                          <a:latin typeface="Cairo Medium" pitchFamily="2" charset="-78"/>
                          <a:cs typeface="Cairo Medium" pitchFamily="2" charset="-78"/>
                        </a:rPr>
                        <a:t>ومخططات (</a:t>
                      </a:r>
                      <a:r>
                        <a:rPr lang="en-US" sz="1600" dirty="0">
                          <a:latin typeface="Cairo Medium" pitchFamily="2" charset="-78"/>
                          <a:cs typeface="Cairo Medium" pitchFamily="2" charset="-78"/>
                        </a:rPr>
                        <a:t>PlantUML</a:t>
                      </a:r>
                      <a:r>
                        <a:rPr lang="ar-SA" sz="1600" dirty="0">
                          <a:latin typeface="Cairo Medium" pitchFamily="2" charset="-78"/>
                          <a:cs typeface="Cairo Medium" pitchFamily="2" charset="-78"/>
                        </a:rPr>
                        <a:t>).</a:t>
                      </a:r>
                      <a:endParaRPr lang="en-US" sz="1600" dirty="0">
                        <a:latin typeface="Cairo Medium" pitchFamily="2" charset="-78"/>
                        <a:cs typeface="Cairo Medium" pitchFamily="2" charset="-78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64711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>
                          <a:solidFill>
                            <a:srgbClr val="FBBF24"/>
                          </a:solidFill>
                          <a:latin typeface="Cairo ExtraBold" pitchFamily="2" charset="-78"/>
                          <a:cs typeface="Cairo ExtraBold" pitchFamily="2" charset="-78"/>
                        </a:rPr>
                        <a:t>03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>
                          <a:latin typeface="Cairo Medium" pitchFamily="2" charset="-78"/>
                          <a:cs typeface="Cairo Medium" pitchFamily="2" charset="-78"/>
                        </a:rPr>
                        <a:t>إنشاء واجهة برمجية (</a:t>
                      </a:r>
                      <a:r>
                        <a:rPr lang="en-US" sz="1600" dirty="0">
                          <a:latin typeface="Cairo Medium" pitchFamily="2" charset="-78"/>
                          <a:cs typeface="Cairo Medium" pitchFamily="2" charset="-78"/>
                        </a:rPr>
                        <a:t>REST API</a:t>
                      </a:r>
                      <a:r>
                        <a:rPr lang="ar-SA" sz="1600" dirty="0">
                          <a:latin typeface="Cairo Medium" pitchFamily="2" charset="-78"/>
                          <a:cs typeface="Cairo Medium" pitchFamily="2" charset="-78"/>
                        </a:rPr>
                        <a:t>)</a:t>
                      </a:r>
                      <a:r>
                        <a:rPr lang="en-US" sz="1600" dirty="0">
                          <a:latin typeface="Cairo Medium" pitchFamily="2" charset="-78"/>
                          <a:cs typeface="Cairo Medium" pitchFamily="2" charset="-78"/>
                        </a:rPr>
                        <a:t> </a:t>
                      </a:r>
                      <a:r>
                        <a:rPr lang="ar-SA" sz="1600" dirty="0">
                          <a:latin typeface="Cairo Medium" pitchFamily="2" charset="-78"/>
                          <a:cs typeface="Cairo Medium" pitchFamily="2" charset="-78"/>
                        </a:rPr>
                        <a:t>آمنة وموثقة.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21288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>
                          <a:solidFill>
                            <a:srgbClr val="FBBF24"/>
                          </a:solidFill>
                          <a:latin typeface="Cairo ExtraBold" pitchFamily="2" charset="-78"/>
                          <a:cs typeface="Cairo ExtraBold" pitchFamily="2" charset="-78"/>
                        </a:rPr>
                        <a:t>04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>
                          <a:latin typeface="Cairo Medium" pitchFamily="2" charset="-78"/>
                          <a:cs typeface="Cairo Medium" pitchFamily="2" charset="-78"/>
                        </a:rPr>
                        <a:t>دعم بروتوكول (</a:t>
                      </a:r>
                      <a:r>
                        <a:rPr lang="en-US" sz="1600" dirty="0">
                          <a:latin typeface="Cairo Medium" pitchFamily="2" charset="-78"/>
                          <a:cs typeface="Cairo Medium" pitchFamily="2" charset="-78"/>
                        </a:rPr>
                        <a:t>MCP</a:t>
                      </a:r>
                      <a:r>
                        <a:rPr lang="ar-SA" sz="1600" dirty="0">
                          <a:latin typeface="Cairo Medium" pitchFamily="2" charset="-78"/>
                          <a:cs typeface="Cairo Medium" pitchFamily="2" charset="-78"/>
                        </a:rPr>
                        <a:t>)</a:t>
                      </a:r>
                      <a:r>
                        <a:rPr lang="en-US" sz="1600" dirty="0">
                          <a:latin typeface="Cairo Medium" pitchFamily="2" charset="-78"/>
                          <a:cs typeface="Cairo Medium" pitchFamily="2" charset="-78"/>
                        </a:rPr>
                        <a:t> </a:t>
                      </a:r>
                      <a:r>
                        <a:rPr lang="ar-SA" sz="1600" dirty="0">
                          <a:latin typeface="Cairo Medium" pitchFamily="2" charset="-78"/>
                          <a:cs typeface="Cairo Medium" pitchFamily="2" charset="-78"/>
                        </a:rPr>
                        <a:t>للتكامل مع أدوات الذكاء الاصطناعي.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13146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>
                          <a:solidFill>
                            <a:srgbClr val="FBBF24"/>
                          </a:solidFill>
                          <a:latin typeface="Cairo ExtraBold" pitchFamily="2" charset="-78"/>
                          <a:cs typeface="Cairo ExtraBold" pitchFamily="2" charset="-78"/>
                        </a:rPr>
                        <a:t>05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>
                          <a:latin typeface="Cairo Medium" pitchFamily="2" charset="-78"/>
                          <a:cs typeface="Cairo Medium" pitchFamily="2" charset="-78"/>
                        </a:rPr>
                        <a:t>إدارة المستخدمين وسجل التحويلات بكفاءة.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467859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 rtl="1"/>
                      <a:r>
                        <a:rPr lang="en-US" sz="1600" dirty="0">
                          <a:solidFill>
                            <a:srgbClr val="FBBF24"/>
                          </a:solidFill>
                          <a:latin typeface="Cairo ExtraBold" pitchFamily="2" charset="-78"/>
                          <a:cs typeface="Cairo ExtraBold" pitchFamily="2" charset="-78"/>
                        </a:rPr>
                        <a:t>06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600" dirty="0">
                          <a:latin typeface="Cairo Medium" pitchFamily="2" charset="-78"/>
                          <a:cs typeface="Cairo Medium" pitchFamily="2" charset="-78"/>
                        </a:rPr>
                        <a:t>نشر النظام بالكامل على بنية</a:t>
                      </a:r>
                      <a:r>
                        <a:rPr lang="en-US" sz="1600" dirty="0">
                          <a:latin typeface="Cairo Medium" pitchFamily="2" charset="-78"/>
                          <a:cs typeface="Cairo Medium" pitchFamily="2" charset="-78"/>
                        </a:rPr>
                        <a:t>Cloudflare </a:t>
                      </a:r>
                      <a:r>
                        <a:rPr lang="ar-SA" sz="1600" dirty="0">
                          <a:latin typeface="Cairo Medium" pitchFamily="2" charset="-78"/>
                          <a:cs typeface="Cairo Medium" pitchFamily="2" charset="-78"/>
                        </a:rPr>
                        <a:t> السحابية.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9FB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916263"/>
                  </a:ext>
                </a:extLst>
              </a:tr>
            </a:tbl>
          </a:graphicData>
        </a:graphic>
      </p:graphicFrame>
      <p:sp>
        <p:nvSpPr>
          <p:cNvPr id="14" name="شكل حر: شكل 13">
            <a:extLst>
              <a:ext uri="{FF2B5EF4-FFF2-40B4-BE49-F238E27FC236}">
                <a16:creationId xmlns:a16="http://schemas.microsoft.com/office/drawing/2014/main" id="{AA664D91-B231-2181-FBCB-D9C482A40D80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1E293B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5">
            <a:extLst>
              <a:ext uri="{FF2B5EF4-FFF2-40B4-BE49-F238E27FC236}">
                <a16:creationId xmlns:a16="http://schemas.microsoft.com/office/drawing/2014/main" id="{1B13CECD-4E10-55D6-7C17-12ECF039FB04}"/>
              </a:ext>
            </a:extLst>
          </p:cNvPr>
          <p:cNvSpPr/>
          <p:nvPr/>
        </p:nvSpPr>
        <p:spPr>
          <a:xfrm rot="4118174">
            <a:off x="8707830" y="3092436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pic>
        <p:nvPicPr>
          <p:cNvPr id="153" name="Google Shape;153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00" y="1633171"/>
            <a:ext cx="5334000" cy="443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633171"/>
            <a:ext cx="5334000" cy="443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7"/>
          <p:cNvSpPr txBox="1"/>
          <p:nvPr/>
        </p:nvSpPr>
        <p:spPr>
          <a:xfrm>
            <a:off x="6563201" y="1891608"/>
            <a:ext cx="4780597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005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الأهمية العلمية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156" name="Google Shape;156;p17"/>
          <p:cNvSpPr/>
          <p:nvPr/>
        </p:nvSpPr>
        <p:spPr>
          <a:xfrm>
            <a:off x="6677025" y="2503887"/>
            <a:ext cx="4552950" cy="8922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7"/>
          <p:cNvSpPr txBox="1"/>
          <p:nvPr/>
        </p:nvSpPr>
        <p:spPr>
          <a:xfrm>
            <a:off x="581978" y="1906810"/>
            <a:ext cx="4780597" cy="449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005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الأهمية العملية</a:t>
            </a:r>
            <a:endParaRPr dirty="0"/>
          </a:p>
        </p:txBody>
      </p:sp>
      <p:sp>
        <p:nvSpPr>
          <p:cNvPr id="158" name="Google Shape;158;p17"/>
          <p:cNvSpPr/>
          <p:nvPr/>
        </p:nvSpPr>
        <p:spPr>
          <a:xfrm>
            <a:off x="962025" y="2503887"/>
            <a:ext cx="4552950" cy="8922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Low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08340" y="1988924"/>
            <a:ext cx="304800" cy="285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/>
        </p:nvSpPr>
        <p:spPr>
          <a:xfrm>
            <a:off x="6677025" y="2691245"/>
            <a:ext cx="4314825" cy="91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تطبيق مفاهيمServerless Architecture </a:t>
            </a:r>
            <a:r>
              <a:rPr lang="ar-SA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الحديثة عملياً.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161" name="Google Shape;161;p17"/>
          <p:cNvSpPr txBox="1"/>
          <p:nvPr/>
        </p:nvSpPr>
        <p:spPr>
          <a:xfrm>
            <a:off x="6677025" y="3531572"/>
            <a:ext cx="4314825" cy="91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دمج تقنيةBrowser Rendering </a:t>
            </a:r>
            <a:r>
              <a:rPr lang="ar-SA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ضمن بيئة</a:t>
            </a:r>
            <a:r>
              <a:rPr lang="ar-SA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Cloudflare</a:t>
            </a:r>
            <a:r>
              <a:rPr lang="ar-SA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162" name="Google Shape;162;p17"/>
          <p:cNvSpPr txBox="1"/>
          <p:nvPr/>
        </p:nvSpPr>
        <p:spPr>
          <a:xfrm>
            <a:off x="6677025" y="4371898"/>
            <a:ext cx="4314825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تطوير وبناء محرك تحويل متكامل ومستقل.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6677025" y="4858974"/>
            <a:ext cx="4314825" cy="91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دعم وتطوير تقنيات التوثيق الرقمي الحديثة وتطويعها لدعم المحتوى العربي.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pic>
        <p:nvPicPr>
          <p:cNvPr id="164" name="Google Shape;164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30357" y="2023852"/>
            <a:ext cx="304800" cy="285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 txBox="1"/>
          <p:nvPr/>
        </p:nvSpPr>
        <p:spPr>
          <a:xfrm>
            <a:off x="962025" y="2691245"/>
            <a:ext cx="4314825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إنتاج ملفاتPDF </a:t>
            </a:r>
            <a:r>
              <a:rPr lang="ar-SA" sz="1650" b="0" i="0" u="none" strike="noStrike" cap="none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 </a:t>
            </a:r>
            <a:r>
              <a:rPr lang="en-US" sz="1650" b="0" i="0" u="none" strike="noStrike" cap="none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احترافية جاهزة للطباعة والنشر.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66" name="Google Shape;166;p17"/>
          <p:cNvSpPr txBox="1"/>
          <p:nvPr/>
        </p:nvSpPr>
        <p:spPr>
          <a:xfrm>
            <a:off x="962025" y="3178322"/>
            <a:ext cx="4314825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خدمة مجتمع المطورين والباحثين بأداة موثوقة.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67" name="Google Shape;167;p17"/>
          <p:cNvSpPr txBox="1"/>
          <p:nvPr/>
        </p:nvSpPr>
        <p:spPr>
          <a:xfrm>
            <a:off x="962025" y="3665399"/>
            <a:ext cx="4314825" cy="91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تقليل تكاليف التشغيل بشكل كبير مقارنة بالخوادم التقليدية.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68" name="Google Shape;168;p17"/>
          <p:cNvSpPr txBox="1"/>
          <p:nvPr/>
        </p:nvSpPr>
        <p:spPr>
          <a:xfrm>
            <a:off x="962025" y="4505725"/>
            <a:ext cx="4314825" cy="91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سهولة دمج النظام مع التطبيقات الأخرى وبيئات العمل المؤسسية.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69" name="Google Shape;169;p17"/>
          <p:cNvSpPr txBox="1"/>
          <p:nvPr/>
        </p:nvSpPr>
        <p:spPr>
          <a:xfrm>
            <a:off x="11149307" y="2784009"/>
            <a:ext cx="76200" cy="27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170" name="Google Shape;170;p17"/>
          <p:cNvSpPr txBox="1"/>
          <p:nvPr/>
        </p:nvSpPr>
        <p:spPr>
          <a:xfrm>
            <a:off x="11149307" y="3637588"/>
            <a:ext cx="76200" cy="27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171" name="Google Shape;171;p17"/>
          <p:cNvSpPr txBox="1"/>
          <p:nvPr/>
        </p:nvSpPr>
        <p:spPr>
          <a:xfrm>
            <a:off x="11149307" y="4464662"/>
            <a:ext cx="76200" cy="27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172" name="Google Shape;172;p17"/>
          <p:cNvSpPr txBox="1"/>
          <p:nvPr/>
        </p:nvSpPr>
        <p:spPr>
          <a:xfrm>
            <a:off x="11149307" y="4964990"/>
            <a:ext cx="76200" cy="27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173" name="Google Shape;173;p17"/>
          <p:cNvSpPr txBox="1"/>
          <p:nvPr/>
        </p:nvSpPr>
        <p:spPr>
          <a:xfrm>
            <a:off x="5434307" y="2823765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>
              <a:solidFill>
                <a:srgbClr val="FBBF24"/>
              </a:solidFill>
            </a:endParaRPr>
          </a:p>
        </p:txBody>
      </p:sp>
      <p:sp>
        <p:nvSpPr>
          <p:cNvPr id="174" name="Google Shape;174;p17"/>
          <p:cNvSpPr txBox="1"/>
          <p:nvPr/>
        </p:nvSpPr>
        <p:spPr>
          <a:xfrm>
            <a:off x="5434307" y="3310842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>
              <a:solidFill>
                <a:srgbClr val="FBBF24"/>
              </a:solidFill>
            </a:endParaRPr>
          </a:p>
        </p:txBody>
      </p:sp>
      <p:sp>
        <p:nvSpPr>
          <p:cNvPr id="175" name="Google Shape;175;p17"/>
          <p:cNvSpPr txBox="1"/>
          <p:nvPr/>
        </p:nvSpPr>
        <p:spPr>
          <a:xfrm>
            <a:off x="5434307" y="3797919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>
              <a:solidFill>
                <a:srgbClr val="FBBF24"/>
              </a:solidFill>
            </a:endParaRPr>
          </a:p>
        </p:txBody>
      </p:sp>
      <p:sp>
        <p:nvSpPr>
          <p:cNvPr id="176" name="Google Shape;176;p17"/>
          <p:cNvSpPr txBox="1"/>
          <p:nvPr/>
        </p:nvSpPr>
        <p:spPr>
          <a:xfrm>
            <a:off x="5434307" y="4638245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>
              <a:solidFill>
                <a:srgbClr val="FBBF24"/>
              </a:solidFill>
            </a:endParaRPr>
          </a:p>
        </p:txBody>
      </p:sp>
      <p:sp>
        <p:nvSpPr>
          <p:cNvPr id="6" name="Google Shape;98;p14">
            <a:extLst>
              <a:ext uri="{FF2B5EF4-FFF2-40B4-BE49-F238E27FC236}">
                <a16:creationId xmlns:a16="http://schemas.microsoft.com/office/drawing/2014/main" id="{03DE1BCF-F7A5-6042-8D97-BB6435CD1F62}"/>
              </a:ext>
            </a:extLst>
          </p:cNvPr>
          <p:cNvSpPr txBox="1"/>
          <p:nvPr/>
        </p:nvSpPr>
        <p:spPr>
          <a:xfrm>
            <a:off x="3922514" y="503062"/>
            <a:ext cx="4346971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solidFill>
                  <a:srgbClr val="0F172A"/>
                </a:solidFill>
                <a:latin typeface="Cairo ExtraBold" pitchFamily="2" charset="-78"/>
                <a:cs typeface="Cairo ExtraBold" pitchFamily="2" charset="-78"/>
                <a:sym typeface="Cairo"/>
              </a:rPr>
              <a:t>أهمية المشروع</a:t>
            </a:r>
            <a:endParaRPr sz="10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1B01CFF8-9F12-2D7F-BDE8-9E3CB54DEB66}"/>
              </a:ext>
            </a:extLst>
          </p:cNvPr>
          <p:cNvGrpSpPr/>
          <p:nvPr/>
        </p:nvGrpSpPr>
        <p:grpSpPr>
          <a:xfrm>
            <a:off x="4962928" y="1185478"/>
            <a:ext cx="2283216" cy="125938"/>
            <a:chOff x="4962928" y="1215958"/>
            <a:chExt cx="2283216" cy="125938"/>
          </a:xfrm>
        </p:grpSpPr>
        <p:sp>
          <p:nvSpPr>
            <p:cNvPr id="8" name="Google Shape;99;p14">
              <a:extLst>
                <a:ext uri="{FF2B5EF4-FFF2-40B4-BE49-F238E27FC236}">
                  <a16:creationId xmlns:a16="http://schemas.microsoft.com/office/drawing/2014/main" id="{8CF84032-7427-8BC3-FF15-ABC470C46A75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56B92168-FB40-6393-7589-F41BC0E7ED94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041CD88B-9DF2-BD8B-2820-64E94E352229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Google Shape;98;p14">
            <a:extLst>
              <a:ext uri="{FF2B5EF4-FFF2-40B4-BE49-F238E27FC236}">
                <a16:creationId xmlns:a16="http://schemas.microsoft.com/office/drawing/2014/main" id="{4FE0970D-74E5-945F-0963-D102717F2BFE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04/19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15" name="شكل حر: شكل 14">
            <a:extLst>
              <a:ext uri="{FF2B5EF4-FFF2-40B4-BE49-F238E27FC236}">
                <a16:creationId xmlns:a16="http://schemas.microsoft.com/office/drawing/2014/main" id="{75D9BAA2-2C3F-99E5-18C2-CD1B51741D90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1E293B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5">
            <a:extLst>
              <a:ext uri="{FF2B5EF4-FFF2-40B4-BE49-F238E27FC236}">
                <a16:creationId xmlns:a16="http://schemas.microsoft.com/office/drawing/2014/main" id="{F59AB528-AD92-C327-D2D4-056EE0E7CABF}"/>
              </a:ext>
            </a:extLst>
          </p:cNvPr>
          <p:cNvSpPr/>
          <p:nvPr/>
        </p:nvSpPr>
        <p:spPr>
          <a:xfrm rot="4118174">
            <a:off x="8707830" y="3092436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pic>
        <p:nvPicPr>
          <p:cNvPr id="184" name="Google Shape;184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7950" y="2334517"/>
            <a:ext cx="3492549" cy="3227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9650" y="2334517"/>
            <a:ext cx="3492549" cy="3227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351" y="2334517"/>
            <a:ext cx="3492549" cy="322704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8"/>
          <p:cNvSpPr txBox="1"/>
          <p:nvPr/>
        </p:nvSpPr>
        <p:spPr>
          <a:xfrm>
            <a:off x="8829168" y="3521019"/>
            <a:ext cx="2090261" cy="39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F8FAFC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المطورون والكُتّاب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188" name="Google Shape;188;p18"/>
          <p:cNvSpPr txBox="1"/>
          <p:nvPr/>
        </p:nvSpPr>
        <p:spPr>
          <a:xfrm>
            <a:off x="8375600" y="3985810"/>
            <a:ext cx="2997249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مطورو البرمجيات، وكتاب المحتوى التقني الذين يعتمدون على التوثيق المستمر.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189" name="Google Shape;189;p18"/>
          <p:cNvSpPr txBox="1"/>
          <p:nvPr/>
        </p:nvSpPr>
        <p:spPr>
          <a:xfrm>
            <a:off x="5005863" y="3521019"/>
            <a:ext cx="2180272" cy="39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F8FAFC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المجتمع الأكاديمي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190" name="Google Shape;190;p18"/>
          <p:cNvSpPr txBox="1"/>
          <p:nvPr/>
        </p:nvSpPr>
        <p:spPr>
          <a:xfrm>
            <a:off x="4597300" y="3985810"/>
            <a:ext cx="2997249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الباحثون وطلاب الجامعات لتوثيق مشاريعهم وأبحاثهم العلمية بصيغة احترافية.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191" name="Google Shape;191;p18"/>
          <p:cNvSpPr txBox="1"/>
          <p:nvPr/>
        </p:nvSpPr>
        <p:spPr>
          <a:xfrm>
            <a:off x="1077545" y="3521019"/>
            <a:ext cx="2480310" cy="39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F8FAFC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المؤسسات والشركات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192" name="Google Shape;192;p18"/>
          <p:cNvSpPr txBox="1"/>
          <p:nvPr/>
        </p:nvSpPr>
        <p:spPr>
          <a:xfrm>
            <a:off x="819001" y="3985810"/>
            <a:ext cx="2997249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شركات البرمجيات، فرق DevOps، ومزودي الخدمات السحابية للتوثيق الرقمي الآلي.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pic>
        <p:nvPicPr>
          <p:cNvPr id="193" name="Google Shape;193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07599" y="2663769"/>
            <a:ext cx="5334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10262" y="2663769"/>
            <a:ext cx="371475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55775" y="2663769"/>
            <a:ext cx="323850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8;p14">
            <a:extLst>
              <a:ext uri="{FF2B5EF4-FFF2-40B4-BE49-F238E27FC236}">
                <a16:creationId xmlns:a16="http://schemas.microsoft.com/office/drawing/2014/main" id="{BE885903-E998-DC29-64B0-10F4BFF2BFE4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05/19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8" name="Google Shape;98;p14">
            <a:extLst>
              <a:ext uri="{FF2B5EF4-FFF2-40B4-BE49-F238E27FC236}">
                <a16:creationId xmlns:a16="http://schemas.microsoft.com/office/drawing/2014/main" id="{3A4E4B59-22A1-F7F5-52DF-8C20D75C4A50}"/>
              </a:ext>
            </a:extLst>
          </p:cNvPr>
          <p:cNvSpPr txBox="1"/>
          <p:nvPr/>
        </p:nvSpPr>
        <p:spPr>
          <a:xfrm>
            <a:off x="3751881" y="545303"/>
            <a:ext cx="4688085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solidFill>
                  <a:srgbClr val="0F172A"/>
                </a:solidFill>
                <a:latin typeface="Cairo ExtraBold" pitchFamily="2" charset="-78"/>
                <a:cs typeface="Cairo ExtraBold" pitchFamily="2" charset="-78"/>
                <a:sym typeface="Cairo"/>
              </a:rPr>
              <a:t>الفئة المستهدفة</a:t>
            </a:r>
            <a:endParaRPr sz="10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F97117FD-4617-D536-6EAA-72A80963FE05}"/>
              </a:ext>
            </a:extLst>
          </p:cNvPr>
          <p:cNvGrpSpPr/>
          <p:nvPr/>
        </p:nvGrpSpPr>
        <p:grpSpPr>
          <a:xfrm>
            <a:off x="4962928" y="1185478"/>
            <a:ext cx="2283216" cy="125938"/>
            <a:chOff x="4962928" y="1215958"/>
            <a:chExt cx="2283216" cy="125938"/>
          </a:xfrm>
        </p:grpSpPr>
        <p:sp>
          <p:nvSpPr>
            <p:cNvPr id="10" name="Google Shape;99;p14">
              <a:extLst>
                <a:ext uri="{FF2B5EF4-FFF2-40B4-BE49-F238E27FC236}">
                  <a16:creationId xmlns:a16="http://schemas.microsoft.com/office/drawing/2014/main" id="{C0622869-22EC-A401-D049-7056624312A6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B56509D8-F8C0-3D3E-D328-768F934C7715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9F614304-FCAE-330A-8DA3-8FAC2B23413B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شكل حر: شكل 14">
            <a:extLst>
              <a:ext uri="{FF2B5EF4-FFF2-40B4-BE49-F238E27FC236}">
                <a16:creationId xmlns:a16="http://schemas.microsoft.com/office/drawing/2014/main" id="{EB069037-367F-AB79-5A0B-3D94AE2584FC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1E293B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5">
            <a:extLst>
              <a:ext uri="{FF2B5EF4-FFF2-40B4-BE49-F238E27FC236}">
                <a16:creationId xmlns:a16="http://schemas.microsoft.com/office/drawing/2014/main" id="{541030AD-F985-F127-793F-9B85FA8D1D16}"/>
              </a:ext>
            </a:extLst>
          </p:cNvPr>
          <p:cNvSpPr/>
          <p:nvPr/>
        </p:nvSpPr>
        <p:spPr>
          <a:xfrm rot="4118174">
            <a:off x="8707830" y="3092436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pic>
        <p:nvPicPr>
          <p:cNvPr id="203" name="Google Shape;203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00" y="1381125"/>
            <a:ext cx="5334000" cy="495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381125"/>
            <a:ext cx="5334000" cy="495989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9"/>
          <p:cNvSpPr txBox="1"/>
          <p:nvPr/>
        </p:nvSpPr>
        <p:spPr>
          <a:xfrm>
            <a:off x="6677025" y="1710690"/>
            <a:ext cx="4780597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بنية النظام الأساسية</a:t>
            </a:r>
            <a:endParaRPr dirty="0"/>
          </a:p>
        </p:txBody>
      </p:sp>
      <p:sp>
        <p:nvSpPr>
          <p:cNvPr id="206" name="Google Shape;206;p19"/>
          <p:cNvSpPr/>
          <p:nvPr/>
        </p:nvSpPr>
        <p:spPr>
          <a:xfrm>
            <a:off x="6677025" y="2249745"/>
            <a:ext cx="455295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9"/>
          <p:cNvSpPr txBox="1"/>
          <p:nvPr/>
        </p:nvSpPr>
        <p:spPr>
          <a:xfrm>
            <a:off x="962025" y="1710690"/>
            <a:ext cx="4780597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مميزات هذه البنية</a:t>
            </a:r>
            <a:endParaRPr dirty="0"/>
          </a:p>
        </p:txBody>
      </p:sp>
      <p:sp>
        <p:nvSpPr>
          <p:cNvPr id="208" name="Google Shape;208;p19"/>
          <p:cNvSpPr/>
          <p:nvPr/>
        </p:nvSpPr>
        <p:spPr>
          <a:xfrm>
            <a:off x="962025" y="2249745"/>
            <a:ext cx="455295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9"/>
          <p:cNvSpPr txBox="1"/>
          <p:nvPr/>
        </p:nvSpPr>
        <p:spPr>
          <a:xfrm>
            <a:off x="6677025" y="2449770"/>
            <a:ext cx="4314825" cy="91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Cloudflare Workers</a:t>
            </a:r>
            <a:r>
              <a:rPr lang="ar-SA" sz="1650" b="1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: </a:t>
            </a:r>
            <a:r>
              <a:rPr lang="en-US" sz="1650" b="0" i="0" u="none" strike="noStrike" cap="none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لتشغيل الأكواد البرمجية بيئة Serverless.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0" name="Google Shape;210;p19"/>
          <p:cNvSpPr txBox="1"/>
          <p:nvPr/>
        </p:nvSpPr>
        <p:spPr>
          <a:xfrm>
            <a:off x="6677025" y="3346906"/>
            <a:ext cx="4314825" cy="91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Cloudflare D1</a:t>
            </a:r>
            <a:r>
              <a:rPr lang="ar-SA" sz="1650" b="1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: </a:t>
            </a:r>
            <a:r>
              <a:rPr lang="en-US" sz="1650" b="0" i="0" u="none" strike="noStrike" cap="none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قاعدة بيانات علائقية سحابية وموزعة.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1" name="Google Shape;211;p19"/>
          <p:cNvSpPr txBox="1"/>
          <p:nvPr/>
        </p:nvSpPr>
        <p:spPr>
          <a:xfrm>
            <a:off x="6677025" y="4244042"/>
            <a:ext cx="4314825" cy="91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Cloudflare Browser Rendering</a:t>
            </a:r>
            <a:r>
              <a:rPr lang="ar-SA" sz="1650" b="1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: </a:t>
            </a:r>
            <a:r>
              <a:rPr lang="en-US" sz="1650" b="0" i="0" u="none" strike="noStrike" cap="none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لتصيير الصفحات وتحويلها.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2" name="Google Shape;212;p19"/>
          <p:cNvSpPr txBox="1"/>
          <p:nvPr/>
        </p:nvSpPr>
        <p:spPr>
          <a:xfrm>
            <a:off x="6677025" y="5141178"/>
            <a:ext cx="4314825" cy="91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Cloudflare CDN</a:t>
            </a:r>
            <a:r>
              <a:rPr lang="ar-SA" sz="1650" b="1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: </a:t>
            </a:r>
            <a:r>
              <a:rPr lang="en-US" sz="1650" b="0" i="0" u="none" strike="noStrike" cap="none" dirty="0">
                <a:solidFill>
                  <a:schemeClr val="bg1"/>
                </a:solidFill>
                <a:latin typeface="Cairo"/>
                <a:ea typeface="Cairo"/>
                <a:cs typeface="Cairo"/>
                <a:sym typeface="Cairo"/>
              </a:rPr>
              <a:t>شبكة توصيل المحتوى لضمان سرعة الاستجابة.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3" name="Google Shape;213;p19"/>
          <p:cNvSpPr txBox="1"/>
          <p:nvPr/>
        </p:nvSpPr>
        <p:spPr>
          <a:xfrm>
            <a:off x="962025" y="2449770"/>
            <a:ext cx="431482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بنية تحتية خالية من الخوادم (Serverless Architecture).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14" name="Google Shape;214;p19"/>
          <p:cNvSpPr txBox="1"/>
          <p:nvPr/>
        </p:nvSpPr>
        <p:spPr>
          <a:xfrm>
            <a:off x="962025" y="3346906"/>
            <a:ext cx="431482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توسع تلقائي غير محدود (Auto Scaling) حسب الضغط.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15" name="Google Shape;215;p19"/>
          <p:cNvSpPr txBox="1"/>
          <p:nvPr/>
        </p:nvSpPr>
        <p:spPr>
          <a:xfrm>
            <a:off x="962025" y="4244042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سرعة استجابة استثنائية عالمياً.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16" name="Google Shape;216;p19"/>
          <p:cNvSpPr txBox="1"/>
          <p:nvPr/>
        </p:nvSpPr>
        <p:spPr>
          <a:xfrm>
            <a:off x="962025" y="4764047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انخفاض كبير في التكلفة التشغيلية.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17" name="Google Shape;217;p19"/>
          <p:cNvSpPr txBox="1"/>
          <p:nvPr/>
        </p:nvSpPr>
        <p:spPr>
          <a:xfrm>
            <a:off x="962025" y="5284053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سهولة النشر والتحديث (Deployment).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18" name="Google Shape;218;p19"/>
          <p:cNvSpPr txBox="1"/>
          <p:nvPr/>
        </p:nvSpPr>
        <p:spPr>
          <a:xfrm>
            <a:off x="11149307" y="2541210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19" name="Google Shape;219;p19"/>
          <p:cNvSpPr txBox="1"/>
          <p:nvPr/>
        </p:nvSpPr>
        <p:spPr>
          <a:xfrm>
            <a:off x="11149307" y="3438346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20" name="Google Shape;220;p19"/>
          <p:cNvSpPr txBox="1"/>
          <p:nvPr/>
        </p:nvSpPr>
        <p:spPr>
          <a:xfrm>
            <a:off x="11149307" y="4335482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21" name="Google Shape;221;p19"/>
          <p:cNvSpPr txBox="1"/>
          <p:nvPr/>
        </p:nvSpPr>
        <p:spPr>
          <a:xfrm>
            <a:off x="11149307" y="5232618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22" name="Google Shape;222;p19"/>
          <p:cNvSpPr txBox="1"/>
          <p:nvPr/>
        </p:nvSpPr>
        <p:spPr>
          <a:xfrm>
            <a:off x="5434307" y="2571690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23" name="Google Shape;223;p19"/>
          <p:cNvSpPr txBox="1"/>
          <p:nvPr/>
        </p:nvSpPr>
        <p:spPr>
          <a:xfrm>
            <a:off x="5434307" y="3468826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24" name="Google Shape;224;p19"/>
          <p:cNvSpPr txBox="1"/>
          <p:nvPr/>
        </p:nvSpPr>
        <p:spPr>
          <a:xfrm>
            <a:off x="5434307" y="4365962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25" name="Google Shape;225;p19"/>
          <p:cNvSpPr txBox="1"/>
          <p:nvPr/>
        </p:nvSpPr>
        <p:spPr>
          <a:xfrm>
            <a:off x="5434307" y="4885967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26" name="Google Shape;226;p19"/>
          <p:cNvSpPr txBox="1"/>
          <p:nvPr/>
        </p:nvSpPr>
        <p:spPr>
          <a:xfrm>
            <a:off x="5434307" y="5405973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12" name="Google Shape;98;p14">
            <a:extLst>
              <a:ext uri="{FF2B5EF4-FFF2-40B4-BE49-F238E27FC236}">
                <a16:creationId xmlns:a16="http://schemas.microsoft.com/office/drawing/2014/main" id="{942FF477-E048-E0F6-D273-3A71437F82E0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06/19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13" name="Google Shape;98;p14">
            <a:extLst>
              <a:ext uri="{FF2B5EF4-FFF2-40B4-BE49-F238E27FC236}">
                <a16:creationId xmlns:a16="http://schemas.microsoft.com/office/drawing/2014/main" id="{36A4EC45-8DF4-BBF3-7ABD-B3F775D8190D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solidFill>
                  <a:srgbClr val="0F172A"/>
                </a:solidFill>
                <a:latin typeface="Cairo ExtraBold" pitchFamily="2" charset="-78"/>
                <a:cs typeface="Cairo ExtraBold" pitchFamily="2" charset="-78"/>
                <a:sym typeface="Cairo"/>
              </a:rPr>
              <a:t>التقنيات المستخدمة (1) - البنية السحابية</a:t>
            </a:r>
          </a:p>
        </p:txBody>
      </p: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7CB49D47-511D-9EE6-426C-393E08F5D4C2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15" name="Google Shape;99;p14">
              <a:extLst>
                <a:ext uri="{FF2B5EF4-FFF2-40B4-BE49-F238E27FC236}">
                  <a16:creationId xmlns:a16="http://schemas.microsoft.com/office/drawing/2014/main" id="{3FA5C6F4-21D1-CA36-3B48-6A723A15CD67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شكل بيضاوي 15">
              <a:extLst>
                <a:ext uri="{FF2B5EF4-FFF2-40B4-BE49-F238E27FC236}">
                  <a16:creationId xmlns:a16="http://schemas.microsoft.com/office/drawing/2014/main" id="{B04B91E8-EB89-7EB5-060A-964A88B95A88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شكل بيضاوي 16">
              <a:extLst>
                <a:ext uri="{FF2B5EF4-FFF2-40B4-BE49-F238E27FC236}">
                  <a16:creationId xmlns:a16="http://schemas.microsoft.com/office/drawing/2014/main" id="{9FEF7D19-651E-ED90-16ED-1D8875823C0A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0" name="شكل حر: شكل 29">
            <a:extLst>
              <a:ext uri="{FF2B5EF4-FFF2-40B4-BE49-F238E27FC236}">
                <a16:creationId xmlns:a16="http://schemas.microsoft.com/office/drawing/2014/main" id="{A97323F9-43D7-25DC-3D77-9EFE1A20C41D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1E293B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>
            <a:extLst>
              <a:ext uri="{FF2B5EF4-FFF2-40B4-BE49-F238E27FC236}">
                <a16:creationId xmlns:a16="http://schemas.microsoft.com/office/drawing/2014/main" id="{13612ABC-E708-F88C-4F1A-E9C1F4E3407D}"/>
              </a:ext>
            </a:extLst>
          </p:cNvPr>
          <p:cNvSpPr/>
          <p:nvPr/>
        </p:nvSpPr>
        <p:spPr>
          <a:xfrm rot="4118174">
            <a:off x="8707830" y="3092436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pic>
        <p:nvPicPr>
          <p:cNvPr id="4" name="Google Shape;203;p19" descr="image.png">
            <a:extLst>
              <a:ext uri="{FF2B5EF4-FFF2-40B4-BE49-F238E27FC236}">
                <a16:creationId xmlns:a16="http://schemas.microsoft.com/office/drawing/2014/main" id="{4870EEE0-14AB-7A9C-B164-E1685C08A37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00" y="1381125"/>
            <a:ext cx="5334000" cy="495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04;p19" descr="image.png">
            <a:extLst>
              <a:ext uri="{FF2B5EF4-FFF2-40B4-BE49-F238E27FC236}">
                <a16:creationId xmlns:a16="http://schemas.microsoft.com/office/drawing/2014/main" id="{8F860910-40A9-1993-F717-03638A141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381125"/>
            <a:ext cx="5334000" cy="49598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8;p14">
            <a:extLst>
              <a:ext uri="{FF2B5EF4-FFF2-40B4-BE49-F238E27FC236}">
                <a16:creationId xmlns:a16="http://schemas.microsoft.com/office/drawing/2014/main" id="{3FE73E36-83BB-400F-112F-95B1A320A881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07/19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7" name="Google Shape;98;p14">
            <a:extLst>
              <a:ext uri="{FF2B5EF4-FFF2-40B4-BE49-F238E27FC236}">
                <a16:creationId xmlns:a16="http://schemas.microsoft.com/office/drawing/2014/main" id="{994A4595-1CAE-A370-9B1A-DFD6A8C81A8B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solidFill>
                  <a:srgbClr val="0F172A"/>
                </a:solidFill>
                <a:latin typeface="Cairo ExtraBold" pitchFamily="2" charset="-78"/>
                <a:cs typeface="Cairo ExtraBold" pitchFamily="2" charset="-78"/>
                <a:sym typeface="Cairo"/>
              </a:rPr>
              <a:t>التقنيات المستخدمة (2) - الواجهة الخلفية والبيانات</a:t>
            </a: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16954BAA-3FC7-11B8-2F49-A94E460FE232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9" name="Google Shape;99;p14">
              <a:extLst>
                <a:ext uri="{FF2B5EF4-FFF2-40B4-BE49-F238E27FC236}">
                  <a16:creationId xmlns:a16="http://schemas.microsoft.com/office/drawing/2014/main" id="{F1D758A5-3ABE-E7FF-18C4-521ED6A5616E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410FA722-1D0E-EB74-59C4-6C5879DBF7C4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D7C7986A-0120-C07D-4496-9F6EC4E81889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6" name="Google Shape;236;p20"/>
          <p:cNvSpPr txBox="1"/>
          <p:nvPr/>
        </p:nvSpPr>
        <p:spPr>
          <a:xfrm>
            <a:off x="6563202" y="1664970"/>
            <a:ext cx="4780597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واجهة برمجة التطبيقات (Backend)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237" name="Google Shape;237;p20"/>
          <p:cNvSpPr/>
          <p:nvPr/>
        </p:nvSpPr>
        <p:spPr>
          <a:xfrm>
            <a:off x="6677025" y="2204025"/>
            <a:ext cx="455295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0"/>
          <p:cNvSpPr txBox="1"/>
          <p:nvPr/>
        </p:nvSpPr>
        <p:spPr>
          <a:xfrm>
            <a:off x="848202" y="1664970"/>
            <a:ext cx="4780597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إدارة البيانات (Database)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239" name="Google Shape;239;p20"/>
          <p:cNvSpPr/>
          <p:nvPr/>
        </p:nvSpPr>
        <p:spPr>
          <a:xfrm>
            <a:off x="962025" y="2204025"/>
            <a:ext cx="455295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0"/>
          <p:cNvSpPr txBox="1"/>
          <p:nvPr/>
        </p:nvSpPr>
        <p:spPr>
          <a:xfrm>
            <a:off x="6677025" y="2404050"/>
            <a:ext cx="431482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Hono Framework</a:t>
            </a:r>
            <a:r>
              <a:rPr lang="ar-SA" sz="18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إطار عمل سريع جداً ومناسب للـ Edge</a:t>
            </a:r>
            <a:r>
              <a:rPr lang="ar-SA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41" name="Google Shape;241;p20"/>
          <p:cNvSpPr txBox="1"/>
          <p:nvPr/>
        </p:nvSpPr>
        <p:spPr>
          <a:xfrm>
            <a:off x="6677025" y="3301186"/>
            <a:ext cx="431482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TypeScript</a:t>
            </a:r>
            <a:r>
              <a:rPr lang="ar-SA" sz="18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لضمان جودة الأكواد وخلوها من الأخطاء.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42" name="Google Shape;242;p20"/>
          <p:cNvSpPr txBox="1"/>
          <p:nvPr/>
        </p:nvSpPr>
        <p:spPr>
          <a:xfrm>
            <a:off x="6677025" y="4198322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REST API</a:t>
            </a:r>
            <a:r>
              <a:rPr lang="ar-SA" sz="18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لبناء بنية خدمات موحدة.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43" name="Google Shape;243;p20"/>
          <p:cNvSpPr txBox="1"/>
          <p:nvPr/>
        </p:nvSpPr>
        <p:spPr>
          <a:xfrm>
            <a:off x="6677025" y="4718327"/>
            <a:ext cx="431482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JWT Authentication</a:t>
            </a:r>
            <a:r>
              <a:rPr lang="ar-SA" sz="18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لتأمين عمليات الوصول والمصادقة.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44" name="Google Shape;244;p20"/>
          <p:cNvSpPr txBox="1"/>
          <p:nvPr/>
        </p:nvSpPr>
        <p:spPr>
          <a:xfrm>
            <a:off x="6677025" y="5615463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OpenAPI &amp; Scalar</a:t>
            </a:r>
            <a:r>
              <a:rPr lang="ar-SA" sz="18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لتوثيق الواجهات البرمجية.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45" name="Google Shape;245;p20"/>
          <p:cNvSpPr txBox="1"/>
          <p:nvPr/>
        </p:nvSpPr>
        <p:spPr>
          <a:xfrm>
            <a:off x="962025" y="2404050"/>
            <a:ext cx="431482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Cloudflare D1</a:t>
            </a:r>
            <a:r>
              <a:rPr lang="ar-SA" sz="18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نظام قواعد بيانات يعتمد علىSQLite </a:t>
            </a:r>
            <a:r>
              <a:rPr lang="ar-SA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ويعمل على حافة الشبكة (Edge)</a:t>
            </a:r>
            <a:r>
              <a:rPr lang="ar-SA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46" name="Google Shape;246;p20"/>
          <p:cNvSpPr txBox="1"/>
          <p:nvPr/>
        </p:nvSpPr>
        <p:spPr>
          <a:xfrm>
            <a:off x="962024" y="3572345"/>
            <a:ext cx="4314825" cy="1495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Drizzle ORM</a:t>
            </a:r>
            <a:r>
              <a:rPr lang="ar-SA" sz="18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للتعامل مع قاعدة البيانات بطريقةType-Safe </a:t>
            </a:r>
            <a:r>
              <a:rPr lang="ar-SA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وإدارة المخططات بكفاءة عالية.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47" name="Google Shape;247;p20"/>
          <p:cNvSpPr txBox="1"/>
          <p:nvPr/>
        </p:nvSpPr>
        <p:spPr>
          <a:xfrm>
            <a:off x="11149307" y="2525970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48" name="Google Shape;248;p20"/>
          <p:cNvSpPr txBox="1"/>
          <p:nvPr/>
        </p:nvSpPr>
        <p:spPr>
          <a:xfrm>
            <a:off x="11149307" y="3423106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49" name="Google Shape;249;p20"/>
          <p:cNvSpPr txBox="1"/>
          <p:nvPr/>
        </p:nvSpPr>
        <p:spPr>
          <a:xfrm>
            <a:off x="11149307" y="4320242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50" name="Google Shape;250;p20"/>
          <p:cNvSpPr txBox="1"/>
          <p:nvPr/>
        </p:nvSpPr>
        <p:spPr>
          <a:xfrm>
            <a:off x="11149307" y="4840247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51" name="Google Shape;251;p20"/>
          <p:cNvSpPr txBox="1"/>
          <p:nvPr/>
        </p:nvSpPr>
        <p:spPr>
          <a:xfrm>
            <a:off x="11149307" y="5737383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52" name="Google Shape;252;p20"/>
          <p:cNvSpPr txBox="1"/>
          <p:nvPr/>
        </p:nvSpPr>
        <p:spPr>
          <a:xfrm>
            <a:off x="5434307" y="2510730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53" name="Google Shape;253;p20"/>
          <p:cNvSpPr txBox="1"/>
          <p:nvPr/>
        </p:nvSpPr>
        <p:spPr>
          <a:xfrm>
            <a:off x="5434307" y="3407866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15" name="شكل حر: شكل 14">
            <a:extLst>
              <a:ext uri="{FF2B5EF4-FFF2-40B4-BE49-F238E27FC236}">
                <a16:creationId xmlns:a16="http://schemas.microsoft.com/office/drawing/2014/main" id="{C405B249-007B-0BF5-EECC-7441FA4C93E8}"/>
              </a:ext>
            </a:extLst>
          </p:cNvPr>
          <p:cNvSpPr/>
          <p:nvPr/>
        </p:nvSpPr>
        <p:spPr>
          <a:xfrm>
            <a:off x="-129409" y="-243182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1E293B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شكل حر: شكل 13">
            <a:extLst>
              <a:ext uri="{FF2B5EF4-FFF2-40B4-BE49-F238E27FC236}">
                <a16:creationId xmlns:a16="http://schemas.microsoft.com/office/drawing/2014/main" id="{19DE3A17-0BD6-02E2-498D-96AAA3726DF4}"/>
              </a:ext>
            </a:extLst>
          </p:cNvPr>
          <p:cNvSpPr/>
          <p:nvPr/>
        </p:nvSpPr>
        <p:spPr>
          <a:xfrm>
            <a:off x="-187751" y="-32402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1E293B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2" name="Freeform: Shape 5">
            <a:extLst>
              <a:ext uri="{FF2B5EF4-FFF2-40B4-BE49-F238E27FC236}">
                <a16:creationId xmlns:a16="http://schemas.microsoft.com/office/drawing/2014/main" id="{8EC0BA1E-6A93-AC93-F38B-6EE36E625F61}"/>
              </a:ext>
            </a:extLst>
          </p:cNvPr>
          <p:cNvSpPr/>
          <p:nvPr/>
        </p:nvSpPr>
        <p:spPr>
          <a:xfrm rot="4118174">
            <a:off x="8707830" y="3092436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pic>
        <p:nvPicPr>
          <p:cNvPr id="4" name="Google Shape;203;p19" descr="image.png">
            <a:extLst>
              <a:ext uri="{FF2B5EF4-FFF2-40B4-BE49-F238E27FC236}">
                <a16:creationId xmlns:a16="http://schemas.microsoft.com/office/drawing/2014/main" id="{2BCD08E8-F2FC-EC65-BCBE-6F08DDC31A5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00" y="1381125"/>
            <a:ext cx="5334000" cy="495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04;p19" descr="image.png">
            <a:extLst>
              <a:ext uri="{FF2B5EF4-FFF2-40B4-BE49-F238E27FC236}">
                <a16:creationId xmlns:a16="http://schemas.microsoft.com/office/drawing/2014/main" id="{0295C3DD-DAE9-EAA0-89E1-C0BD11B269B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381125"/>
            <a:ext cx="5334000" cy="49598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8;p14">
            <a:extLst>
              <a:ext uri="{FF2B5EF4-FFF2-40B4-BE49-F238E27FC236}">
                <a16:creationId xmlns:a16="http://schemas.microsoft.com/office/drawing/2014/main" id="{FD36881C-48AA-73B4-F06A-813A76B4DB96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08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7" name="Google Shape;98;p14">
            <a:extLst>
              <a:ext uri="{FF2B5EF4-FFF2-40B4-BE49-F238E27FC236}">
                <a16:creationId xmlns:a16="http://schemas.microsoft.com/office/drawing/2014/main" id="{FB0F62A8-AF5A-2E2D-CA57-114D00815B0C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solidFill>
                  <a:srgbClr val="0F172A"/>
                </a:solidFill>
                <a:latin typeface="Cairo ExtraBold" pitchFamily="2" charset="-78"/>
                <a:cs typeface="Cairo ExtraBold" pitchFamily="2" charset="-78"/>
                <a:sym typeface="Cairo"/>
              </a:rPr>
              <a:t>التقنيات المستخدمة (3) - المحرك والواجهة الأمامية</a:t>
            </a: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217B5183-F91A-B9C0-D9F4-F234EE65C2D3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9" name="Google Shape;99;p14">
              <a:extLst>
                <a:ext uri="{FF2B5EF4-FFF2-40B4-BE49-F238E27FC236}">
                  <a16:creationId xmlns:a16="http://schemas.microsoft.com/office/drawing/2014/main" id="{B8B63FD5-5EA9-F42E-DE5B-A795A6662055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653CBFD9-3C20-1A49-02EB-C9CCA4DA74C4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AD4D8B15-38A6-8507-5459-64A84C4DC747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63" name="Google Shape;263;p21"/>
          <p:cNvSpPr txBox="1"/>
          <p:nvPr/>
        </p:nvSpPr>
        <p:spPr>
          <a:xfrm>
            <a:off x="6563202" y="1756410"/>
            <a:ext cx="4780597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محرك التحويل (Conversion Engine)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264" name="Google Shape;264;p21"/>
          <p:cNvSpPr/>
          <p:nvPr/>
        </p:nvSpPr>
        <p:spPr>
          <a:xfrm>
            <a:off x="6677025" y="2295465"/>
            <a:ext cx="455295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1"/>
          <p:cNvSpPr txBox="1"/>
          <p:nvPr/>
        </p:nvSpPr>
        <p:spPr>
          <a:xfrm>
            <a:off x="848202" y="1756410"/>
            <a:ext cx="4780597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الواجهة الأمامية (Frontend)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266" name="Google Shape;266;p21"/>
          <p:cNvSpPr/>
          <p:nvPr/>
        </p:nvSpPr>
        <p:spPr>
          <a:xfrm>
            <a:off x="962025" y="2295465"/>
            <a:ext cx="455295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1"/>
          <p:cNvSpPr txBox="1"/>
          <p:nvPr/>
        </p:nvSpPr>
        <p:spPr>
          <a:xfrm>
            <a:off x="6677025" y="2495490"/>
            <a:ext cx="4314825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Markdown Parser</a:t>
            </a:r>
            <a:r>
              <a:rPr lang="ar-SA" sz="16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6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لتحليل النصوص الهيكلية.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68" name="Google Shape;268;p21"/>
          <p:cNvSpPr txBox="1"/>
          <p:nvPr/>
        </p:nvSpPr>
        <p:spPr>
          <a:xfrm>
            <a:off x="6677025" y="3109778"/>
            <a:ext cx="4314825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Highlight.js</a:t>
            </a:r>
            <a:r>
              <a:rPr lang="ar-SA" sz="16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6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لتلوين وتنسيق الأكواد البرمجية.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69" name="Google Shape;269;p21"/>
          <p:cNvSpPr txBox="1"/>
          <p:nvPr/>
        </p:nvSpPr>
        <p:spPr>
          <a:xfrm>
            <a:off x="6677025" y="3724066"/>
            <a:ext cx="4314825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KaTeX</a:t>
            </a:r>
            <a:r>
              <a:rPr lang="ar-SA" sz="16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6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لمعالجة ورسم المعادلات الرياضية المعقدة.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70" name="Google Shape;270;p21"/>
          <p:cNvSpPr txBox="1"/>
          <p:nvPr/>
        </p:nvSpPr>
        <p:spPr>
          <a:xfrm>
            <a:off x="6677025" y="4338354"/>
            <a:ext cx="4314825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PlantUML</a:t>
            </a:r>
            <a:r>
              <a:rPr lang="ar-SA" sz="16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6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لتحويل الأكواد إلى مخططات هندسية.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71" name="Google Shape;271;p21"/>
          <p:cNvSpPr txBox="1"/>
          <p:nvPr/>
        </p:nvSpPr>
        <p:spPr>
          <a:xfrm>
            <a:off x="6677025" y="4952642"/>
            <a:ext cx="4314825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Puppeteer &amp; Chromium</a:t>
            </a:r>
            <a:r>
              <a:rPr lang="ar-SA" sz="16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6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للتحكم بالمتصفح واستخراج الـ PDF.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72" name="Google Shape;272;p21"/>
          <p:cNvSpPr txBox="1"/>
          <p:nvPr/>
        </p:nvSpPr>
        <p:spPr>
          <a:xfrm>
            <a:off x="962025" y="2510730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React</a:t>
            </a:r>
            <a:r>
              <a:rPr lang="ar-SA" sz="18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لبناء واجهات مستخدم تفاعلية.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73" name="Google Shape;273;p21"/>
          <p:cNvSpPr txBox="1"/>
          <p:nvPr/>
        </p:nvSpPr>
        <p:spPr>
          <a:xfrm>
            <a:off x="962025" y="2995207"/>
            <a:ext cx="431482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Tailwind CSS</a:t>
            </a:r>
            <a:r>
              <a:rPr lang="ar-SA" sz="18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لتصميم الواجهات بمرونة وسرعة.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74" name="Google Shape;274;p21"/>
          <p:cNvSpPr txBox="1"/>
          <p:nvPr/>
        </p:nvSpPr>
        <p:spPr>
          <a:xfrm>
            <a:off x="962025" y="3978282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Vite</a:t>
            </a:r>
            <a:r>
              <a:rPr lang="ar-SA" sz="18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أداة بناء سريعة لبيئة التطوير.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75" name="Google Shape;275;p21"/>
          <p:cNvSpPr txBox="1"/>
          <p:nvPr/>
        </p:nvSpPr>
        <p:spPr>
          <a:xfrm>
            <a:off x="962025" y="4462759"/>
            <a:ext cx="431482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TypeScript</a:t>
            </a:r>
            <a:r>
              <a:rPr lang="ar-SA" sz="1800" b="1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: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لتوحيد بيئة العمل مع الواجهة الخلفية.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76" name="Google Shape;276;p21"/>
          <p:cNvSpPr txBox="1"/>
          <p:nvPr/>
        </p:nvSpPr>
        <p:spPr>
          <a:xfrm>
            <a:off x="11149307" y="2495490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77" name="Google Shape;277;p21"/>
          <p:cNvSpPr txBox="1"/>
          <p:nvPr/>
        </p:nvSpPr>
        <p:spPr>
          <a:xfrm>
            <a:off x="11149307" y="3198375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78" name="Google Shape;278;p21"/>
          <p:cNvSpPr txBox="1"/>
          <p:nvPr/>
        </p:nvSpPr>
        <p:spPr>
          <a:xfrm>
            <a:off x="11149307" y="3809821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79" name="Google Shape;279;p21"/>
          <p:cNvSpPr txBox="1"/>
          <p:nvPr/>
        </p:nvSpPr>
        <p:spPr>
          <a:xfrm>
            <a:off x="11149307" y="4478357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80" name="Google Shape;280;p21"/>
          <p:cNvSpPr txBox="1"/>
          <p:nvPr/>
        </p:nvSpPr>
        <p:spPr>
          <a:xfrm>
            <a:off x="11149307" y="5044082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81" name="Google Shape;281;p21"/>
          <p:cNvSpPr txBox="1"/>
          <p:nvPr/>
        </p:nvSpPr>
        <p:spPr>
          <a:xfrm>
            <a:off x="5434307" y="2647890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82" name="Google Shape;282;p21"/>
          <p:cNvSpPr txBox="1"/>
          <p:nvPr/>
        </p:nvSpPr>
        <p:spPr>
          <a:xfrm>
            <a:off x="5434307" y="3167895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83" name="Google Shape;283;p21"/>
          <p:cNvSpPr txBox="1"/>
          <p:nvPr/>
        </p:nvSpPr>
        <p:spPr>
          <a:xfrm>
            <a:off x="5434307" y="4099381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284" name="Google Shape;284;p21"/>
          <p:cNvSpPr txBox="1"/>
          <p:nvPr/>
        </p:nvSpPr>
        <p:spPr>
          <a:xfrm>
            <a:off x="5434307" y="4619386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>
            <a:extLst>
              <a:ext uri="{FF2B5EF4-FFF2-40B4-BE49-F238E27FC236}">
                <a16:creationId xmlns:a16="http://schemas.microsoft.com/office/drawing/2014/main" id="{4640792B-1612-0461-911C-8787B92BF7F8}"/>
              </a:ext>
            </a:extLst>
          </p:cNvPr>
          <p:cNvSpPr/>
          <p:nvPr/>
        </p:nvSpPr>
        <p:spPr>
          <a:xfrm rot="4118174">
            <a:off x="8707830" y="3092436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pic>
        <p:nvPicPr>
          <p:cNvPr id="4" name="Google Shape;203;p19" descr="image.png">
            <a:extLst>
              <a:ext uri="{FF2B5EF4-FFF2-40B4-BE49-F238E27FC236}">
                <a16:creationId xmlns:a16="http://schemas.microsoft.com/office/drawing/2014/main" id="{2B626D94-209B-7EB0-BB41-CE0A2E2722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00" y="1381125"/>
            <a:ext cx="5334000" cy="495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04;p19" descr="image.png">
            <a:extLst>
              <a:ext uri="{FF2B5EF4-FFF2-40B4-BE49-F238E27FC236}">
                <a16:creationId xmlns:a16="http://schemas.microsoft.com/office/drawing/2014/main" id="{BAC27345-7B92-60E9-965B-68259E28109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381125"/>
            <a:ext cx="5334000" cy="49598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8;p14">
            <a:extLst>
              <a:ext uri="{FF2B5EF4-FFF2-40B4-BE49-F238E27FC236}">
                <a16:creationId xmlns:a16="http://schemas.microsoft.com/office/drawing/2014/main" id="{4CB1580F-3688-F726-4D21-D44F8EFC8215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09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7" name="Google Shape;98;p14">
            <a:extLst>
              <a:ext uri="{FF2B5EF4-FFF2-40B4-BE49-F238E27FC236}">
                <a16:creationId xmlns:a16="http://schemas.microsoft.com/office/drawing/2014/main" id="{CAB4E18A-D7CD-5862-2F5F-9F847B3618D4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solidFill>
                  <a:srgbClr val="0F172A"/>
                </a:solidFill>
                <a:latin typeface="Cairo ExtraBold" pitchFamily="2" charset="-78"/>
                <a:cs typeface="Cairo ExtraBold" pitchFamily="2" charset="-78"/>
                <a:sym typeface="Cairo"/>
              </a:rPr>
              <a:t>الأعمال السابقة والفجوة البحثية</a:t>
            </a: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CCBB10BF-5991-B7FD-E72C-34B2C984AF93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9" name="Google Shape;99;p14">
              <a:extLst>
                <a:ext uri="{FF2B5EF4-FFF2-40B4-BE49-F238E27FC236}">
                  <a16:creationId xmlns:a16="http://schemas.microsoft.com/office/drawing/2014/main" id="{E09933B3-B5A1-990A-C8A3-4D484C89B90C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C4A4DFF9-8978-3294-6921-725F657DE578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0C92DD03-9D28-7096-E156-089115A163A4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94" name="Google Shape;294;p22"/>
          <p:cNvSpPr txBox="1"/>
          <p:nvPr/>
        </p:nvSpPr>
        <p:spPr>
          <a:xfrm>
            <a:off x="6677025" y="1587812"/>
            <a:ext cx="4780597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الأعمال السابقة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295" name="Google Shape;295;p22"/>
          <p:cNvSpPr/>
          <p:nvPr/>
        </p:nvSpPr>
        <p:spPr>
          <a:xfrm>
            <a:off x="6677025" y="2126867"/>
            <a:ext cx="455295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2"/>
          <p:cNvSpPr txBox="1"/>
          <p:nvPr/>
        </p:nvSpPr>
        <p:spPr>
          <a:xfrm>
            <a:off x="962025" y="1587812"/>
            <a:ext cx="4780597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الفجوة البحثية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297" name="Google Shape;297;p22"/>
          <p:cNvSpPr/>
          <p:nvPr/>
        </p:nvSpPr>
        <p:spPr>
          <a:xfrm>
            <a:off x="962025" y="2126867"/>
            <a:ext cx="455295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2"/>
          <p:cNvSpPr txBox="1"/>
          <p:nvPr/>
        </p:nvSpPr>
        <p:spPr>
          <a:xfrm>
            <a:off x="962025" y="2326892"/>
            <a:ext cx="4552950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لا يوجد نظام حالي يجمع بكفاءة بين: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299" name="Google Shape;299;p22"/>
          <p:cNvSpPr txBox="1"/>
          <p:nvPr/>
        </p:nvSpPr>
        <p:spPr>
          <a:xfrm>
            <a:off x="642113" y="5713885"/>
            <a:ext cx="5209441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يعالج </a:t>
            </a:r>
            <a:r>
              <a:rPr lang="ar-SA" sz="16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المشروع</a:t>
            </a:r>
            <a:r>
              <a:rPr lang="en-US" sz="16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 كافة هذه الجوانب ضمن منصة موحدة.</a:t>
            </a:r>
            <a:endParaRPr sz="1200"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300" name="Google Shape;300;p22"/>
          <p:cNvSpPr txBox="1"/>
          <p:nvPr/>
        </p:nvSpPr>
        <p:spPr>
          <a:xfrm>
            <a:off x="6677025" y="2326892"/>
            <a:ext cx="431482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أدوات تحويلMarkdown </a:t>
            </a:r>
            <a:r>
              <a:rPr lang="ar-SA" sz="1800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التقليدية )محدودة الميزات</a:t>
            </a:r>
            <a:r>
              <a:rPr lang="ar-SA" sz="1800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).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01" name="Google Shape;301;p22"/>
          <p:cNvSpPr txBox="1"/>
          <p:nvPr/>
        </p:nvSpPr>
        <p:spPr>
          <a:xfrm>
            <a:off x="6677025" y="3300228"/>
            <a:ext cx="431482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محركات التحويل المحلية </a:t>
            </a:r>
            <a:r>
              <a:rPr lang="ar-SA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(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تتطلب تنصيب بيئة معقدة</a:t>
            </a:r>
            <a:r>
              <a:rPr lang="ar-SA" sz="1800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).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02" name="Google Shape;302;p22"/>
          <p:cNvSpPr txBox="1"/>
          <p:nvPr/>
        </p:nvSpPr>
        <p:spPr>
          <a:xfrm>
            <a:off x="6677025" y="4319284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الحلول السحابية الجزئية </a:t>
            </a:r>
            <a:r>
              <a:rPr lang="ar-SA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(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غير متكاملة</a:t>
            </a:r>
            <a:r>
              <a:rPr lang="ar-SA" sz="1800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).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03" name="Google Shape;303;p22"/>
          <p:cNvSpPr txBox="1"/>
          <p:nvPr/>
        </p:nvSpPr>
        <p:spPr>
          <a:xfrm>
            <a:off x="6677025" y="4945969"/>
            <a:ext cx="431482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مولداتPDF </a:t>
            </a:r>
            <a:r>
              <a:rPr lang="ar-SA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المفتوحة المصدر </a:t>
            </a:r>
            <a:r>
              <a:rPr lang="ar-SA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(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تفتقر لدعم اللغة العربية القوي</a:t>
            </a:r>
            <a:r>
              <a:rPr lang="ar-SA" sz="1800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).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04" name="Google Shape;304;p22"/>
          <p:cNvSpPr txBox="1"/>
          <p:nvPr/>
        </p:nvSpPr>
        <p:spPr>
          <a:xfrm>
            <a:off x="3333750" y="2846897"/>
            <a:ext cx="1943100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بنية Serverless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05" name="Google Shape;305;p22"/>
          <p:cNvSpPr txBox="1"/>
          <p:nvPr/>
        </p:nvSpPr>
        <p:spPr>
          <a:xfrm>
            <a:off x="3333750" y="3366903"/>
            <a:ext cx="1943100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دعم كامل لـ RTL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06" name="Google Shape;306;p22"/>
          <p:cNvSpPr txBox="1"/>
          <p:nvPr/>
        </p:nvSpPr>
        <p:spPr>
          <a:xfrm>
            <a:off x="3333750" y="3886908"/>
            <a:ext cx="1943100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دمج SVG PlantUML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07" name="Google Shape;307;p22"/>
          <p:cNvSpPr txBox="1"/>
          <p:nvPr/>
        </p:nvSpPr>
        <p:spPr>
          <a:xfrm>
            <a:off x="3333750" y="4406914"/>
            <a:ext cx="1943100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دعم KaTeX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08" name="Google Shape;308;p22"/>
          <p:cNvSpPr txBox="1"/>
          <p:nvPr/>
        </p:nvSpPr>
        <p:spPr>
          <a:xfrm>
            <a:off x="3333750" y="4926919"/>
            <a:ext cx="1943100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واجهة REST API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09" name="Google Shape;309;p22"/>
          <p:cNvSpPr txBox="1"/>
          <p:nvPr/>
        </p:nvSpPr>
        <p:spPr>
          <a:xfrm>
            <a:off x="962025" y="2846897"/>
            <a:ext cx="1943100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دعم بروتوكول MCP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10" name="Google Shape;310;p22"/>
          <p:cNvSpPr txBox="1"/>
          <p:nvPr/>
        </p:nvSpPr>
        <p:spPr>
          <a:xfrm>
            <a:off x="962025" y="3366903"/>
            <a:ext cx="1943100" cy="91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تقنية Browser Rendering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11" name="Google Shape;311;p22"/>
          <p:cNvSpPr txBox="1"/>
          <p:nvPr/>
        </p:nvSpPr>
        <p:spPr>
          <a:xfrm>
            <a:off x="962025" y="4264039"/>
            <a:ext cx="1943100" cy="91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إدارة شاملة للمستخدمين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12" name="Google Shape;312;p22"/>
          <p:cNvSpPr txBox="1"/>
          <p:nvPr/>
        </p:nvSpPr>
        <p:spPr>
          <a:xfrm>
            <a:off x="11149307" y="2326892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313" name="Google Shape;313;p22"/>
          <p:cNvSpPr txBox="1"/>
          <p:nvPr/>
        </p:nvSpPr>
        <p:spPr>
          <a:xfrm>
            <a:off x="11149307" y="3224028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314" name="Google Shape;314;p22"/>
          <p:cNvSpPr txBox="1"/>
          <p:nvPr/>
        </p:nvSpPr>
        <p:spPr>
          <a:xfrm>
            <a:off x="11149307" y="4121164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315" name="Google Shape;315;p22"/>
          <p:cNvSpPr txBox="1"/>
          <p:nvPr/>
        </p:nvSpPr>
        <p:spPr>
          <a:xfrm>
            <a:off x="11149307" y="4641169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316" name="Google Shape;316;p22"/>
          <p:cNvSpPr txBox="1"/>
          <p:nvPr/>
        </p:nvSpPr>
        <p:spPr>
          <a:xfrm>
            <a:off x="5434307" y="2938337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317" name="Google Shape;317;p22"/>
          <p:cNvSpPr txBox="1"/>
          <p:nvPr/>
        </p:nvSpPr>
        <p:spPr>
          <a:xfrm>
            <a:off x="5434307" y="3458343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318" name="Google Shape;318;p22"/>
          <p:cNvSpPr txBox="1"/>
          <p:nvPr/>
        </p:nvSpPr>
        <p:spPr>
          <a:xfrm>
            <a:off x="5434307" y="3978348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319" name="Google Shape;319;p22"/>
          <p:cNvSpPr txBox="1"/>
          <p:nvPr/>
        </p:nvSpPr>
        <p:spPr>
          <a:xfrm>
            <a:off x="5434307" y="4498354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320" name="Google Shape;320;p22"/>
          <p:cNvSpPr txBox="1"/>
          <p:nvPr/>
        </p:nvSpPr>
        <p:spPr>
          <a:xfrm>
            <a:off x="5434307" y="5018359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321" name="Google Shape;321;p22"/>
          <p:cNvSpPr txBox="1"/>
          <p:nvPr/>
        </p:nvSpPr>
        <p:spPr>
          <a:xfrm>
            <a:off x="3062582" y="2968817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322" name="Google Shape;322;p22"/>
          <p:cNvSpPr txBox="1"/>
          <p:nvPr/>
        </p:nvSpPr>
        <p:spPr>
          <a:xfrm>
            <a:off x="3062582" y="3488823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323" name="Google Shape;323;p22"/>
          <p:cNvSpPr txBox="1"/>
          <p:nvPr/>
        </p:nvSpPr>
        <p:spPr>
          <a:xfrm>
            <a:off x="3062582" y="4385959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"/>
                <a:ea typeface="Cairo"/>
                <a:cs typeface="Cairo"/>
                <a:sym typeface="Cairo"/>
              </a:rPr>
              <a:t>■</a:t>
            </a:r>
            <a:endParaRPr dirty="0"/>
          </a:p>
        </p:txBody>
      </p:sp>
      <p:sp>
        <p:nvSpPr>
          <p:cNvPr id="13" name="شكل حر: شكل 12">
            <a:extLst>
              <a:ext uri="{FF2B5EF4-FFF2-40B4-BE49-F238E27FC236}">
                <a16:creationId xmlns:a16="http://schemas.microsoft.com/office/drawing/2014/main" id="{C6DA5E6D-281C-3909-FF72-3155A9257969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1E293B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>
            <a:extLst>
              <a:ext uri="{FF2B5EF4-FFF2-40B4-BE49-F238E27FC236}">
                <a16:creationId xmlns:a16="http://schemas.microsoft.com/office/drawing/2014/main" id="{0905DBB8-00AA-5557-E864-704A528C2565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356" name="Google Shape;356;p24"/>
          <p:cNvSpPr/>
          <p:nvPr/>
        </p:nvSpPr>
        <p:spPr>
          <a:xfrm>
            <a:off x="571500" y="3647710"/>
            <a:ext cx="11049000" cy="3810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4"/>
          <p:cNvSpPr txBox="1"/>
          <p:nvPr/>
        </p:nvSpPr>
        <p:spPr>
          <a:xfrm>
            <a:off x="8722796" y="3952510"/>
            <a:ext cx="2552193" cy="36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</a:t>
            </a:r>
            <a:r>
              <a:rPr lang="ar-SA" sz="1800" b="1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. </a:t>
            </a:r>
            <a:r>
              <a:rPr lang="en-US" sz="18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الاستلام والتحقق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358" name="Google Shape;358;p24"/>
          <p:cNvSpPr txBox="1"/>
          <p:nvPr/>
        </p:nvSpPr>
        <p:spPr>
          <a:xfrm>
            <a:off x="8288892" y="4508943"/>
            <a:ext cx="34200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إرسال مستندMarkdown </a:t>
            </a:r>
            <a:r>
              <a:rPr lang="ar-SA" sz="16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إلى النظام عبر الواجهة والتحقق من هوية وصلاحيات المستخدم.</a:t>
            </a:r>
            <a:endParaRPr sz="1800"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3BC4DADD-CA6B-7760-D126-306EB811D3D5}"/>
              </a:ext>
            </a:extLst>
          </p:cNvPr>
          <p:cNvGrpSpPr/>
          <p:nvPr/>
        </p:nvGrpSpPr>
        <p:grpSpPr>
          <a:xfrm>
            <a:off x="5791202" y="1722647"/>
            <a:ext cx="3421202" cy="1500307"/>
            <a:chOff x="6169545" y="1959999"/>
            <a:chExt cx="3421202" cy="1500307"/>
          </a:xfrm>
        </p:grpSpPr>
        <p:sp>
          <p:nvSpPr>
            <p:cNvPr id="359" name="Google Shape;359;p24"/>
            <p:cNvSpPr txBox="1"/>
            <p:nvPr/>
          </p:nvSpPr>
          <p:spPr>
            <a:xfrm>
              <a:off x="6604050" y="1959999"/>
              <a:ext cx="2552193" cy="360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FBBF24"/>
                  </a:solidFill>
                  <a:latin typeface="Cairo ExtraBold" pitchFamily="2" charset="-78"/>
                  <a:ea typeface="Cairo"/>
                  <a:cs typeface="Cairo ExtraBold" pitchFamily="2" charset="-78"/>
                  <a:sym typeface="Cairo"/>
                </a:rPr>
                <a:t>2</a:t>
              </a:r>
              <a:r>
                <a:rPr lang="ar-SA" sz="1800" b="1" dirty="0">
                  <a:solidFill>
                    <a:srgbClr val="FBBF24"/>
                  </a:solidFill>
                  <a:latin typeface="Cairo ExtraBold" pitchFamily="2" charset="-78"/>
                  <a:ea typeface="Cairo"/>
                  <a:cs typeface="Cairo ExtraBold" pitchFamily="2" charset="-78"/>
                  <a:sym typeface="Cairo"/>
                </a:rPr>
                <a:t>. </a:t>
              </a:r>
              <a:r>
                <a:rPr lang="en-US" sz="1800" b="1" i="0" u="none" strike="noStrike" cap="none" dirty="0">
                  <a:solidFill>
                    <a:srgbClr val="FBBF24"/>
                  </a:solidFill>
                  <a:latin typeface="Cairo ExtraBold" pitchFamily="2" charset="-78"/>
                  <a:ea typeface="Cairo"/>
                  <a:cs typeface="Cairo ExtraBold" pitchFamily="2" charset="-78"/>
                  <a:sym typeface="Cairo"/>
                </a:rPr>
                <a:t>التحليل والمعالجة</a:t>
              </a:r>
              <a:endParaRPr dirty="0">
                <a:latin typeface="Cairo ExtraBold" pitchFamily="2" charset="-78"/>
                <a:cs typeface="Cairo ExtraBold" pitchFamily="2" charset="-78"/>
              </a:endParaRPr>
            </a:p>
          </p:txBody>
        </p:sp>
        <p:sp>
          <p:nvSpPr>
            <p:cNvPr id="360" name="Google Shape;360;p24"/>
            <p:cNvSpPr txBox="1"/>
            <p:nvPr/>
          </p:nvSpPr>
          <p:spPr>
            <a:xfrm>
              <a:off x="6169545" y="2352310"/>
              <a:ext cx="3421202" cy="110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 algn="ctr" rtl="1">
                <a:lnSpc>
                  <a:spcPct val="150000"/>
                </a:lnSpc>
                <a:buNone/>
                <a:defRPr sz="1600">
                  <a:solidFill>
                    <a:schemeClr val="tx1"/>
                  </a:solidFill>
                  <a:latin typeface="Cairo Medium" pitchFamily="2" charset="-78"/>
                  <a:ea typeface="Cairo"/>
                  <a:cs typeface="Cairo Medium" pitchFamily="2" charset="-78"/>
                </a:defRPr>
              </a:lvl1pPr>
            </a:lstStyle>
            <a:p>
              <a:r>
                <a:rPr lang="en-US" dirty="0">
                  <a:sym typeface="Cairo"/>
                </a:rPr>
                <a:t>تحليل المستند ومعالجة العناصر الخاصة </a:t>
              </a:r>
              <a:r>
                <a:rPr lang="ar-SA" dirty="0">
                  <a:sym typeface="Cairo"/>
                </a:rPr>
                <a:t>(</a:t>
              </a:r>
              <a:r>
                <a:rPr lang="en-US" dirty="0">
                  <a:sym typeface="Cairo"/>
                </a:rPr>
                <a:t>الجداول، الصور، الأكواد، المعادلات الرياضية، مخططات PlantUML</a:t>
              </a:r>
              <a:r>
                <a:rPr lang="ar-SA" dirty="0">
                  <a:sym typeface="Cairo"/>
                </a:rPr>
                <a:t>).</a:t>
              </a:r>
              <a:endParaRPr dirty="0"/>
            </a:p>
          </p:txBody>
        </p:sp>
      </p:grpSp>
      <p:sp>
        <p:nvSpPr>
          <p:cNvPr id="361" name="Google Shape;361;p24"/>
          <p:cNvSpPr txBox="1"/>
          <p:nvPr/>
        </p:nvSpPr>
        <p:spPr>
          <a:xfrm>
            <a:off x="3355632" y="3952510"/>
            <a:ext cx="2552193" cy="36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3</a:t>
            </a:r>
            <a:r>
              <a:rPr lang="ar-SA" sz="1800" b="1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. </a:t>
            </a:r>
            <a:r>
              <a:rPr lang="en-US" sz="18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البناء والتص</a:t>
            </a:r>
            <a:r>
              <a:rPr lang="ar-SA" sz="18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دي</a:t>
            </a:r>
            <a:r>
              <a:rPr lang="en-US" sz="18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ر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362" name="Google Shape;362;p24"/>
          <p:cNvSpPr txBox="1"/>
          <p:nvPr/>
        </p:nvSpPr>
        <p:spPr>
          <a:xfrm>
            <a:off x="2921728" y="4532389"/>
            <a:ext cx="34200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 rtl="1">
              <a:lnSpc>
                <a:spcPct val="150000"/>
              </a:lnSpc>
              <a:buNone/>
              <a:defRPr sz="160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</a:defRPr>
            </a:lvl1pPr>
          </a:lstStyle>
          <a:p>
            <a:r>
              <a:rPr lang="en-US" dirty="0">
                <a:sym typeface="Cairo"/>
              </a:rPr>
              <a:t>إنشاء صفحةHTML </a:t>
            </a:r>
            <a:r>
              <a:rPr lang="ar-SA" dirty="0">
                <a:sym typeface="Cairo"/>
              </a:rPr>
              <a:t> </a:t>
            </a:r>
            <a:r>
              <a:rPr lang="en-US" dirty="0">
                <a:sym typeface="Cairo"/>
              </a:rPr>
              <a:t>شاملة التنسيقات وتشغيل تقنيةBrowser Rendering </a:t>
            </a:r>
            <a:r>
              <a:rPr lang="ar-SA" dirty="0">
                <a:sym typeface="Cairo"/>
              </a:rPr>
              <a:t> </a:t>
            </a:r>
            <a:r>
              <a:rPr lang="en-US" dirty="0">
                <a:sym typeface="Cairo"/>
              </a:rPr>
              <a:t>على خوادم Cloudflare</a:t>
            </a:r>
            <a:r>
              <a:rPr lang="ar-SA" dirty="0">
                <a:sym typeface="Cairo"/>
              </a:rPr>
              <a:t>.</a:t>
            </a:r>
            <a:endParaRPr dirty="0"/>
          </a:p>
        </p:txBody>
      </p: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481DA072-7966-C61E-A42E-4714E068737A}"/>
              </a:ext>
            </a:extLst>
          </p:cNvPr>
          <p:cNvGrpSpPr/>
          <p:nvPr/>
        </p:nvGrpSpPr>
        <p:grpSpPr>
          <a:xfrm>
            <a:off x="424184" y="1748254"/>
            <a:ext cx="3420000" cy="1569951"/>
            <a:chOff x="424184" y="1748254"/>
            <a:chExt cx="3420000" cy="1569951"/>
          </a:xfrm>
        </p:grpSpPr>
        <p:sp>
          <p:nvSpPr>
            <p:cNvPr id="363" name="Google Shape;363;p24"/>
            <p:cNvSpPr txBox="1"/>
            <p:nvPr/>
          </p:nvSpPr>
          <p:spPr>
            <a:xfrm>
              <a:off x="858088" y="1748254"/>
              <a:ext cx="2552193" cy="360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ctr" rtl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rgbClr val="FBBF24"/>
                  </a:solidFill>
                  <a:latin typeface="Cairo ExtraBold" pitchFamily="2" charset="-78"/>
                  <a:ea typeface="Cairo"/>
                  <a:cs typeface="Cairo ExtraBold" pitchFamily="2" charset="-78"/>
                  <a:sym typeface="Cairo"/>
                </a:rPr>
                <a:t>4</a:t>
              </a:r>
              <a:r>
                <a:rPr lang="ar-SA" sz="1800" b="1" dirty="0">
                  <a:solidFill>
                    <a:srgbClr val="FBBF24"/>
                  </a:solidFill>
                  <a:latin typeface="Cairo ExtraBold" pitchFamily="2" charset="-78"/>
                  <a:ea typeface="Cairo"/>
                  <a:cs typeface="Cairo ExtraBold" pitchFamily="2" charset="-78"/>
                  <a:sym typeface="Cairo"/>
                </a:rPr>
                <a:t>. </a:t>
              </a:r>
              <a:r>
                <a:rPr lang="en-US" sz="1800" b="1" i="0" u="none" strike="noStrike" cap="none" dirty="0">
                  <a:solidFill>
                    <a:srgbClr val="FBBF24"/>
                  </a:solidFill>
                  <a:latin typeface="Cairo ExtraBold" pitchFamily="2" charset="-78"/>
                  <a:ea typeface="Cairo"/>
                  <a:cs typeface="Cairo ExtraBold" pitchFamily="2" charset="-78"/>
                  <a:sym typeface="Cairo"/>
                </a:rPr>
                <a:t>الإنتاج والحفظ</a:t>
              </a:r>
              <a:endParaRPr dirty="0">
                <a:latin typeface="Cairo ExtraBold" pitchFamily="2" charset="-78"/>
                <a:cs typeface="Cairo ExtraBold" pitchFamily="2" charset="-78"/>
              </a:endParaRPr>
            </a:p>
          </p:txBody>
        </p:sp>
        <p:sp>
          <p:nvSpPr>
            <p:cNvPr id="364" name="Google Shape;364;p24"/>
            <p:cNvSpPr txBox="1"/>
            <p:nvPr/>
          </p:nvSpPr>
          <p:spPr>
            <a:xfrm>
              <a:off x="424184" y="2210209"/>
              <a:ext cx="3420000" cy="110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algn="ctr" rtl="1">
                <a:lnSpc>
                  <a:spcPct val="150000"/>
                </a:lnSpc>
                <a:buNone/>
                <a:defRPr sz="1600">
                  <a:solidFill>
                    <a:schemeClr val="tx1"/>
                  </a:solidFill>
                  <a:latin typeface="Cairo Medium" pitchFamily="2" charset="-78"/>
                  <a:ea typeface="Cairo"/>
                  <a:cs typeface="Cairo Medium" pitchFamily="2" charset="-78"/>
                </a:defRPr>
              </a:lvl1pPr>
            </a:lstStyle>
            <a:p>
              <a:r>
                <a:rPr lang="en-US" dirty="0">
                  <a:sym typeface="Cairo"/>
                </a:rPr>
                <a:t>إنتاج ملف الـPDF</a:t>
              </a:r>
              <a:r>
                <a:rPr lang="ar-SA" dirty="0">
                  <a:sym typeface="Cairo"/>
                </a:rPr>
                <a:t> </a:t>
              </a:r>
              <a:r>
                <a:rPr lang="en-US" dirty="0">
                  <a:sym typeface="Cairo"/>
                </a:rPr>
                <a:t>النهائي، حفظ سجل عملية التحويل، وإعادة الملف الجاهز للمستخدم.</a:t>
              </a:r>
              <a:endParaRPr dirty="0"/>
            </a:p>
          </p:txBody>
        </p:sp>
      </p:grpSp>
      <p:sp>
        <p:nvSpPr>
          <p:cNvPr id="365" name="Google Shape;365;p24"/>
          <p:cNvSpPr/>
          <p:nvPr/>
        </p:nvSpPr>
        <p:spPr>
          <a:xfrm>
            <a:off x="9892287" y="3552460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 cap="flat" cmpd="sng">
            <a:solidFill>
              <a:srgbClr val="FBBF2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4"/>
          <p:cNvSpPr/>
          <p:nvPr/>
        </p:nvSpPr>
        <p:spPr>
          <a:xfrm>
            <a:off x="7394743" y="3552460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 cap="flat" cmpd="sng">
            <a:solidFill>
              <a:srgbClr val="FBBF2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4"/>
          <p:cNvSpPr/>
          <p:nvPr/>
        </p:nvSpPr>
        <p:spPr>
          <a:xfrm>
            <a:off x="4545508" y="3552460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 cap="flat" cmpd="sng">
            <a:solidFill>
              <a:srgbClr val="FBBF2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4"/>
          <p:cNvSpPr/>
          <p:nvPr/>
        </p:nvSpPr>
        <p:spPr>
          <a:xfrm>
            <a:off x="1672828" y="3552460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 cap="flat" cmpd="sng">
            <a:solidFill>
              <a:srgbClr val="FBBF2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98;p14">
            <a:extLst>
              <a:ext uri="{FF2B5EF4-FFF2-40B4-BE49-F238E27FC236}">
                <a16:creationId xmlns:a16="http://schemas.microsoft.com/office/drawing/2014/main" id="{A5DF7188-5489-D1CF-FDF1-75635F39E58B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10/19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5" name="Google Shape;98;p14">
            <a:extLst>
              <a:ext uri="{FF2B5EF4-FFF2-40B4-BE49-F238E27FC236}">
                <a16:creationId xmlns:a16="http://schemas.microsoft.com/office/drawing/2014/main" id="{2732294D-42B8-2782-74F3-E08BF3D39738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سير عمل النظام (</a:t>
            </a:r>
            <a:r>
              <a:rPr lang="en-US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System Workflow</a:t>
            </a: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)</a:t>
            </a:r>
            <a:endParaRPr lang="en-US" sz="3200" dirty="0">
              <a:solidFill>
                <a:srgbClr val="0F172A"/>
              </a:solidFill>
            </a:endParaRP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C40B6471-02CC-21E7-01CF-DF1A8AA320E4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7" name="Google Shape;99;p14">
              <a:extLst>
                <a:ext uri="{FF2B5EF4-FFF2-40B4-BE49-F238E27FC236}">
                  <a16:creationId xmlns:a16="http://schemas.microsoft.com/office/drawing/2014/main" id="{EA561B9A-85A2-4DA1-D918-C7A92D267AFF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شكل بيضاوي 7">
              <a:extLst>
                <a:ext uri="{FF2B5EF4-FFF2-40B4-BE49-F238E27FC236}">
                  <a16:creationId xmlns:a16="http://schemas.microsoft.com/office/drawing/2014/main" id="{E92E66CE-189C-5C30-4D6D-E009EE6B9E60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33E4D2B9-5453-E989-D5BF-A8E0263FB14E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شكل حر: شكل 12">
            <a:extLst>
              <a:ext uri="{FF2B5EF4-FFF2-40B4-BE49-F238E27FC236}">
                <a16:creationId xmlns:a16="http://schemas.microsoft.com/office/drawing/2014/main" id="{D435A7F8-EA3A-A416-956F-3E8BDE742DBF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1E293B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4B0C384D-B346-3638-11F4-5BCDC58EAD83}"/>
              </a:ext>
            </a:extLst>
          </p:cNvPr>
          <p:cNvSpPr/>
          <p:nvPr/>
        </p:nvSpPr>
        <p:spPr>
          <a:xfrm>
            <a:off x="2377440" y="5537094"/>
            <a:ext cx="7437120" cy="715871"/>
          </a:xfrm>
          <a:prstGeom prst="roundRect">
            <a:avLst>
              <a:gd name="adj" fmla="val 8916"/>
            </a:avLst>
          </a:prstGeom>
          <a:solidFill>
            <a:srgbClr val="0F17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B0A2C43F-6165-F540-9CD3-2BAABE68EEA8}"/>
              </a:ext>
            </a:extLst>
          </p:cNvPr>
          <p:cNvSpPr/>
          <p:nvPr/>
        </p:nvSpPr>
        <p:spPr>
          <a:xfrm>
            <a:off x="1013460" y="1415716"/>
            <a:ext cx="10165080" cy="1179661"/>
          </a:xfrm>
          <a:prstGeom prst="roundRect">
            <a:avLst>
              <a:gd name="adj" fmla="val 8916"/>
            </a:avLst>
          </a:prstGeom>
          <a:solidFill>
            <a:srgbClr val="FBBF2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6" name="Google Shape;376;p25"/>
          <p:cNvSpPr txBox="1"/>
          <p:nvPr/>
        </p:nvSpPr>
        <p:spPr>
          <a:xfrm>
            <a:off x="1333500" y="1551718"/>
            <a:ext cx="9525000" cy="91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يوفر النظام واجهةREST API </a:t>
            </a:r>
            <a:r>
              <a:rPr lang="ar-SA" sz="165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65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موثقة تسمح للتطبيقات الخارجية باستخدام خدمة التحويل بسهولة وأمان. تشمل الواجهة مجموعة من الخدمات أهمها: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77" name="Google Shape;377;p25"/>
          <p:cNvSpPr txBox="1"/>
          <p:nvPr/>
        </p:nvSpPr>
        <p:spPr>
          <a:xfrm>
            <a:off x="1333500" y="5629959"/>
            <a:ext cx="9525000" cy="457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تعتمد الواجهة بالكامل على بروتوكول</a:t>
            </a:r>
            <a:r>
              <a:rPr lang="en-US" sz="165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JWT</a:t>
            </a: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ar-SA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65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لضمان أمان عمليات الوصول والموثوقية.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78" name="Google Shape;378;p25"/>
          <p:cNvSpPr txBox="1"/>
          <p:nvPr/>
        </p:nvSpPr>
        <p:spPr>
          <a:xfrm>
            <a:off x="6238875" y="2837705"/>
            <a:ext cx="414337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70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تسجيل المستخدم وإنشاء حساب.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79" name="Google Shape;379;p25"/>
          <p:cNvSpPr txBox="1"/>
          <p:nvPr/>
        </p:nvSpPr>
        <p:spPr>
          <a:xfrm>
            <a:off x="6238875" y="3487191"/>
            <a:ext cx="414337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70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تسجيل الدخول وإدارة الجلسات.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80" name="Google Shape;380;p25"/>
          <p:cNvSpPr txBox="1"/>
          <p:nvPr/>
        </p:nvSpPr>
        <p:spPr>
          <a:xfrm>
            <a:off x="6238875" y="4136677"/>
            <a:ext cx="414337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70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رفع مستنداتMarkdown </a:t>
            </a:r>
            <a:r>
              <a:rPr lang="ar-SA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إلى النظام.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81" name="Google Shape;381;p25"/>
          <p:cNvSpPr txBox="1"/>
          <p:nvPr/>
        </p:nvSpPr>
        <p:spPr>
          <a:xfrm>
            <a:off x="6238875" y="4786163"/>
            <a:ext cx="414337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70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إرسال أوامر إنشاء ملفات PDF</a:t>
            </a:r>
            <a:r>
              <a:rPr lang="ar-SA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82" name="Google Shape;382;p25"/>
          <p:cNvSpPr txBox="1"/>
          <p:nvPr/>
        </p:nvSpPr>
        <p:spPr>
          <a:xfrm>
            <a:off x="1333500" y="2837705"/>
            <a:ext cx="414337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70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تحميل الملفات الناتجة بأمان.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83" name="Google Shape;383;p25"/>
          <p:cNvSpPr txBox="1"/>
          <p:nvPr/>
        </p:nvSpPr>
        <p:spPr>
          <a:xfrm>
            <a:off x="1333500" y="3487191"/>
            <a:ext cx="414337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70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عرض سجل عمليات التحويل السابقة.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384" name="Google Shape;384;p25"/>
          <p:cNvSpPr txBox="1"/>
          <p:nvPr/>
        </p:nvSpPr>
        <p:spPr>
          <a:xfrm>
            <a:off x="1333500" y="4136677"/>
            <a:ext cx="414337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70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حذف التحويلات وإدارة مساحة الحساب.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pic>
        <p:nvPicPr>
          <p:cNvPr id="385" name="Google Shape;385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91800" y="2880568"/>
            <a:ext cx="26670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91800" y="3530054"/>
            <a:ext cx="26670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91800" y="4179540"/>
            <a:ext cx="26670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91800" y="4829026"/>
            <a:ext cx="26670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6425" y="2880568"/>
            <a:ext cx="26670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6425" y="3530054"/>
            <a:ext cx="26670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6425" y="4179540"/>
            <a:ext cx="266700" cy="2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reeform: Shape 5">
            <a:extLst>
              <a:ext uri="{FF2B5EF4-FFF2-40B4-BE49-F238E27FC236}">
                <a16:creationId xmlns:a16="http://schemas.microsoft.com/office/drawing/2014/main" id="{8C987266-4025-6E7F-F3B8-27DABD101397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4" name="Google Shape;98;p14">
            <a:extLst>
              <a:ext uri="{FF2B5EF4-FFF2-40B4-BE49-F238E27FC236}">
                <a16:creationId xmlns:a16="http://schemas.microsoft.com/office/drawing/2014/main" id="{6748943B-FFCA-A9A7-FEE1-38BBBD9E6203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11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5" name="Google Shape;98;p14">
            <a:extLst>
              <a:ext uri="{FF2B5EF4-FFF2-40B4-BE49-F238E27FC236}">
                <a16:creationId xmlns:a16="http://schemas.microsoft.com/office/drawing/2014/main" id="{CA0FE989-11FC-B6DF-B04F-7E126A3605DC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واجهة </a:t>
            </a:r>
            <a:r>
              <a:rPr lang="en-US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REST API</a:t>
            </a: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74594F5A-451D-EAE6-C540-7E4A277A50E8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7" name="Google Shape;99;p14">
              <a:extLst>
                <a:ext uri="{FF2B5EF4-FFF2-40B4-BE49-F238E27FC236}">
                  <a16:creationId xmlns:a16="http://schemas.microsoft.com/office/drawing/2014/main" id="{A80FD0AD-9BCF-51BC-3D2A-80E4E286AADD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شكل بيضاوي 7">
              <a:extLst>
                <a:ext uri="{FF2B5EF4-FFF2-40B4-BE49-F238E27FC236}">
                  <a16:creationId xmlns:a16="http://schemas.microsoft.com/office/drawing/2014/main" id="{35875180-B49E-D3A3-E766-DF72471A6286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5F8259AF-B8B3-9BB1-003E-5D5AC31BB3EB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شكل حر: شكل 13">
            <a:extLst>
              <a:ext uri="{FF2B5EF4-FFF2-40B4-BE49-F238E27FC236}">
                <a16:creationId xmlns:a16="http://schemas.microsoft.com/office/drawing/2014/main" id="{C36B84BB-8DD7-0BE7-A0E5-97F00AC12596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1E293B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5">
            <a:extLst>
              <a:ext uri="{FF2B5EF4-FFF2-40B4-BE49-F238E27FC236}">
                <a16:creationId xmlns:a16="http://schemas.microsoft.com/office/drawing/2014/main" id="{9D971D2B-340F-8204-F30D-5E976DE361EF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955A14DF-0FE8-B14E-111A-B361454690C9}"/>
              </a:ext>
            </a:extLst>
          </p:cNvPr>
          <p:cNvSpPr/>
          <p:nvPr/>
        </p:nvSpPr>
        <p:spPr>
          <a:xfrm>
            <a:off x="5539558" y="1312706"/>
            <a:ext cx="6373740" cy="1992187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1" name="Google Shape;401;p26"/>
          <p:cNvSpPr txBox="1"/>
          <p:nvPr/>
        </p:nvSpPr>
        <p:spPr>
          <a:xfrm>
            <a:off x="5798443" y="1436445"/>
            <a:ext cx="5855970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يُعد دعم بروتوكول</a:t>
            </a:r>
            <a:r>
              <a:rPr lang="en-US" sz="1800" b="1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MCP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ar-SA" sz="1800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من الإضافات النوعية </a:t>
            </a:r>
            <a:r>
              <a:rPr lang="ar-SA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في </a:t>
            </a:r>
            <a:r>
              <a:rPr lang="en-US" sz="1800" b="0" i="0" u="none" strike="noStrike" cap="none" dirty="0" err="1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المش</a:t>
            </a:r>
            <a:r>
              <a:rPr lang="ar-SA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روع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، حيث يسمح لنماذج ووكلاء الذكاء الاصطناعي بالوصول المباشر إلى خدمات التحويل والتفاعل معها.</a:t>
            </a:r>
            <a:endParaRPr sz="12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05" name="Google Shape;405;p26"/>
          <p:cNvSpPr txBox="1"/>
          <p:nvPr/>
        </p:nvSpPr>
        <p:spPr>
          <a:xfrm>
            <a:off x="5070928" y="5360962"/>
            <a:ext cx="6286682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62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توحيد طريقة التواصل مع الخدمات وتسهيل دمج النظام مع بيئات التطوير الحديثة.</a:t>
            </a:r>
            <a:endParaRPr sz="1600"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02" name="Google Shape;402;p26"/>
          <p:cNvSpPr txBox="1"/>
          <p:nvPr/>
        </p:nvSpPr>
        <p:spPr>
          <a:xfrm>
            <a:off x="5070928" y="3446118"/>
            <a:ext cx="6286682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62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التكامل السلس مع وكلاء الذكاء الاصطناعي (AI Agents)</a:t>
            </a:r>
            <a:r>
              <a:rPr lang="ar-SA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.</a:t>
            </a:r>
            <a:endParaRPr sz="1600"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03" name="Google Shape;403;p26"/>
          <p:cNvSpPr txBox="1"/>
          <p:nvPr/>
        </p:nvSpPr>
        <p:spPr>
          <a:xfrm>
            <a:off x="5070928" y="4084399"/>
            <a:ext cx="6286682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62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تنفيذ أوامر التحويل مباشرة من داخل بيئات النماذج.</a:t>
            </a:r>
            <a:endParaRPr sz="1600"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04" name="Google Shape;404;p26"/>
          <p:cNvSpPr txBox="1"/>
          <p:nvPr/>
        </p:nvSpPr>
        <p:spPr>
          <a:xfrm>
            <a:off x="5070928" y="4722680"/>
            <a:ext cx="6286682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62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مشاركة السياق (Context) بدقة بين التطبيقات المختلفة.</a:t>
            </a:r>
            <a:endParaRPr sz="1600"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pic>
        <p:nvPicPr>
          <p:cNvPr id="406" name="Google Shape;406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27155" y="3593755"/>
            <a:ext cx="18097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27155" y="4101533"/>
            <a:ext cx="18097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27155" y="4692878"/>
            <a:ext cx="180975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8;p14">
            <a:extLst>
              <a:ext uri="{FF2B5EF4-FFF2-40B4-BE49-F238E27FC236}">
                <a16:creationId xmlns:a16="http://schemas.microsoft.com/office/drawing/2014/main" id="{F1F21DF3-39F1-B60D-7981-3E394B3CF362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12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7" name="Google Shape;98;p14">
            <a:extLst>
              <a:ext uri="{FF2B5EF4-FFF2-40B4-BE49-F238E27FC236}">
                <a16:creationId xmlns:a16="http://schemas.microsoft.com/office/drawing/2014/main" id="{517824C7-F81B-C6D0-488B-65877F0FFDCB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بروتوكول </a:t>
            </a:r>
            <a:r>
              <a:rPr lang="en-US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MCP</a:t>
            </a: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 </a:t>
            </a:r>
            <a:r>
              <a:rPr lang="en-US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(Model Context Protocol)</a:t>
            </a: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34AAE0DE-6288-684C-90CC-713FB96CBAE9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9" name="Google Shape;99;p14">
              <a:extLst>
                <a:ext uri="{FF2B5EF4-FFF2-40B4-BE49-F238E27FC236}">
                  <a16:creationId xmlns:a16="http://schemas.microsoft.com/office/drawing/2014/main" id="{C3171617-192D-DE30-27B9-1BA689F6DC75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74CDA76E-7435-1728-3907-3CEC8FC68122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FD219BB0-2403-467B-3246-A88C3EE16964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8" name="Google Shape;408;p26" descr="image.png">
            <a:extLst>
              <a:ext uri="{FF2B5EF4-FFF2-40B4-BE49-F238E27FC236}">
                <a16:creationId xmlns:a16="http://schemas.microsoft.com/office/drawing/2014/main" id="{78C6420C-4664-B1FB-F18B-369F0726E93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27154" y="5191983"/>
            <a:ext cx="18097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97E5D5FB-F737-0392-D074-FC7B923D2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77740" y="1820136"/>
            <a:ext cx="6373740" cy="4249160"/>
          </a:xfrm>
          <a:prstGeom prst="rect">
            <a:avLst/>
          </a:prstGeom>
        </p:spPr>
      </p:pic>
      <p:sp>
        <p:nvSpPr>
          <p:cNvPr id="26" name="شكل حر: شكل 25">
            <a:extLst>
              <a:ext uri="{FF2B5EF4-FFF2-40B4-BE49-F238E27FC236}">
                <a16:creationId xmlns:a16="http://schemas.microsoft.com/office/drawing/2014/main" id="{38A8DA5D-29F6-F9FE-0ABA-3027EDE741AC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1E293B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204;p19" descr="image.png">
            <a:extLst>
              <a:ext uri="{FF2B5EF4-FFF2-40B4-BE49-F238E27FC236}">
                <a16:creationId xmlns:a16="http://schemas.microsoft.com/office/drawing/2014/main" id="{8C3D7111-2986-2F2C-5A58-E54EC2BB23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381125"/>
            <a:ext cx="5334000" cy="49598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reeform: Shape 5">
            <a:extLst>
              <a:ext uri="{FF2B5EF4-FFF2-40B4-BE49-F238E27FC236}">
                <a16:creationId xmlns:a16="http://schemas.microsoft.com/office/drawing/2014/main" id="{D46D4112-E8F2-D814-BBEB-292D756A0895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3" name="شكل حر: شكل 2">
            <a:extLst>
              <a:ext uri="{FF2B5EF4-FFF2-40B4-BE49-F238E27FC236}">
                <a16:creationId xmlns:a16="http://schemas.microsoft.com/office/drawing/2014/main" id="{114C31BB-777D-C98E-56C0-312DDD37D974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1E293B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4" name="Google Shape;98;p14">
            <a:extLst>
              <a:ext uri="{FF2B5EF4-FFF2-40B4-BE49-F238E27FC236}">
                <a16:creationId xmlns:a16="http://schemas.microsoft.com/office/drawing/2014/main" id="{7F3A04DB-53B8-7873-98C2-BBC12B027138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13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5" name="Google Shape;98;p14">
            <a:extLst>
              <a:ext uri="{FF2B5EF4-FFF2-40B4-BE49-F238E27FC236}">
                <a16:creationId xmlns:a16="http://schemas.microsoft.com/office/drawing/2014/main" id="{FD818387-A593-F7BD-C9B2-DE5961CB5137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قاعدة البيانات </a:t>
            </a:r>
            <a:r>
              <a:rPr lang="en-US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(Cloudflare D1)</a:t>
            </a: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C9B737DA-DF20-950D-08C3-4C8C4C319E5B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7" name="Google Shape;99;p14">
              <a:extLst>
                <a:ext uri="{FF2B5EF4-FFF2-40B4-BE49-F238E27FC236}">
                  <a16:creationId xmlns:a16="http://schemas.microsoft.com/office/drawing/2014/main" id="{E1156EAD-EC91-8D14-7CEA-9DD83D003041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شكل بيضاوي 7">
              <a:extLst>
                <a:ext uri="{FF2B5EF4-FFF2-40B4-BE49-F238E27FC236}">
                  <a16:creationId xmlns:a16="http://schemas.microsoft.com/office/drawing/2014/main" id="{310F69F5-6C8D-EE9A-1F25-2B523080A44E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ABDED7D8-DDC4-5E07-A61F-60839AFED8BF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16" name="Google Shape;416;p27"/>
          <p:cNvSpPr txBox="1"/>
          <p:nvPr/>
        </p:nvSpPr>
        <p:spPr>
          <a:xfrm>
            <a:off x="6286502" y="2143731"/>
            <a:ext cx="5034913" cy="319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اعتمد المشروع على قاعدة البيانات الموزعة</a:t>
            </a:r>
            <a:r>
              <a:rPr lang="en-US" sz="1950" b="1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Cloudflare D1</a:t>
            </a:r>
            <a:r>
              <a:rPr lang="en-US" sz="195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ar-SA" sz="195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95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لحفظ جميع البيانات اللازمة لتشغيل النظام بأداء عالي وزمن وصول منخفض.</a:t>
            </a:r>
            <a:b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libri"/>
                <a:cs typeface="Cairo Medium" pitchFamily="2" charset="-78"/>
                <a:sym typeface="Calibri"/>
              </a:rPr>
            </a:br>
            <a:b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libri"/>
                <a:cs typeface="Cairo Medium" pitchFamily="2" charset="-78"/>
                <a:sym typeface="Calibri"/>
              </a:rPr>
            </a:br>
            <a:r>
              <a:rPr lang="en-US" sz="195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كما تم استخدام</a:t>
            </a:r>
            <a:r>
              <a:rPr lang="en-US" sz="1950" b="1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Drizzle ORM</a:t>
            </a:r>
            <a:r>
              <a:rPr lang="en-US" sz="195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ar-SA" sz="195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95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لإدارة هيكل قاعدة البيانات بطريقة منظمة وآمنة.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17" name="Google Shape;417;p27"/>
          <p:cNvSpPr txBox="1"/>
          <p:nvPr/>
        </p:nvSpPr>
        <p:spPr>
          <a:xfrm>
            <a:off x="683017" y="1695450"/>
            <a:ext cx="4780597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70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البيانات المخزنة تشمل: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pic>
        <p:nvPicPr>
          <p:cNvPr id="418" name="Google Shape;418;p2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69267" y="1733550"/>
            <a:ext cx="2667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27"/>
          <p:cNvSpPr txBox="1"/>
          <p:nvPr/>
        </p:nvSpPr>
        <p:spPr>
          <a:xfrm>
            <a:off x="870585" y="2425005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معلومات المستخدمين وحساباتهم.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20" name="Google Shape;420;p27"/>
          <p:cNvSpPr txBox="1"/>
          <p:nvPr/>
        </p:nvSpPr>
        <p:spPr>
          <a:xfrm>
            <a:off x="870585" y="2945010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صلاحيات الوصول والتوثيق الأمني.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21" name="Google Shape;421;p27"/>
          <p:cNvSpPr txBox="1"/>
          <p:nvPr/>
        </p:nvSpPr>
        <p:spPr>
          <a:xfrm>
            <a:off x="870585" y="3465016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سجلات(Logs) </a:t>
            </a:r>
            <a:r>
              <a:rPr lang="ar-SA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عمليات التحويل.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22" name="Google Shape;422;p27"/>
          <p:cNvSpPr txBox="1"/>
          <p:nvPr/>
        </p:nvSpPr>
        <p:spPr>
          <a:xfrm>
            <a:off x="870585" y="3985021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مسارات وروابط الملفات الناتجة.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23" name="Google Shape;423;p27"/>
          <p:cNvSpPr txBox="1"/>
          <p:nvPr/>
        </p:nvSpPr>
        <p:spPr>
          <a:xfrm>
            <a:off x="870585" y="4505027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سجل الأخطاء وتتبع المشاكل.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24" name="Google Shape;424;p27"/>
          <p:cNvSpPr txBox="1"/>
          <p:nvPr/>
        </p:nvSpPr>
        <p:spPr>
          <a:xfrm>
            <a:off x="870585" y="5025032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معلومات الجلسات المتصلة.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25" name="Google Shape;425;p27"/>
          <p:cNvSpPr txBox="1"/>
          <p:nvPr/>
        </p:nvSpPr>
        <p:spPr>
          <a:xfrm>
            <a:off x="870585" y="5545038"/>
            <a:ext cx="431482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بيانات وإحصاءات الاستخدام.</a:t>
            </a:r>
            <a:endParaRPr sz="1600"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26" name="Google Shape;426;p27"/>
          <p:cNvSpPr txBox="1"/>
          <p:nvPr/>
        </p:nvSpPr>
        <p:spPr>
          <a:xfrm>
            <a:off x="5342867" y="2562165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■</a:t>
            </a:r>
            <a:endParaRPr dirty="0"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27" name="Google Shape;427;p27"/>
          <p:cNvSpPr txBox="1"/>
          <p:nvPr/>
        </p:nvSpPr>
        <p:spPr>
          <a:xfrm>
            <a:off x="5342867" y="3082170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■</a:t>
            </a:r>
            <a:endParaRPr dirty="0"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28" name="Google Shape;428;p27"/>
          <p:cNvSpPr txBox="1"/>
          <p:nvPr/>
        </p:nvSpPr>
        <p:spPr>
          <a:xfrm>
            <a:off x="5342867" y="3602176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■</a:t>
            </a:r>
            <a:endParaRPr dirty="0"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29" name="Google Shape;429;p27"/>
          <p:cNvSpPr txBox="1"/>
          <p:nvPr/>
        </p:nvSpPr>
        <p:spPr>
          <a:xfrm>
            <a:off x="5342867" y="4122181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■</a:t>
            </a:r>
            <a:endParaRPr dirty="0"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30" name="Google Shape;430;p27"/>
          <p:cNvSpPr txBox="1"/>
          <p:nvPr/>
        </p:nvSpPr>
        <p:spPr>
          <a:xfrm>
            <a:off x="5342867" y="4642187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■</a:t>
            </a:r>
            <a:endParaRPr dirty="0"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31" name="Google Shape;431;p27"/>
          <p:cNvSpPr txBox="1"/>
          <p:nvPr/>
        </p:nvSpPr>
        <p:spPr>
          <a:xfrm>
            <a:off x="5342867" y="5162192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■</a:t>
            </a:r>
            <a:endParaRPr dirty="0"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32" name="Google Shape;432;p27"/>
          <p:cNvSpPr txBox="1"/>
          <p:nvPr/>
        </p:nvSpPr>
        <p:spPr>
          <a:xfrm>
            <a:off x="5342867" y="5682198"/>
            <a:ext cx="762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BBF24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■</a:t>
            </a:r>
            <a:endParaRPr dirty="0">
              <a:latin typeface="Cairo Medium" pitchFamily="2" charset="-78"/>
              <a:cs typeface="Cairo Medium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3"/>
          <a:srcRect t="10584" b="4979"/>
          <a:stretch>
            <a:fillRect/>
          </a:stretch>
        </p:blipFill>
        <p:spPr>
          <a:xfrm>
            <a:off x="1294502" y="1425177"/>
            <a:ext cx="9602995" cy="4560983"/>
          </a:xfrm>
          <a:prstGeom prst="rect">
            <a:avLst/>
          </a:prstGeom>
        </p:spPr>
      </p:pic>
      <p:sp>
        <p:nvSpPr>
          <p:cNvPr id="3" name="Freeform: Shape 5">
            <a:extLst>
              <a:ext uri="{FF2B5EF4-FFF2-40B4-BE49-F238E27FC236}">
                <a16:creationId xmlns:a16="http://schemas.microsoft.com/office/drawing/2014/main" id="{AF11086B-A526-E183-9DA9-1417FAA2B090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4" name="شكل حر: شكل 3">
            <a:extLst>
              <a:ext uri="{FF2B5EF4-FFF2-40B4-BE49-F238E27FC236}">
                <a16:creationId xmlns:a16="http://schemas.microsoft.com/office/drawing/2014/main" id="{4C828181-3206-C614-E516-C97BE0EE01C0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0F172A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5" name="Google Shape;98;p14">
            <a:extLst>
              <a:ext uri="{FF2B5EF4-FFF2-40B4-BE49-F238E27FC236}">
                <a16:creationId xmlns:a16="http://schemas.microsoft.com/office/drawing/2014/main" id="{20EADA61-6266-FCE9-03F7-2CB717BB1C34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14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6" name="Google Shape;98;p14">
            <a:extLst>
              <a:ext uri="{FF2B5EF4-FFF2-40B4-BE49-F238E27FC236}">
                <a16:creationId xmlns:a16="http://schemas.microsoft.com/office/drawing/2014/main" id="{9E6DDAB4-7AC6-D7A9-3266-74508EFE1470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واجهات النظام</a:t>
            </a:r>
            <a:endParaRPr lang="en-US" sz="3200" dirty="0">
              <a:solidFill>
                <a:srgbClr val="0F172A"/>
              </a:solidFill>
              <a:latin typeface="Cairo ExtraBold"/>
              <a:ea typeface="Cairo ExtraBold"/>
              <a:cs typeface="Cairo ExtraBold"/>
              <a:sym typeface="Cairo ExtraBold"/>
            </a:endParaRP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9A2E5CCB-BBEB-57CD-184F-A345670CD0E4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8" name="Google Shape;99;p14">
              <a:extLst>
                <a:ext uri="{FF2B5EF4-FFF2-40B4-BE49-F238E27FC236}">
                  <a16:creationId xmlns:a16="http://schemas.microsoft.com/office/drawing/2014/main" id="{1700774A-325C-094E-012B-A0E06BFC8FD0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DBEC02A9-6369-8678-2A27-9F64FA2B4177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79C7E55C-2088-4E17-BBC9-6DADED991376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528D776C-E75C-4D30-95CE-B859571E3F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750" b="5212"/>
          <a:stretch>
            <a:fillRect/>
          </a:stretch>
        </p:blipFill>
        <p:spPr>
          <a:xfrm>
            <a:off x="13059781" y="1425177"/>
            <a:ext cx="9602995" cy="4560984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78B9B3C7-C021-6A0B-368E-3ECE79F3BE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410" b="4749"/>
          <a:stretch>
            <a:fillRect/>
          </a:stretch>
        </p:blipFill>
        <p:spPr>
          <a:xfrm>
            <a:off x="14263741" y="1425177"/>
            <a:ext cx="9602995" cy="4560983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E065BB1F-7193-69B0-6BED-1617FCF8BD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550" b="4662"/>
          <a:stretch>
            <a:fillRect/>
          </a:stretch>
        </p:blipFill>
        <p:spPr>
          <a:xfrm>
            <a:off x="15254342" y="1293797"/>
            <a:ext cx="9602995" cy="4692364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6ADA59CF-6869-E70F-7D91-414E3F37C0B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74" b="5516"/>
          <a:stretch>
            <a:fillRect/>
          </a:stretch>
        </p:blipFill>
        <p:spPr>
          <a:xfrm>
            <a:off x="16036609" y="1425177"/>
            <a:ext cx="9602995" cy="4560983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E73131DD-3ADB-CB6C-86C7-70CD6158C5E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117" b="4469"/>
          <a:stretch>
            <a:fillRect/>
          </a:stretch>
        </p:blipFill>
        <p:spPr>
          <a:xfrm>
            <a:off x="17135169" y="1425177"/>
            <a:ext cx="9602995" cy="456098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8DD4EF19-48DF-DD53-BCA2-7A78A24F1F0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545" b="4983"/>
          <a:stretch>
            <a:fillRect/>
          </a:stretch>
        </p:blipFill>
        <p:spPr>
          <a:xfrm>
            <a:off x="17860381" y="1425178"/>
            <a:ext cx="9602995" cy="4692364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4E277DC0-59ED-E1B6-513D-99CD6616413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0287" b="4959"/>
          <a:stretch>
            <a:fillRect/>
          </a:stretch>
        </p:blipFill>
        <p:spPr>
          <a:xfrm>
            <a:off x="18729062" y="1504405"/>
            <a:ext cx="9602995" cy="4481755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4C32F625-D76B-C451-8771-57E8E0FB592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9921" b="5178"/>
          <a:stretch>
            <a:fillRect/>
          </a:stretch>
        </p:blipFill>
        <p:spPr>
          <a:xfrm>
            <a:off x="19414862" y="1425178"/>
            <a:ext cx="9602995" cy="469236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>
          <a:extLst>
            <a:ext uri="{FF2B5EF4-FFF2-40B4-BE49-F238E27FC236}">
              <a16:creationId xmlns:a16="http://schemas.microsoft.com/office/drawing/2014/main" id="{C12BF53A-51C6-37F0-643F-1C6839FCC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23FB569A-A7F6-4596-BFBA-6815F1F9CC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84" b="4979"/>
          <a:stretch>
            <a:fillRect/>
          </a:stretch>
        </p:blipFill>
        <p:spPr>
          <a:xfrm>
            <a:off x="-9967858" y="1425177"/>
            <a:ext cx="9602995" cy="4560983"/>
          </a:xfrm>
          <a:prstGeom prst="rect">
            <a:avLst/>
          </a:prstGeom>
        </p:spPr>
      </p:pic>
      <p:sp>
        <p:nvSpPr>
          <p:cNvPr id="3" name="Freeform: Shape 5">
            <a:extLst>
              <a:ext uri="{FF2B5EF4-FFF2-40B4-BE49-F238E27FC236}">
                <a16:creationId xmlns:a16="http://schemas.microsoft.com/office/drawing/2014/main" id="{7CF3E63E-F80A-DE67-657D-DEE96C56F074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4" name="شكل حر: شكل 3">
            <a:extLst>
              <a:ext uri="{FF2B5EF4-FFF2-40B4-BE49-F238E27FC236}">
                <a16:creationId xmlns:a16="http://schemas.microsoft.com/office/drawing/2014/main" id="{C8E6AC4B-C79A-0AEE-B636-D5F4280A6004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0F172A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6" name="Google Shape;98;p14">
            <a:extLst>
              <a:ext uri="{FF2B5EF4-FFF2-40B4-BE49-F238E27FC236}">
                <a16:creationId xmlns:a16="http://schemas.microsoft.com/office/drawing/2014/main" id="{B5B5B593-05B4-5B18-AFF1-D952F335C0C4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واجهات النظام</a:t>
            </a:r>
            <a:endParaRPr lang="en-US" sz="3200" dirty="0">
              <a:solidFill>
                <a:srgbClr val="0F172A"/>
              </a:solidFill>
              <a:latin typeface="Cairo ExtraBold"/>
              <a:ea typeface="Cairo ExtraBold"/>
              <a:cs typeface="Cairo ExtraBold"/>
              <a:sym typeface="Cairo ExtraBold"/>
            </a:endParaRP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9A7523E7-189A-7947-5F82-FF073B148238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8" name="Google Shape;99;p14">
              <a:extLst>
                <a:ext uri="{FF2B5EF4-FFF2-40B4-BE49-F238E27FC236}">
                  <a16:creationId xmlns:a16="http://schemas.microsoft.com/office/drawing/2014/main" id="{AC2482F7-BEE6-3BEA-9223-7A15BE674507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58695846-8F0D-D740-CDED-D8AACBCF612C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F8E63627-4DFA-A056-546E-F3DBE455521B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AE04CAD1-9E4E-F3C2-8799-B9D8568553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750" b="5212"/>
          <a:stretch>
            <a:fillRect/>
          </a:stretch>
        </p:blipFill>
        <p:spPr>
          <a:xfrm>
            <a:off x="1294503" y="1425177"/>
            <a:ext cx="9602995" cy="4560984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8F454A24-C1E5-AC50-3BF1-BE13B72613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410" b="4749"/>
          <a:stretch>
            <a:fillRect/>
          </a:stretch>
        </p:blipFill>
        <p:spPr>
          <a:xfrm>
            <a:off x="14263741" y="1425177"/>
            <a:ext cx="9602995" cy="4560983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FF43F7CE-1935-23C6-F4C6-94365630942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550" b="4662"/>
          <a:stretch>
            <a:fillRect/>
          </a:stretch>
        </p:blipFill>
        <p:spPr>
          <a:xfrm>
            <a:off x="15254342" y="1293797"/>
            <a:ext cx="9602995" cy="4692364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23EC1836-54BD-7FB7-1B24-5EFB751F7B8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74" b="5516"/>
          <a:stretch>
            <a:fillRect/>
          </a:stretch>
        </p:blipFill>
        <p:spPr>
          <a:xfrm>
            <a:off x="16036609" y="1425177"/>
            <a:ext cx="9602995" cy="4560983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8D9BF8E9-0F75-C1F0-6268-47234D812EB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117" b="4469"/>
          <a:stretch>
            <a:fillRect/>
          </a:stretch>
        </p:blipFill>
        <p:spPr>
          <a:xfrm>
            <a:off x="17135169" y="1425177"/>
            <a:ext cx="9602995" cy="456098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E8A4FEF0-A10F-450C-9843-9DA07BC51B4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545" b="4983"/>
          <a:stretch>
            <a:fillRect/>
          </a:stretch>
        </p:blipFill>
        <p:spPr>
          <a:xfrm>
            <a:off x="17860381" y="1425178"/>
            <a:ext cx="9602995" cy="4692364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ADF60DCF-A402-0F00-D066-6E60A4F7C0A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0287" b="4959"/>
          <a:stretch>
            <a:fillRect/>
          </a:stretch>
        </p:blipFill>
        <p:spPr>
          <a:xfrm>
            <a:off x="18729062" y="1504405"/>
            <a:ext cx="9602995" cy="4481755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D2CFA3E8-7694-CFF7-F1B9-01D00299C68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9921" b="5178"/>
          <a:stretch>
            <a:fillRect/>
          </a:stretch>
        </p:blipFill>
        <p:spPr>
          <a:xfrm>
            <a:off x="19414862" y="1425178"/>
            <a:ext cx="9602995" cy="4692364"/>
          </a:xfrm>
          <a:prstGeom prst="rect">
            <a:avLst/>
          </a:prstGeom>
        </p:spPr>
      </p:pic>
      <p:sp>
        <p:nvSpPr>
          <p:cNvPr id="17" name="Google Shape;98;p14">
            <a:extLst>
              <a:ext uri="{FF2B5EF4-FFF2-40B4-BE49-F238E27FC236}">
                <a16:creationId xmlns:a16="http://schemas.microsoft.com/office/drawing/2014/main" id="{D5BEB572-A36A-EB37-0CB3-25E1A9181DB1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14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4540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>
          <a:extLst>
            <a:ext uri="{FF2B5EF4-FFF2-40B4-BE49-F238E27FC236}">
              <a16:creationId xmlns:a16="http://schemas.microsoft.com/office/drawing/2014/main" id="{26C5331A-3474-47C9-EE89-FDE54ACB9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36DA4A1-AFC1-73A5-F022-8F4F9967F2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84" b="4979"/>
          <a:stretch>
            <a:fillRect/>
          </a:stretch>
        </p:blipFill>
        <p:spPr>
          <a:xfrm>
            <a:off x="-9967858" y="1425177"/>
            <a:ext cx="9602995" cy="4560983"/>
          </a:xfrm>
          <a:prstGeom prst="rect">
            <a:avLst/>
          </a:prstGeom>
        </p:spPr>
      </p:pic>
      <p:sp>
        <p:nvSpPr>
          <p:cNvPr id="3" name="Freeform: Shape 5">
            <a:extLst>
              <a:ext uri="{FF2B5EF4-FFF2-40B4-BE49-F238E27FC236}">
                <a16:creationId xmlns:a16="http://schemas.microsoft.com/office/drawing/2014/main" id="{D6D2BDAF-5DC0-102D-BEAB-DF5E4C8DEF71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4" name="شكل حر: شكل 3">
            <a:extLst>
              <a:ext uri="{FF2B5EF4-FFF2-40B4-BE49-F238E27FC236}">
                <a16:creationId xmlns:a16="http://schemas.microsoft.com/office/drawing/2014/main" id="{02392BC5-BA5D-0CC8-4D09-5C4F7127DA03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0F172A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6" name="Google Shape;98;p14">
            <a:extLst>
              <a:ext uri="{FF2B5EF4-FFF2-40B4-BE49-F238E27FC236}">
                <a16:creationId xmlns:a16="http://schemas.microsoft.com/office/drawing/2014/main" id="{5062327C-7A08-B9E1-F352-A6F882F001D2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واجهات النظام</a:t>
            </a:r>
            <a:endParaRPr lang="en-US" sz="3200" dirty="0">
              <a:solidFill>
                <a:srgbClr val="0F172A"/>
              </a:solidFill>
              <a:latin typeface="Cairo ExtraBold"/>
              <a:ea typeface="Cairo ExtraBold"/>
              <a:cs typeface="Cairo ExtraBold"/>
              <a:sym typeface="Cairo ExtraBold"/>
            </a:endParaRP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ACBF1B34-5C94-DAE5-9796-9405861305F3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8" name="Google Shape;99;p14">
              <a:extLst>
                <a:ext uri="{FF2B5EF4-FFF2-40B4-BE49-F238E27FC236}">
                  <a16:creationId xmlns:a16="http://schemas.microsoft.com/office/drawing/2014/main" id="{A0A72771-C399-CEF6-3E33-48F7E3E51C9E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4561C771-EF01-4740-02F8-56462A620F53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30C447B8-5800-D208-6D78-E3886AC8772C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FB20C27A-1C84-E3F8-D52A-595024AF23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750" b="5212"/>
          <a:stretch>
            <a:fillRect/>
          </a:stretch>
        </p:blipFill>
        <p:spPr>
          <a:xfrm>
            <a:off x="-10836537" y="1425177"/>
            <a:ext cx="9602995" cy="4560984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AAD74AE8-8465-FD3D-8572-DCE810D42F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410" b="4749"/>
          <a:stretch>
            <a:fillRect/>
          </a:stretch>
        </p:blipFill>
        <p:spPr>
          <a:xfrm>
            <a:off x="1294503" y="1425177"/>
            <a:ext cx="9602995" cy="4560983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8B67ADFF-C70E-9574-2357-70E74810421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550" b="4662"/>
          <a:stretch>
            <a:fillRect/>
          </a:stretch>
        </p:blipFill>
        <p:spPr>
          <a:xfrm>
            <a:off x="15254342" y="1293797"/>
            <a:ext cx="9602995" cy="4692364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1A7C8DFC-7B96-C452-5045-C82AB2742CB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74" b="5516"/>
          <a:stretch>
            <a:fillRect/>
          </a:stretch>
        </p:blipFill>
        <p:spPr>
          <a:xfrm>
            <a:off x="16036609" y="1425177"/>
            <a:ext cx="9602995" cy="4560983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A528FDC0-E30C-7FC6-D657-A8F901813DB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117" b="4469"/>
          <a:stretch>
            <a:fillRect/>
          </a:stretch>
        </p:blipFill>
        <p:spPr>
          <a:xfrm>
            <a:off x="17135169" y="1425177"/>
            <a:ext cx="9602995" cy="456098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9E9BF53E-51A1-3904-7103-1CFA917936A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545" b="4983"/>
          <a:stretch>
            <a:fillRect/>
          </a:stretch>
        </p:blipFill>
        <p:spPr>
          <a:xfrm>
            <a:off x="17860381" y="1425178"/>
            <a:ext cx="9602995" cy="4692364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0BBD7D4B-B074-1FB3-1B95-4C57659AA23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0287" b="4959"/>
          <a:stretch>
            <a:fillRect/>
          </a:stretch>
        </p:blipFill>
        <p:spPr>
          <a:xfrm>
            <a:off x="18729062" y="1504405"/>
            <a:ext cx="9602995" cy="4481755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C6BEF35D-652C-6F6F-0E02-37D16B1492B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9921" b="5178"/>
          <a:stretch>
            <a:fillRect/>
          </a:stretch>
        </p:blipFill>
        <p:spPr>
          <a:xfrm>
            <a:off x="19414862" y="1425178"/>
            <a:ext cx="9602995" cy="4692364"/>
          </a:xfrm>
          <a:prstGeom prst="rect">
            <a:avLst/>
          </a:prstGeom>
        </p:spPr>
      </p:pic>
      <p:sp>
        <p:nvSpPr>
          <p:cNvPr id="17" name="Google Shape;98;p14">
            <a:extLst>
              <a:ext uri="{FF2B5EF4-FFF2-40B4-BE49-F238E27FC236}">
                <a16:creationId xmlns:a16="http://schemas.microsoft.com/office/drawing/2014/main" id="{52400840-F40B-4979-9D3A-F223C6EE5962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14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8090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>
          <a:extLst>
            <a:ext uri="{FF2B5EF4-FFF2-40B4-BE49-F238E27FC236}">
              <a16:creationId xmlns:a16="http://schemas.microsoft.com/office/drawing/2014/main" id="{6F6A9387-B263-E0CA-A46E-24518D63A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353FAD3-1C6E-9AB8-5A11-F80319E734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84" b="4979"/>
          <a:stretch>
            <a:fillRect/>
          </a:stretch>
        </p:blipFill>
        <p:spPr>
          <a:xfrm>
            <a:off x="-9967858" y="1425177"/>
            <a:ext cx="9602995" cy="4560983"/>
          </a:xfrm>
          <a:prstGeom prst="rect">
            <a:avLst/>
          </a:prstGeom>
        </p:spPr>
      </p:pic>
      <p:sp>
        <p:nvSpPr>
          <p:cNvPr id="3" name="Freeform: Shape 5">
            <a:extLst>
              <a:ext uri="{FF2B5EF4-FFF2-40B4-BE49-F238E27FC236}">
                <a16:creationId xmlns:a16="http://schemas.microsoft.com/office/drawing/2014/main" id="{3A70A501-019B-F43A-63FB-F17803273E37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4" name="شكل حر: شكل 3">
            <a:extLst>
              <a:ext uri="{FF2B5EF4-FFF2-40B4-BE49-F238E27FC236}">
                <a16:creationId xmlns:a16="http://schemas.microsoft.com/office/drawing/2014/main" id="{CB0509FA-2B16-1235-3D04-629151FC0E65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0F172A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6" name="Google Shape;98;p14">
            <a:extLst>
              <a:ext uri="{FF2B5EF4-FFF2-40B4-BE49-F238E27FC236}">
                <a16:creationId xmlns:a16="http://schemas.microsoft.com/office/drawing/2014/main" id="{B93A24C5-15D6-9D85-1650-D136CCA72BE5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واجهات النظام</a:t>
            </a:r>
            <a:endParaRPr lang="en-US" sz="3200" dirty="0">
              <a:solidFill>
                <a:srgbClr val="0F172A"/>
              </a:solidFill>
              <a:latin typeface="Cairo ExtraBold"/>
              <a:ea typeface="Cairo ExtraBold"/>
              <a:cs typeface="Cairo ExtraBold"/>
              <a:sym typeface="Cairo ExtraBold"/>
            </a:endParaRP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D86A1910-267E-7B80-62F8-1225072A8593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8" name="Google Shape;99;p14">
              <a:extLst>
                <a:ext uri="{FF2B5EF4-FFF2-40B4-BE49-F238E27FC236}">
                  <a16:creationId xmlns:a16="http://schemas.microsoft.com/office/drawing/2014/main" id="{21CA49A9-215B-635A-36B1-69353A2D7090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59BDFC95-EFE3-F4CB-22CB-087F0E649247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C0080FA9-B6AB-8751-C1F6-71178832D81A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234D68B0-CCDA-450A-69FE-7DE2549825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750" b="5212"/>
          <a:stretch>
            <a:fillRect/>
          </a:stretch>
        </p:blipFill>
        <p:spPr>
          <a:xfrm>
            <a:off x="-10836537" y="1425177"/>
            <a:ext cx="9602995" cy="4560984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88B738B6-C7D1-0953-C816-734C9FD5E0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410" b="4749"/>
          <a:stretch>
            <a:fillRect/>
          </a:stretch>
        </p:blipFill>
        <p:spPr>
          <a:xfrm>
            <a:off x="-10592697" y="1425177"/>
            <a:ext cx="9602995" cy="4560983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503CB23B-F987-A31B-34FD-C90AB74ACCF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550" b="4662"/>
          <a:stretch>
            <a:fillRect/>
          </a:stretch>
        </p:blipFill>
        <p:spPr>
          <a:xfrm>
            <a:off x="1294503" y="1293797"/>
            <a:ext cx="9602995" cy="4692364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9B7A6BC6-D283-B334-5A02-7B7EFD7C213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74" b="5516"/>
          <a:stretch>
            <a:fillRect/>
          </a:stretch>
        </p:blipFill>
        <p:spPr>
          <a:xfrm>
            <a:off x="16036609" y="1425177"/>
            <a:ext cx="9602995" cy="4560983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181C358C-2FD0-9CDA-E3B2-1B68D2F721B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117" b="4469"/>
          <a:stretch>
            <a:fillRect/>
          </a:stretch>
        </p:blipFill>
        <p:spPr>
          <a:xfrm>
            <a:off x="17135169" y="1425177"/>
            <a:ext cx="9602995" cy="456098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A6C2DB8D-A6EE-7619-A42A-B97ABF0EB35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545" b="4983"/>
          <a:stretch>
            <a:fillRect/>
          </a:stretch>
        </p:blipFill>
        <p:spPr>
          <a:xfrm>
            <a:off x="17860381" y="1425178"/>
            <a:ext cx="9602995" cy="4692364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DF891FBC-91F5-EF75-8FF4-5F4593F9453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0287" b="4959"/>
          <a:stretch>
            <a:fillRect/>
          </a:stretch>
        </p:blipFill>
        <p:spPr>
          <a:xfrm>
            <a:off x="18729062" y="1504405"/>
            <a:ext cx="9602995" cy="4481755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49DF7D1D-CA1A-3276-6FEC-9B9CBC1A3C9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9921" b="5178"/>
          <a:stretch>
            <a:fillRect/>
          </a:stretch>
        </p:blipFill>
        <p:spPr>
          <a:xfrm>
            <a:off x="19414862" y="1425178"/>
            <a:ext cx="9602995" cy="4692364"/>
          </a:xfrm>
          <a:prstGeom prst="rect">
            <a:avLst/>
          </a:prstGeom>
        </p:spPr>
      </p:pic>
      <p:sp>
        <p:nvSpPr>
          <p:cNvPr id="21" name="Google Shape;98;p14">
            <a:extLst>
              <a:ext uri="{FF2B5EF4-FFF2-40B4-BE49-F238E27FC236}">
                <a16:creationId xmlns:a16="http://schemas.microsoft.com/office/drawing/2014/main" id="{0EB8A346-9ADF-39D6-E2B8-66C78CB5F85C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14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7726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>
          <a:extLst>
            <a:ext uri="{FF2B5EF4-FFF2-40B4-BE49-F238E27FC236}">
              <a16:creationId xmlns:a16="http://schemas.microsoft.com/office/drawing/2014/main" id="{981DC2A3-4A5F-CE10-3B31-26DAC5A6B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55CFC96B-D186-9156-6354-0A64B3FBD4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84" b="4979"/>
          <a:stretch>
            <a:fillRect/>
          </a:stretch>
        </p:blipFill>
        <p:spPr>
          <a:xfrm>
            <a:off x="-9967858" y="1425177"/>
            <a:ext cx="9602995" cy="4560983"/>
          </a:xfrm>
          <a:prstGeom prst="rect">
            <a:avLst/>
          </a:prstGeom>
        </p:spPr>
      </p:pic>
      <p:sp>
        <p:nvSpPr>
          <p:cNvPr id="3" name="Freeform: Shape 5">
            <a:extLst>
              <a:ext uri="{FF2B5EF4-FFF2-40B4-BE49-F238E27FC236}">
                <a16:creationId xmlns:a16="http://schemas.microsoft.com/office/drawing/2014/main" id="{06FD7FD5-D64A-3A3A-0A98-0404C66A1566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4" name="شكل حر: شكل 3">
            <a:extLst>
              <a:ext uri="{FF2B5EF4-FFF2-40B4-BE49-F238E27FC236}">
                <a16:creationId xmlns:a16="http://schemas.microsoft.com/office/drawing/2014/main" id="{E367D4D0-5A00-1F2C-C72E-FD2C8A2D3D08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0F172A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6" name="Google Shape;98;p14">
            <a:extLst>
              <a:ext uri="{FF2B5EF4-FFF2-40B4-BE49-F238E27FC236}">
                <a16:creationId xmlns:a16="http://schemas.microsoft.com/office/drawing/2014/main" id="{C1BFBD14-A682-CFD2-2073-D51FA2CC677C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واجهات النظام</a:t>
            </a:r>
            <a:endParaRPr lang="en-US" sz="3200" dirty="0">
              <a:solidFill>
                <a:srgbClr val="0F172A"/>
              </a:solidFill>
              <a:latin typeface="Cairo ExtraBold"/>
              <a:ea typeface="Cairo ExtraBold"/>
              <a:cs typeface="Cairo ExtraBold"/>
              <a:sym typeface="Cairo ExtraBold"/>
            </a:endParaRP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2A806125-703F-971B-4070-54736E535C28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8" name="Google Shape;99;p14">
              <a:extLst>
                <a:ext uri="{FF2B5EF4-FFF2-40B4-BE49-F238E27FC236}">
                  <a16:creationId xmlns:a16="http://schemas.microsoft.com/office/drawing/2014/main" id="{66F0EA92-20FF-F6CE-4F95-37D4295E27AC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CF197485-93C6-5B14-5BA3-9C09631D0C39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8852829C-B1A3-A2E4-A10D-9CABA44E0E78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FA1FA12-CCAC-E8C6-29C2-47621F9DF3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750" b="5212"/>
          <a:stretch>
            <a:fillRect/>
          </a:stretch>
        </p:blipFill>
        <p:spPr>
          <a:xfrm>
            <a:off x="-10836537" y="1425177"/>
            <a:ext cx="9602995" cy="4560984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52A39DAD-73E5-244A-AC15-CDBAD8411B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410" b="4749"/>
          <a:stretch>
            <a:fillRect/>
          </a:stretch>
        </p:blipFill>
        <p:spPr>
          <a:xfrm>
            <a:off x="-10592697" y="1425177"/>
            <a:ext cx="9602995" cy="4560983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BF1EF0FC-0AE8-1DAD-8E56-A13DA8661A5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550" b="4662"/>
          <a:stretch>
            <a:fillRect/>
          </a:stretch>
        </p:blipFill>
        <p:spPr>
          <a:xfrm>
            <a:off x="-12269097" y="1293797"/>
            <a:ext cx="9602995" cy="4692364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40F6D170-06EA-2DA4-CED3-4155FDFE4E0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74" b="5516"/>
          <a:stretch>
            <a:fillRect/>
          </a:stretch>
        </p:blipFill>
        <p:spPr>
          <a:xfrm>
            <a:off x="1294503" y="1425177"/>
            <a:ext cx="9602995" cy="4560983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FB82A213-99A0-6B5D-83AC-AA134D2C5B3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117" b="4469"/>
          <a:stretch>
            <a:fillRect/>
          </a:stretch>
        </p:blipFill>
        <p:spPr>
          <a:xfrm>
            <a:off x="17135169" y="1425177"/>
            <a:ext cx="9602995" cy="456098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85806658-F383-A9E8-3714-9835C9ED8D3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545" b="4983"/>
          <a:stretch>
            <a:fillRect/>
          </a:stretch>
        </p:blipFill>
        <p:spPr>
          <a:xfrm>
            <a:off x="17860381" y="1425178"/>
            <a:ext cx="9602995" cy="4692364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C5D404A0-DEAB-5759-A327-0EBE6176D5D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0287" b="4959"/>
          <a:stretch>
            <a:fillRect/>
          </a:stretch>
        </p:blipFill>
        <p:spPr>
          <a:xfrm>
            <a:off x="18729062" y="1504405"/>
            <a:ext cx="9602995" cy="4481755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7D3A3154-F9C2-398D-DABA-A60296AB641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9921" b="5178"/>
          <a:stretch>
            <a:fillRect/>
          </a:stretch>
        </p:blipFill>
        <p:spPr>
          <a:xfrm>
            <a:off x="19414862" y="1425178"/>
            <a:ext cx="9602995" cy="4692364"/>
          </a:xfrm>
          <a:prstGeom prst="rect">
            <a:avLst/>
          </a:prstGeom>
        </p:spPr>
      </p:pic>
      <p:sp>
        <p:nvSpPr>
          <p:cNvPr id="17" name="Google Shape;98;p14">
            <a:extLst>
              <a:ext uri="{FF2B5EF4-FFF2-40B4-BE49-F238E27FC236}">
                <a16:creationId xmlns:a16="http://schemas.microsoft.com/office/drawing/2014/main" id="{C14DD1FD-7221-3012-8915-DE4ABC357A53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14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709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>
          <a:extLst>
            <a:ext uri="{FF2B5EF4-FFF2-40B4-BE49-F238E27FC236}">
              <a16:creationId xmlns:a16="http://schemas.microsoft.com/office/drawing/2014/main" id="{B436050F-6C23-859D-AF23-3229ED25D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691B57A-98E0-FECC-0BC9-62008D2276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84" b="4979"/>
          <a:stretch>
            <a:fillRect/>
          </a:stretch>
        </p:blipFill>
        <p:spPr>
          <a:xfrm>
            <a:off x="-9967858" y="1425177"/>
            <a:ext cx="9602995" cy="4560983"/>
          </a:xfrm>
          <a:prstGeom prst="rect">
            <a:avLst/>
          </a:prstGeom>
        </p:spPr>
      </p:pic>
      <p:sp>
        <p:nvSpPr>
          <p:cNvPr id="3" name="Freeform: Shape 5">
            <a:extLst>
              <a:ext uri="{FF2B5EF4-FFF2-40B4-BE49-F238E27FC236}">
                <a16:creationId xmlns:a16="http://schemas.microsoft.com/office/drawing/2014/main" id="{9FA491DF-6593-EADA-B938-171F5535AD81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4" name="شكل حر: شكل 3">
            <a:extLst>
              <a:ext uri="{FF2B5EF4-FFF2-40B4-BE49-F238E27FC236}">
                <a16:creationId xmlns:a16="http://schemas.microsoft.com/office/drawing/2014/main" id="{7D0078A8-DB46-A9A6-7BB4-E04C06AA3416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0F172A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6" name="Google Shape;98;p14">
            <a:extLst>
              <a:ext uri="{FF2B5EF4-FFF2-40B4-BE49-F238E27FC236}">
                <a16:creationId xmlns:a16="http://schemas.microsoft.com/office/drawing/2014/main" id="{EF78DBA3-A019-BA3D-B1DE-9A39B43056D8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واجهات النظام</a:t>
            </a:r>
            <a:endParaRPr lang="en-US" sz="3200" dirty="0">
              <a:solidFill>
                <a:srgbClr val="0F172A"/>
              </a:solidFill>
              <a:latin typeface="Cairo ExtraBold"/>
              <a:ea typeface="Cairo ExtraBold"/>
              <a:cs typeface="Cairo ExtraBold"/>
              <a:sym typeface="Cairo ExtraBold"/>
            </a:endParaRP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8A08439B-74E8-A99F-A372-9CCA4190BA15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8" name="Google Shape;99;p14">
              <a:extLst>
                <a:ext uri="{FF2B5EF4-FFF2-40B4-BE49-F238E27FC236}">
                  <a16:creationId xmlns:a16="http://schemas.microsoft.com/office/drawing/2014/main" id="{7ED910C9-CD80-04EB-1F75-8B2C79844ACA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28DB3F6B-4286-FD02-06D8-10AB8A349392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BED999F2-2988-79AF-1D33-5AE1A50B2C08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C0019ECA-483B-8020-9A59-1F14C9B378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750" b="5212"/>
          <a:stretch>
            <a:fillRect/>
          </a:stretch>
        </p:blipFill>
        <p:spPr>
          <a:xfrm>
            <a:off x="-10836537" y="1425177"/>
            <a:ext cx="9602995" cy="4560984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80EA63CC-5814-F168-0C1C-17AB5E0CFA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410" b="4749"/>
          <a:stretch>
            <a:fillRect/>
          </a:stretch>
        </p:blipFill>
        <p:spPr>
          <a:xfrm>
            <a:off x="-10592697" y="1425177"/>
            <a:ext cx="9602995" cy="4560983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9D9A6778-D0EF-1B24-32FA-4DCDFDD880E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550" b="4662"/>
          <a:stretch>
            <a:fillRect/>
          </a:stretch>
        </p:blipFill>
        <p:spPr>
          <a:xfrm>
            <a:off x="-12269097" y="1293797"/>
            <a:ext cx="9602995" cy="4692364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6C155CC0-66AB-53CF-CCB9-8FF8C46E124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74" b="5516"/>
          <a:stretch>
            <a:fillRect/>
          </a:stretch>
        </p:blipFill>
        <p:spPr>
          <a:xfrm>
            <a:off x="-11507097" y="1425177"/>
            <a:ext cx="9602995" cy="4560983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54E2E736-839D-350A-2E07-4F2BE6B4F33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117" b="4469"/>
          <a:stretch>
            <a:fillRect/>
          </a:stretch>
        </p:blipFill>
        <p:spPr>
          <a:xfrm>
            <a:off x="1294503" y="1425177"/>
            <a:ext cx="9602995" cy="456098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DD7BD5A2-1B86-D741-8730-50A45A929BA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545" b="4983"/>
          <a:stretch>
            <a:fillRect/>
          </a:stretch>
        </p:blipFill>
        <p:spPr>
          <a:xfrm>
            <a:off x="17860381" y="1425178"/>
            <a:ext cx="9602995" cy="4692364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20DB84C2-2F08-E0CF-B77B-A2CC568925A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0287" b="4959"/>
          <a:stretch>
            <a:fillRect/>
          </a:stretch>
        </p:blipFill>
        <p:spPr>
          <a:xfrm>
            <a:off x="18729062" y="1504405"/>
            <a:ext cx="9602995" cy="4481755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079B8036-0DFD-DAA5-63C7-891ECCC0502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9921" b="5178"/>
          <a:stretch>
            <a:fillRect/>
          </a:stretch>
        </p:blipFill>
        <p:spPr>
          <a:xfrm>
            <a:off x="19414862" y="1425178"/>
            <a:ext cx="9602995" cy="4692364"/>
          </a:xfrm>
          <a:prstGeom prst="rect">
            <a:avLst/>
          </a:prstGeom>
        </p:spPr>
      </p:pic>
      <p:sp>
        <p:nvSpPr>
          <p:cNvPr id="17" name="Google Shape;98;p14">
            <a:extLst>
              <a:ext uri="{FF2B5EF4-FFF2-40B4-BE49-F238E27FC236}">
                <a16:creationId xmlns:a16="http://schemas.microsoft.com/office/drawing/2014/main" id="{F608717E-7175-8FBD-D51C-9537FCB85B9E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14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309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>
          <a:extLst>
            <a:ext uri="{FF2B5EF4-FFF2-40B4-BE49-F238E27FC236}">
              <a16:creationId xmlns:a16="http://schemas.microsoft.com/office/drawing/2014/main" id="{C0FDD9E9-47F2-9054-C6E1-8CB43F899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B048A492-EA3D-EF85-C436-AE63B32112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84" b="4979"/>
          <a:stretch>
            <a:fillRect/>
          </a:stretch>
        </p:blipFill>
        <p:spPr>
          <a:xfrm>
            <a:off x="-9967858" y="1425177"/>
            <a:ext cx="9602995" cy="4560983"/>
          </a:xfrm>
          <a:prstGeom prst="rect">
            <a:avLst/>
          </a:prstGeom>
        </p:spPr>
      </p:pic>
      <p:sp>
        <p:nvSpPr>
          <p:cNvPr id="3" name="Freeform: Shape 5">
            <a:extLst>
              <a:ext uri="{FF2B5EF4-FFF2-40B4-BE49-F238E27FC236}">
                <a16:creationId xmlns:a16="http://schemas.microsoft.com/office/drawing/2014/main" id="{E716C67C-3173-83EC-A892-2A73B03C8CCB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4" name="شكل حر: شكل 3">
            <a:extLst>
              <a:ext uri="{FF2B5EF4-FFF2-40B4-BE49-F238E27FC236}">
                <a16:creationId xmlns:a16="http://schemas.microsoft.com/office/drawing/2014/main" id="{D2541EE0-8292-EAA4-420B-C19074AC0075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0F172A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6" name="Google Shape;98;p14">
            <a:extLst>
              <a:ext uri="{FF2B5EF4-FFF2-40B4-BE49-F238E27FC236}">
                <a16:creationId xmlns:a16="http://schemas.microsoft.com/office/drawing/2014/main" id="{E89728DC-FA99-4C0C-EEF6-85D76A6E8C2F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واجهات النظام</a:t>
            </a:r>
            <a:endParaRPr lang="en-US" sz="3200" dirty="0">
              <a:solidFill>
                <a:srgbClr val="0F172A"/>
              </a:solidFill>
              <a:latin typeface="Cairo ExtraBold"/>
              <a:ea typeface="Cairo ExtraBold"/>
              <a:cs typeface="Cairo ExtraBold"/>
              <a:sym typeface="Cairo ExtraBold"/>
            </a:endParaRP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2EF889C0-177C-09D1-091C-BE92A5F3E552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8" name="Google Shape;99;p14">
              <a:extLst>
                <a:ext uri="{FF2B5EF4-FFF2-40B4-BE49-F238E27FC236}">
                  <a16:creationId xmlns:a16="http://schemas.microsoft.com/office/drawing/2014/main" id="{75751BCE-F5AB-1495-E118-D32BEC397B6F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1D020FB1-632F-3D49-9C7D-95CF05341F25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58B5C600-937B-F35E-BFE4-9BBCC3F4969F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2D4C3825-2D4B-3340-E16D-1E4641A5E0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750" b="5212"/>
          <a:stretch>
            <a:fillRect/>
          </a:stretch>
        </p:blipFill>
        <p:spPr>
          <a:xfrm>
            <a:off x="-10836537" y="1425177"/>
            <a:ext cx="9602995" cy="4560984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CC550E72-DDA4-EE20-2E88-90518A1B3C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410" b="4749"/>
          <a:stretch>
            <a:fillRect/>
          </a:stretch>
        </p:blipFill>
        <p:spPr>
          <a:xfrm>
            <a:off x="-10592697" y="1425177"/>
            <a:ext cx="9602995" cy="4560983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5D0AA203-A066-58F3-A823-F26787F44D8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550" b="4662"/>
          <a:stretch>
            <a:fillRect/>
          </a:stretch>
        </p:blipFill>
        <p:spPr>
          <a:xfrm>
            <a:off x="-12269097" y="1293797"/>
            <a:ext cx="9602995" cy="4692364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6949CB92-8B53-00A8-2E4D-63E66151581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74" b="5516"/>
          <a:stretch>
            <a:fillRect/>
          </a:stretch>
        </p:blipFill>
        <p:spPr>
          <a:xfrm>
            <a:off x="-11507097" y="1425177"/>
            <a:ext cx="9602995" cy="4560983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F796D45A-F672-AF6D-CA85-3DF74251A92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117" b="4469"/>
          <a:stretch>
            <a:fillRect/>
          </a:stretch>
        </p:blipFill>
        <p:spPr>
          <a:xfrm>
            <a:off x="-11507097" y="1425177"/>
            <a:ext cx="9602995" cy="456098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91234B9B-BE3D-61A3-C7DD-E219ED6E3AE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545" b="4983"/>
          <a:stretch>
            <a:fillRect/>
          </a:stretch>
        </p:blipFill>
        <p:spPr>
          <a:xfrm>
            <a:off x="1294503" y="1425178"/>
            <a:ext cx="9602995" cy="4692364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FE768294-5BFD-D691-A5B0-FF33570BDF2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0287" b="4959"/>
          <a:stretch>
            <a:fillRect/>
          </a:stretch>
        </p:blipFill>
        <p:spPr>
          <a:xfrm>
            <a:off x="18729062" y="1504405"/>
            <a:ext cx="9602995" cy="4481755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B8D93C06-066B-19FA-153F-D7C6CF2B758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9921" b="5178"/>
          <a:stretch>
            <a:fillRect/>
          </a:stretch>
        </p:blipFill>
        <p:spPr>
          <a:xfrm>
            <a:off x="19414862" y="1425178"/>
            <a:ext cx="9602995" cy="4692364"/>
          </a:xfrm>
          <a:prstGeom prst="rect">
            <a:avLst/>
          </a:prstGeom>
        </p:spPr>
      </p:pic>
      <p:sp>
        <p:nvSpPr>
          <p:cNvPr id="17" name="Google Shape;98;p14">
            <a:extLst>
              <a:ext uri="{FF2B5EF4-FFF2-40B4-BE49-F238E27FC236}">
                <a16:creationId xmlns:a16="http://schemas.microsoft.com/office/drawing/2014/main" id="{24E7C277-F779-6F3F-4AAF-6F41E72BB8F8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14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2256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>
          <a:extLst>
            <a:ext uri="{FF2B5EF4-FFF2-40B4-BE49-F238E27FC236}">
              <a16:creationId xmlns:a16="http://schemas.microsoft.com/office/drawing/2014/main" id="{4DDEAFC7-4340-5F7D-00F8-A1A27FE05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9895A8B3-A140-5DAF-62A4-05AFD3E0AC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84" b="4979"/>
          <a:stretch>
            <a:fillRect/>
          </a:stretch>
        </p:blipFill>
        <p:spPr>
          <a:xfrm>
            <a:off x="-9967858" y="1425177"/>
            <a:ext cx="9602995" cy="4560983"/>
          </a:xfrm>
          <a:prstGeom prst="rect">
            <a:avLst/>
          </a:prstGeom>
        </p:spPr>
      </p:pic>
      <p:sp>
        <p:nvSpPr>
          <p:cNvPr id="3" name="Freeform: Shape 5">
            <a:extLst>
              <a:ext uri="{FF2B5EF4-FFF2-40B4-BE49-F238E27FC236}">
                <a16:creationId xmlns:a16="http://schemas.microsoft.com/office/drawing/2014/main" id="{600E0997-6B80-4009-1DB6-3F4F7BFA9726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4" name="شكل حر: شكل 3">
            <a:extLst>
              <a:ext uri="{FF2B5EF4-FFF2-40B4-BE49-F238E27FC236}">
                <a16:creationId xmlns:a16="http://schemas.microsoft.com/office/drawing/2014/main" id="{EA3A404D-21C8-03EF-FEE1-E0B2D0455110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0F172A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6" name="Google Shape;98;p14">
            <a:extLst>
              <a:ext uri="{FF2B5EF4-FFF2-40B4-BE49-F238E27FC236}">
                <a16:creationId xmlns:a16="http://schemas.microsoft.com/office/drawing/2014/main" id="{BFC2FBA7-13BD-6F3D-3246-F29AA94DEEEA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واجهات النظام</a:t>
            </a:r>
            <a:endParaRPr lang="en-US" sz="3200" dirty="0">
              <a:solidFill>
                <a:srgbClr val="0F172A"/>
              </a:solidFill>
              <a:latin typeface="Cairo ExtraBold"/>
              <a:ea typeface="Cairo ExtraBold"/>
              <a:cs typeface="Cairo ExtraBold"/>
              <a:sym typeface="Cairo ExtraBold"/>
            </a:endParaRP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860A8739-1FA6-D5FF-DF98-2CC14164CA02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8" name="Google Shape;99;p14">
              <a:extLst>
                <a:ext uri="{FF2B5EF4-FFF2-40B4-BE49-F238E27FC236}">
                  <a16:creationId xmlns:a16="http://schemas.microsoft.com/office/drawing/2014/main" id="{E5E66257-F64A-91C5-4D7D-7DE7E09E5D4E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A7F1E4CE-7E31-26AC-E977-E472A5A21281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760FBE16-851B-0911-5739-08BE472E4C4F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EA67AC11-5D48-1B77-E78F-1485E27EB3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750" b="5212"/>
          <a:stretch>
            <a:fillRect/>
          </a:stretch>
        </p:blipFill>
        <p:spPr>
          <a:xfrm>
            <a:off x="-10836537" y="1425177"/>
            <a:ext cx="9602995" cy="4560984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4CC1736C-683D-C159-69CF-8B4132EFA9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410" b="4749"/>
          <a:stretch>
            <a:fillRect/>
          </a:stretch>
        </p:blipFill>
        <p:spPr>
          <a:xfrm>
            <a:off x="-10592697" y="1425177"/>
            <a:ext cx="9602995" cy="4560983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E1934290-E0AB-3BF7-95E5-FBC128512D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550" b="4662"/>
          <a:stretch>
            <a:fillRect/>
          </a:stretch>
        </p:blipFill>
        <p:spPr>
          <a:xfrm>
            <a:off x="-12269097" y="1293797"/>
            <a:ext cx="9602995" cy="4692364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9D013518-0CD7-33DF-03BD-30743858EC1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74" b="5516"/>
          <a:stretch>
            <a:fillRect/>
          </a:stretch>
        </p:blipFill>
        <p:spPr>
          <a:xfrm>
            <a:off x="-11507097" y="1425177"/>
            <a:ext cx="9602995" cy="4560983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134E6079-9557-7B6A-10B7-4C1142BCAF7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117" b="4469"/>
          <a:stretch>
            <a:fillRect/>
          </a:stretch>
        </p:blipFill>
        <p:spPr>
          <a:xfrm>
            <a:off x="-11507097" y="1425177"/>
            <a:ext cx="9602995" cy="456098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FA058688-6185-7056-1876-91FB2D4FDAD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545" b="4983"/>
          <a:stretch>
            <a:fillRect/>
          </a:stretch>
        </p:blipFill>
        <p:spPr>
          <a:xfrm>
            <a:off x="-11507097" y="1425178"/>
            <a:ext cx="9602995" cy="4692364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85C74218-00A5-22DF-E104-7E0661DFE2B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0287" b="4959"/>
          <a:stretch>
            <a:fillRect/>
          </a:stretch>
        </p:blipFill>
        <p:spPr>
          <a:xfrm>
            <a:off x="1294503" y="1504405"/>
            <a:ext cx="9602995" cy="4481755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C3934E93-D214-E81E-5A1A-1F109DCD438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9921" b="5178"/>
          <a:stretch>
            <a:fillRect/>
          </a:stretch>
        </p:blipFill>
        <p:spPr>
          <a:xfrm>
            <a:off x="19414862" y="1425178"/>
            <a:ext cx="9602995" cy="4692364"/>
          </a:xfrm>
          <a:prstGeom prst="rect">
            <a:avLst/>
          </a:prstGeom>
        </p:spPr>
      </p:pic>
      <p:sp>
        <p:nvSpPr>
          <p:cNvPr id="17" name="Google Shape;98;p14">
            <a:extLst>
              <a:ext uri="{FF2B5EF4-FFF2-40B4-BE49-F238E27FC236}">
                <a16:creationId xmlns:a16="http://schemas.microsoft.com/office/drawing/2014/main" id="{F690218B-7A4E-A8B2-0AF9-2E20A3B13912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14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0700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>
          <a:extLst>
            <a:ext uri="{FF2B5EF4-FFF2-40B4-BE49-F238E27FC236}">
              <a16:creationId xmlns:a16="http://schemas.microsoft.com/office/drawing/2014/main" id="{3A3ED15C-1B27-DE29-F796-10E775F5A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1C4040B8-76BB-3E4A-A641-BD89AB8882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84" b="4979"/>
          <a:stretch>
            <a:fillRect/>
          </a:stretch>
        </p:blipFill>
        <p:spPr>
          <a:xfrm>
            <a:off x="-9967858" y="1425177"/>
            <a:ext cx="9602995" cy="4560983"/>
          </a:xfrm>
          <a:prstGeom prst="rect">
            <a:avLst/>
          </a:prstGeom>
        </p:spPr>
      </p:pic>
      <p:sp>
        <p:nvSpPr>
          <p:cNvPr id="3" name="Freeform: Shape 5">
            <a:extLst>
              <a:ext uri="{FF2B5EF4-FFF2-40B4-BE49-F238E27FC236}">
                <a16:creationId xmlns:a16="http://schemas.microsoft.com/office/drawing/2014/main" id="{A424E198-B3E6-473C-A1B6-2D6EF15791F3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4" name="شكل حر: شكل 3">
            <a:extLst>
              <a:ext uri="{FF2B5EF4-FFF2-40B4-BE49-F238E27FC236}">
                <a16:creationId xmlns:a16="http://schemas.microsoft.com/office/drawing/2014/main" id="{4EF7A609-07A7-A16D-B563-1D138058D87B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0F172A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6" name="Google Shape;98;p14">
            <a:extLst>
              <a:ext uri="{FF2B5EF4-FFF2-40B4-BE49-F238E27FC236}">
                <a16:creationId xmlns:a16="http://schemas.microsoft.com/office/drawing/2014/main" id="{DBDA191E-EA92-95D5-C1CF-45D961CE1A2A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واجهات النظام</a:t>
            </a:r>
            <a:endParaRPr lang="en-US" sz="3200" dirty="0">
              <a:solidFill>
                <a:srgbClr val="0F172A"/>
              </a:solidFill>
              <a:latin typeface="Cairo ExtraBold"/>
              <a:ea typeface="Cairo ExtraBold"/>
              <a:cs typeface="Cairo ExtraBold"/>
              <a:sym typeface="Cairo ExtraBold"/>
            </a:endParaRP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9620A2E1-F639-481B-55E5-6BD2169D1206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8" name="Google Shape;99;p14">
              <a:extLst>
                <a:ext uri="{FF2B5EF4-FFF2-40B4-BE49-F238E27FC236}">
                  <a16:creationId xmlns:a16="http://schemas.microsoft.com/office/drawing/2014/main" id="{D808A75B-E36D-6BE8-7345-ADF9E0320C5A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F1CF6983-2245-AA05-1685-41E9CF714C7A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564B3957-4CB1-3183-7AC1-0EC8D085AE62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8F6607D6-7739-3994-396E-F229E3C139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750" b="5212"/>
          <a:stretch>
            <a:fillRect/>
          </a:stretch>
        </p:blipFill>
        <p:spPr>
          <a:xfrm>
            <a:off x="-10836537" y="1425177"/>
            <a:ext cx="9602995" cy="4560984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9EF53726-1046-F053-6B52-A532D7AAAF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410" b="4749"/>
          <a:stretch>
            <a:fillRect/>
          </a:stretch>
        </p:blipFill>
        <p:spPr>
          <a:xfrm>
            <a:off x="-10592697" y="1425177"/>
            <a:ext cx="9602995" cy="4560983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998E64FE-2D8B-34E6-4C35-2714BC6D2C2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550" b="4662"/>
          <a:stretch>
            <a:fillRect/>
          </a:stretch>
        </p:blipFill>
        <p:spPr>
          <a:xfrm>
            <a:off x="-12269097" y="1293797"/>
            <a:ext cx="9602995" cy="4692364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89C43F14-6834-6321-DB80-CAD492CAB1F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74" b="5516"/>
          <a:stretch>
            <a:fillRect/>
          </a:stretch>
        </p:blipFill>
        <p:spPr>
          <a:xfrm>
            <a:off x="-11507097" y="1425177"/>
            <a:ext cx="9602995" cy="4560983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3473E42D-51AB-73B9-AF85-0751674B947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1117" b="4469"/>
          <a:stretch>
            <a:fillRect/>
          </a:stretch>
        </p:blipFill>
        <p:spPr>
          <a:xfrm>
            <a:off x="-11507097" y="1425177"/>
            <a:ext cx="9602995" cy="4560983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A1E304F9-14F8-0C6B-BA1D-AFFAB7EAF53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545" b="4983"/>
          <a:stretch>
            <a:fillRect/>
          </a:stretch>
        </p:blipFill>
        <p:spPr>
          <a:xfrm>
            <a:off x="-11507097" y="1425178"/>
            <a:ext cx="9602995" cy="4692364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7B13FADE-B9EF-B7FB-4585-57815CEA7B7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0287" b="4959"/>
          <a:stretch>
            <a:fillRect/>
          </a:stretch>
        </p:blipFill>
        <p:spPr>
          <a:xfrm>
            <a:off x="-11507097" y="1504405"/>
            <a:ext cx="9602995" cy="4481755"/>
          </a:xfrm>
          <a:prstGeom prst="rect">
            <a:avLst/>
          </a:prstGeom>
        </p:spPr>
      </p:pic>
      <p:pic>
        <p:nvPicPr>
          <p:cNvPr id="26" name="صورة 25">
            <a:extLst>
              <a:ext uri="{FF2B5EF4-FFF2-40B4-BE49-F238E27FC236}">
                <a16:creationId xmlns:a16="http://schemas.microsoft.com/office/drawing/2014/main" id="{F31307F1-C562-A898-A6D4-0DCE72E3C79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9921" b="5178"/>
          <a:stretch>
            <a:fillRect/>
          </a:stretch>
        </p:blipFill>
        <p:spPr>
          <a:xfrm>
            <a:off x="1294503" y="1425178"/>
            <a:ext cx="9602995" cy="4692364"/>
          </a:xfrm>
          <a:prstGeom prst="rect">
            <a:avLst/>
          </a:prstGeom>
        </p:spPr>
      </p:pic>
      <p:sp>
        <p:nvSpPr>
          <p:cNvPr id="17" name="Google Shape;98;p14">
            <a:extLst>
              <a:ext uri="{FF2B5EF4-FFF2-40B4-BE49-F238E27FC236}">
                <a16:creationId xmlns:a16="http://schemas.microsoft.com/office/drawing/2014/main" id="{E18EE67C-6074-4FB6-B846-B4857DF6760A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14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92424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>
            <a:extLst>
              <a:ext uri="{FF2B5EF4-FFF2-40B4-BE49-F238E27FC236}">
                <a16:creationId xmlns:a16="http://schemas.microsoft.com/office/drawing/2014/main" id="{4F301227-7203-5DB1-F927-23FB3E843D65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3" name="شكل حر: شكل 2">
            <a:extLst>
              <a:ext uri="{FF2B5EF4-FFF2-40B4-BE49-F238E27FC236}">
                <a16:creationId xmlns:a16="http://schemas.microsoft.com/office/drawing/2014/main" id="{ACBB8B67-F136-76E1-56F5-09AAC681F308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0F172A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4" name="Google Shape;98;p14">
            <a:extLst>
              <a:ext uri="{FF2B5EF4-FFF2-40B4-BE49-F238E27FC236}">
                <a16:creationId xmlns:a16="http://schemas.microsoft.com/office/drawing/2014/main" id="{06DB0B18-8ECD-644C-8AC8-C38207CBFEFC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15/19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5" name="Google Shape;98;p14">
            <a:extLst>
              <a:ext uri="{FF2B5EF4-FFF2-40B4-BE49-F238E27FC236}">
                <a16:creationId xmlns:a16="http://schemas.microsoft.com/office/drawing/2014/main" id="{6267E0BD-5824-18A0-5EA1-5DE6AE4AED09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تنفيذ عملية التحويل</a:t>
            </a:r>
            <a:endParaRPr lang="en-US" sz="3200" dirty="0">
              <a:solidFill>
                <a:srgbClr val="0F172A"/>
              </a:solidFill>
              <a:latin typeface="Cairo ExtraBold"/>
              <a:ea typeface="Cairo ExtraBold"/>
              <a:cs typeface="Cairo ExtraBold"/>
              <a:sym typeface="Cairo ExtraBold"/>
            </a:endParaRP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64B8B1F6-369C-1BF7-AE03-256276FCC8AF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7" name="Google Shape;99;p14">
              <a:extLst>
                <a:ext uri="{FF2B5EF4-FFF2-40B4-BE49-F238E27FC236}">
                  <a16:creationId xmlns:a16="http://schemas.microsoft.com/office/drawing/2014/main" id="{006F6F97-1795-E514-CDF1-41E1D3DE97AA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شكل بيضاوي 7">
              <a:extLst>
                <a:ext uri="{FF2B5EF4-FFF2-40B4-BE49-F238E27FC236}">
                  <a16:creationId xmlns:a16="http://schemas.microsoft.com/office/drawing/2014/main" id="{CB708D98-3CB9-800F-D1C1-34F77CB2742B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7F7FEF03-A5B1-C947-8FAB-EB07FE9F524B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9" name="صورة 18">
            <a:extLst>
              <a:ext uri="{FF2B5EF4-FFF2-40B4-BE49-F238E27FC236}">
                <a16:creationId xmlns:a16="http://schemas.microsoft.com/office/drawing/2014/main" id="{25DF4CAA-6B78-578C-E15F-C10C995AE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140" y="1311734"/>
            <a:ext cx="9861720" cy="491143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>
            <a:extLst>
              <a:ext uri="{FF2B5EF4-FFF2-40B4-BE49-F238E27FC236}">
                <a16:creationId xmlns:a16="http://schemas.microsoft.com/office/drawing/2014/main" id="{21ECD5E9-7720-9A15-A126-7AAB4D9417DF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3" name="شكل حر: شكل 2">
            <a:extLst>
              <a:ext uri="{FF2B5EF4-FFF2-40B4-BE49-F238E27FC236}">
                <a16:creationId xmlns:a16="http://schemas.microsoft.com/office/drawing/2014/main" id="{6DB84630-1DE5-13D1-93FB-610233F22F47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0F172A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5" name="Google Shape;98;p14">
            <a:extLst>
              <a:ext uri="{FF2B5EF4-FFF2-40B4-BE49-F238E27FC236}">
                <a16:creationId xmlns:a16="http://schemas.microsoft.com/office/drawing/2014/main" id="{317D72F0-6645-31D4-D16C-08BC29ADE15C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النتائج</a:t>
            </a:r>
            <a:endParaRPr lang="en-US" sz="3200" dirty="0">
              <a:solidFill>
                <a:srgbClr val="0F172A"/>
              </a:solidFill>
              <a:latin typeface="Cairo ExtraBold"/>
              <a:ea typeface="Cairo ExtraBold"/>
              <a:cs typeface="Cairo ExtraBold"/>
              <a:sym typeface="Cairo ExtraBold"/>
            </a:endParaRPr>
          </a:p>
        </p:txBody>
      </p:sp>
      <p:sp>
        <p:nvSpPr>
          <p:cNvPr id="485" name="Google Shape;485;p30"/>
          <p:cNvSpPr txBox="1"/>
          <p:nvPr/>
        </p:nvSpPr>
        <p:spPr>
          <a:xfrm>
            <a:off x="1333500" y="1700277"/>
            <a:ext cx="9525000" cy="540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7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أظهرت الاختبارات المكثفة نجاح النظام وتفوقه  في الجوانب التالية:</a:t>
            </a:r>
            <a:endParaRPr dirty="0"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486" name="Google Shape;486;p30"/>
          <p:cNvSpPr txBox="1"/>
          <p:nvPr/>
        </p:nvSpPr>
        <p:spPr>
          <a:xfrm>
            <a:off x="6079490" y="2770971"/>
            <a:ext cx="4953000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إنتاج ملفاتPDF </a:t>
            </a:r>
            <a:r>
              <a:rPr lang="ar-SA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عالية الجودة والدقة.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87" name="Google Shape;487;p30"/>
          <p:cNvSpPr txBox="1"/>
          <p:nvPr/>
        </p:nvSpPr>
        <p:spPr>
          <a:xfrm>
            <a:off x="6079490" y="3420457"/>
            <a:ext cx="4953000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المحافظة التامة على تنسيق المستند الأصلي.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88" name="Google Shape;488;p30"/>
          <p:cNvSpPr txBox="1"/>
          <p:nvPr/>
        </p:nvSpPr>
        <p:spPr>
          <a:xfrm>
            <a:off x="6079490" y="4069943"/>
            <a:ext cx="4953000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دعم مثالي للغة العربية واتجاه RTL</a:t>
            </a:r>
            <a:r>
              <a:rPr lang="ar-SA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89" name="Google Shape;489;p30"/>
          <p:cNvSpPr txBox="1"/>
          <p:nvPr/>
        </p:nvSpPr>
        <p:spPr>
          <a:xfrm>
            <a:off x="6079490" y="4719429"/>
            <a:ext cx="4953000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عرض الأكواد البرمجية بصورة صحيحة وملونة.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90" name="Google Shape;490;p30"/>
          <p:cNvSpPr txBox="1"/>
          <p:nvPr/>
        </p:nvSpPr>
        <p:spPr>
          <a:xfrm>
            <a:off x="464820" y="2770971"/>
            <a:ext cx="4953000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دعم متقدم لمعادلاتKaTeX </a:t>
            </a:r>
            <a:r>
              <a:rPr lang="ar-SA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المعقدة.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91" name="Google Shape;491;p30"/>
          <p:cNvSpPr txBox="1"/>
          <p:nvPr/>
        </p:nvSpPr>
        <p:spPr>
          <a:xfrm>
            <a:off x="464820" y="3420457"/>
            <a:ext cx="4953000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إنتاج مخططاتPlantUML </a:t>
            </a:r>
            <a:r>
              <a:rPr lang="ar-SA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بصيغةSVG </a:t>
            </a:r>
            <a:r>
              <a:rPr lang="ar-SA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الفائقة.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92" name="Google Shape;492;p30"/>
          <p:cNvSpPr txBox="1"/>
          <p:nvPr/>
        </p:nvSpPr>
        <p:spPr>
          <a:xfrm>
            <a:off x="464820" y="4069943"/>
            <a:ext cx="4953000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تنفيذ عمليات التحويل بسرعة وكفاءة ملحوظة.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493" name="Google Shape;493;p30"/>
          <p:cNvSpPr txBox="1"/>
          <p:nvPr/>
        </p:nvSpPr>
        <p:spPr>
          <a:xfrm>
            <a:off x="464820" y="4719429"/>
            <a:ext cx="4953000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دعم التكامل المتطور معREST API </a:t>
            </a:r>
            <a:r>
              <a:rPr lang="ar-SA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و MCP</a:t>
            </a:r>
            <a:r>
              <a:rPr lang="ar-SA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pic>
        <p:nvPicPr>
          <p:cNvPr id="494" name="Google Shape;494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0615" y="2813833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0615" y="3463319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0615" y="4112805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0615" y="4762291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55945" y="2813833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55945" y="3463319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55945" y="4112805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55945" y="4762291"/>
            <a:ext cx="238125" cy="2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98;p14">
            <a:extLst>
              <a:ext uri="{FF2B5EF4-FFF2-40B4-BE49-F238E27FC236}">
                <a16:creationId xmlns:a16="http://schemas.microsoft.com/office/drawing/2014/main" id="{98B4B2CF-BFD7-B649-327F-240D02CD5DD2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16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42A522CA-6341-EFA0-AC4B-8B570CDE63C8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7" name="Google Shape;99;p14">
              <a:extLst>
                <a:ext uri="{FF2B5EF4-FFF2-40B4-BE49-F238E27FC236}">
                  <a16:creationId xmlns:a16="http://schemas.microsoft.com/office/drawing/2014/main" id="{CA9177D4-2460-C27E-D45B-3A2A1BC75784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شكل بيضاوي 7">
              <a:extLst>
                <a:ext uri="{FF2B5EF4-FFF2-40B4-BE49-F238E27FC236}">
                  <a16:creationId xmlns:a16="http://schemas.microsoft.com/office/drawing/2014/main" id="{05B36925-E339-901A-2800-88ADE8C04CA6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7D0BF885-1E60-C2A1-FFC2-AD6B182F1EC4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>
            <a:extLst>
              <a:ext uri="{FF2B5EF4-FFF2-40B4-BE49-F238E27FC236}">
                <a16:creationId xmlns:a16="http://schemas.microsoft.com/office/drawing/2014/main" id="{E81E57ED-3A8B-0F04-3C2B-0FDBBE0497BC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3" name="شكل حر: شكل 2">
            <a:extLst>
              <a:ext uri="{FF2B5EF4-FFF2-40B4-BE49-F238E27FC236}">
                <a16:creationId xmlns:a16="http://schemas.microsoft.com/office/drawing/2014/main" id="{AA5827C4-1860-A2FB-E4A9-1B841739846A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0F172A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sp>
        <p:nvSpPr>
          <p:cNvPr id="4" name="Google Shape;98;p14">
            <a:extLst>
              <a:ext uri="{FF2B5EF4-FFF2-40B4-BE49-F238E27FC236}">
                <a16:creationId xmlns:a16="http://schemas.microsoft.com/office/drawing/2014/main" id="{7A6A4570-ABCD-AFE2-E004-512424F7B6B1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تقييم النظام</a:t>
            </a:r>
            <a:endParaRPr lang="en-US" sz="3200" dirty="0">
              <a:solidFill>
                <a:srgbClr val="0F172A"/>
              </a:solidFill>
              <a:latin typeface="Cairo ExtraBold"/>
              <a:ea typeface="Cairo ExtraBold"/>
              <a:cs typeface="Cairo ExtraBold"/>
              <a:sym typeface="Cairo ExtraBold"/>
            </a:endParaRP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454C4295-E029-2935-8F6A-056DFEB05CD2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6" name="Google Shape;99;p14">
              <a:extLst>
                <a:ext uri="{FF2B5EF4-FFF2-40B4-BE49-F238E27FC236}">
                  <a16:creationId xmlns:a16="http://schemas.microsoft.com/office/drawing/2014/main" id="{716A0FA6-A666-9D24-3119-32F4A3B8EB44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شكل بيضاوي 6">
              <a:extLst>
                <a:ext uri="{FF2B5EF4-FFF2-40B4-BE49-F238E27FC236}">
                  <a16:creationId xmlns:a16="http://schemas.microsoft.com/office/drawing/2014/main" id="{43D62297-174A-613C-170B-A3F6687D79D8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شكل بيضاوي 7">
              <a:extLst>
                <a:ext uri="{FF2B5EF4-FFF2-40B4-BE49-F238E27FC236}">
                  <a16:creationId xmlns:a16="http://schemas.microsoft.com/office/drawing/2014/main" id="{27705E0B-91DB-EE19-B89C-0314F7CFF3C0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09" name="Google Shape;509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7950" y="2470695"/>
            <a:ext cx="3492549" cy="3569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3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9650" y="2470695"/>
            <a:ext cx="3492549" cy="3569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3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351" y="2470695"/>
            <a:ext cx="3492549" cy="356994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31"/>
          <p:cNvSpPr txBox="1"/>
          <p:nvPr/>
        </p:nvSpPr>
        <p:spPr>
          <a:xfrm>
            <a:off x="571351" y="1311574"/>
            <a:ext cx="11049000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أثبتت نتائج الاختبارات والتجارب العملية نجاح البنية السحابية</a:t>
            </a:r>
            <a:r>
              <a:rPr lang="ar-SA" sz="1800" b="0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 في تحسين الأداء مقارنة بالحلول التقليدية، حيث يتميز النظام بـ:</a:t>
            </a:r>
            <a:endParaRPr sz="1600" dirty="0">
              <a:solidFill>
                <a:srgbClr val="FBBF24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513" name="Google Shape;513;p31"/>
          <p:cNvSpPr txBox="1"/>
          <p:nvPr/>
        </p:nvSpPr>
        <p:spPr>
          <a:xfrm>
            <a:off x="9104203" y="3678465"/>
            <a:ext cx="1540192" cy="39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أداء استثنائي</a:t>
            </a:r>
            <a:endParaRPr dirty="0"/>
          </a:p>
        </p:txBody>
      </p:sp>
      <p:sp>
        <p:nvSpPr>
          <p:cNvPr id="514" name="Google Shape;514;p31"/>
          <p:cNvSpPr txBox="1"/>
          <p:nvPr/>
        </p:nvSpPr>
        <p:spPr>
          <a:xfrm>
            <a:off x="8375600" y="4143255"/>
            <a:ext cx="2997249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سرعة عالية</a:t>
            </a:r>
            <a:r>
              <a:rPr lang="ar-SA" sz="15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في الاستجابة، انخفاض في استهلاك الموارد التشغيلية، ودعم معالجة عدد كبير من المستندات بالتوازي.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515" name="Google Shape;515;p31"/>
          <p:cNvSpPr txBox="1"/>
          <p:nvPr/>
        </p:nvSpPr>
        <p:spPr>
          <a:xfrm>
            <a:off x="5305901" y="3678465"/>
            <a:ext cx="1580197" cy="39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أمان واستقرار</a:t>
            </a:r>
            <a:endParaRPr dirty="0"/>
          </a:p>
        </p:txBody>
      </p:sp>
      <p:sp>
        <p:nvSpPr>
          <p:cNvPr id="516" name="Google Shape;516;p31"/>
          <p:cNvSpPr txBox="1"/>
          <p:nvPr/>
        </p:nvSpPr>
        <p:spPr>
          <a:xfrm>
            <a:off x="4597300" y="4143255"/>
            <a:ext cx="2997249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أمان مرتفع</a:t>
            </a:r>
            <a:r>
              <a:rPr lang="ar-SA" sz="15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في تناقل البيانات والمصادقة، واستقرار كبير</a:t>
            </a:r>
            <a:r>
              <a:rPr lang="ar-SA" sz="15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في عمليات التحويل مهما بلغ تعقيد المستندات.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517" name="Google Shape;517;p31"/>
          <p:cNvSpPr txBox="1"/>
          <p:nvPr/>
        </p:nvSpPr>
        <p:spPr>
          <a:xfrm>
            <a:off x="1557605" y="3678465"/>
            <a:ext cx="1520190" cy="39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F8FAFC"/>
                </a:solidFill>
                <a:latin typeface="Cairo"/>
                <a:ea typeface="Cairo"/>
                <a:cs typeface="Cairo"/>
                <a:sym typeface="Cairo"/>
              </a:rPr>
              <a:t>مرونة وتوسع</a:t>
            </a:r>
            <a:endParaRPr dirty="0"/>
          </a:p>
        </p:txBody>
      </p:sp>
      <p:sp>
        <p:nvSpPr>
          <p:cNvPr id="518" name="Google Shape;518;p31"/>
          <p:cNvSpPr txBox="1"/>
          <p:nvPr/>
        </p:nvSpPr>
        <p:spPr>
          <a:xfrm>
            <a:off x="819001" y="4143255"/>
            <a:ext cx="2997249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chemeClr val="bg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سهولة الاستخدام، قابلية التوسع اللامحدودة تلقائياً، وسلاسة الدمج والتكامل مع الأنظمة الأخرى.</a:t>
            </a:r>
            <a:endParaRPr dirty="0">
              <a:solidFill>
                <a:schemeClr val="bg1"/>
              </a:solidFill>
              <a:latin typeface="Cairo Medium" pitchFamily="2" charset="-78"/>
              <a:cs typeface="Cairo Medium" pitchFamily="2" charset="-78"/>
            </a:endParaRPr>
          </a:p>
        </p:txBody>
      </p:sp>
      <p:pic>
        <p:nvPicPr>
          <p:cNvPr id="519" name="Google Shape;519;p3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9987" y="2821215"/>
            <a:ext cx="428625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3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81687" y="2821215"/>
            <a:ext cx="428625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3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51000" y="2821215"/>
            <a:ext cx="533400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98;p14">
            <a:extLst>
              <a:ext uri="{FF2B5EF4-FFF2-40B4-BE49-F238E27FC236}">
                <a16:creationId xmlns:a16="http://schemas.microsoft.com/office/drawing/2014/main" id="{B865118E-D6F4-3FCA-2F73-CF043E5A52F2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17/19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8;p14">
            <a:extLst>
              <a:ext uri="{FF2B5EF4-FFF2-40B4-BE49-F238E27FC236}">
                <a16:creationId xmlns:a16="http://schemas.microsoft.com/office/drawing/2014/main" id="{83930214-8641-6315-FD29-C36D48DA1580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الآفاق المستقبلية</a:t>
            </a:r>
            <a:endParaRPr lang="en-US" sz="3200" dirty="0">
              <a:solidFill>
                <a:srgbClr val="0F172A"/>
              </a:solidFill>
              <a:latin typeface="Cairo ExtraBold"/>
              <a:ea typeface="Cairo ExtraBold"/>
              <a:cs typeface="Cairo ExtraBold"/>
              <a:sym typeface="Cairo ExtraBold"/>
            </a:endParaRPr>
          </a:p>
        </p:txBody>
      </p:sp>
      <p:sp>
        <p:nvSpPr>
          <p:cNvPr id="536" name="Google Shape;536;p33"/>
          <p:cNvSpPr txBox="1"/>
          <p:nvPr/>
        </p:nvSpPr>
        <p:spPr>
          <a:xfrm>
            <a:off x="1476375" y="1195832"/>
            <a:ext cx="9525000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يؤسس هذا المشروع لبنية صلبة يمكن البناء عليها لتطوير ميزات متقدمة مستقبلاً، من أبرزها:</a:t>
            </a:r>
            <a:endParaRPr sz="1600" dirty="0">
              <a:solidFill>
                <a:srgbClr val="FBBF24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sp>
        <p:nvSpPr>
          <p:cNvPr id="537" name="Google Shape;537;p33"/>
          <p:cNvSpPr txBox="1"/>
          <p:nvPr/>
        </p:nvSpPr>
        <p:spPr>
          <a:xfrm>
            <a:off x="6238875" y="2013525"/>
            <a:ext cx="4143375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دعم صيغ إدخال لمستندات إضافية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538" name="Google Shape;538;p33"/>
          <p:cNvSpPr txBox="1"/>
          <p:nvPr/>
        </p:nvSpPr>
        <p:spPr>
          <a:xfrm>
            <a:off x="6238875" y="2741973"/>
            <a:ext cx="414337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إضافة محررMarkdown </a:t>
            </a:r>
            <a:r>
              <a:rPr lang="ar-SA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مباشر متقدم داخل واجهة النظام.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539" name="Google Shape;539;p33"/>
          <p:cNvSpPr txBox="1"/>
          <p:nvPr/>
        </p:nvSpPr>
        <p:spPr>
          <a:xfrm>
            <a:off x="6238875" y="3969019"/>
            <a:ext cx="414337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توفير بيئة للتعاون الجماعي الفوري على تحرير المستندات.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540" name="Google Shape;540;p33"/>
          <p:cNvSpPr txBox="1"/>
          <p:nvPr/>
        </p:nvSpPr>
        <p:spPr>
          <a:xfrm>
            <a:off x="6238875" y="5196066"/>
            <a:ext cx="414337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دعم وتوفير مكتبة من القوالب الاحترافية الجاهزة للتصدير.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541" name="Google Shape;541;p33"/>
          <p:cNvSpPr txBox="1"/>
          <p:nvPr/>
        </p:nvSpPr>
        <p:spPr>
          <a:xfrm>
            <a:off x="1333500" y="2013525"/>
            <a:ext cx="414337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دمج خدمات التخزين السحابي الخارجية (Google Drive, Dropbox)</a:t>
            </a:r>
            <a:r>
              <a:rPr lang="ar-SA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542" name="Google Shape;542;p33"/>
          <p:cNvSpPr txBox="1"/>
          <p:nvPr/>
        </p:nvSpPr>
        <p:spPr>
          <a:xfrm>
            <a:off x="1333500" y="3074372"/>
            <a:ext cx="414337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إضافة ميزة التوقيع الرقمي الموثق لملفاتPDF </a:t>
            </a:r>
            <a:r>
              <a:rPr lang="ar-SA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الناتجة.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543" name="Google Shape;543;p33"/>
          <p:cNvSpPr txBox="1"/>
          <p:nvPr/>
        </p:nvSpPr>
        <p:spPr>
          <a:xfrm>
            <a:off x="1333500" y="4135219"/>
            <a:ext cx="414337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تحسين أداء محرك التحويل لدعم الملفات ذات الأحجام العملاقة.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sp>
        <p:nvSpPr>
          <p:cNvPr id="544" name="Google Shape;544;p33"/>
          <p:cNvSpPr txBox="1"/>
          <p:nvPr/>
        </p:nvSpPr>
        <p:spPr>
          <a:xfrm>
            <a:off x="1333500" y="5196066"/>
            <a:ext cx="414337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justLow" rtl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توسيع دعم بروتوكولMCP </a:t>
            </a:r>
            <a:r>
              <a:rPr lang="ar-SA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 </a:t>
            </a:r>
            <a:r>
              <a:rPr lang="en-US" sz="1800" b="0" i="0" u="none" strike="noStrike" cap="none" dirty="0">
                <a:solidFill>
                  <a:schemeClr val="tx1"/>
                </a:solidFill>
                <a:latin typeface="Cairo Medium" pitchFamily="2" charset="-78"/>
                <a:ea typeface="Cairo"/>
                <a:cs typeface="Cairo Medium" pitchFamily="2" charset="-78"/>
                <a:sym typeface="Cairo"/>
              </a:rPr>
              <a:t>ليشمل نماذج ذكاء اصطناعي إضافية.</a:t>
            </a:r>
            <a:endParaRPr dirty="0">
              <a:solidFill>
                <a:schemeClr val="tx1"/>
              </a:solidFill>
              <a:latin typeface="Cairo Medium" pitchFamily="2" charset="-78"/>
              <a:cs typeface="Cairo Medium" pitchFamily="2" charset="-78"/>
            </a:endParaRPr>
          </a:p>
        </p:txBody>
      </p:sp>
      <p:pic>
        <p:nvPicPr>
          <p:cNvPr id="545" name="Google Shape;545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20375" y="2193547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20375" y="2961465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20375" y="4162013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20375" y="5372608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0" y="2315467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0" y="3376314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0" y="4437161"/>
            <a:ext cx="23812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0" y="5498008"/>
            <a:ext cx="238125" cy="2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reeform: Shape 5">
            <a:extLst>
              <a:ext uri="{FF2B5EF4-FFF2-40B4-BE49-F238E27FC236}">
                <a16:creationId xmlns:a16="http://schemas.microsoft.com/office/drawing/2014/main" id="{9F04E141-4E15-125A-F297-278BDCAA9B20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3" name="شكل حر: شكل 2">
            <a:extLst>
              <a:ext uri="{FF2B5EF4-FFF2-40B4-BE49-F238E27FC236}">
                <a16:creationId xmlns:a16="http://schemas.microsoft.com/office/drawing/2014/main" id="{A2004DB9-86ED-1836-FB71-63F95833468F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0F172A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7DBDD7E5-5271-E6D8-A864-E08A8584EC20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6" name="Google Shape;99;p14">
              <a:extLst>
                <a:ext uri="{FF2B5EF4-FFF2-40B4-BE49-F238E27FC236}">
                  <a16:creationId xmlns:a16="http://schemas.microsoft.com/office/drawing/2014/main" id="{53CCA3D6-5A1C-8E1F-06F2-61F51C588678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شكل بيضاوي 6">
              <a:extLst>
                <a:ext uri="{FF2B5EF4-FFF2-40B4-BE49-F238E27FC236}">
                  <a16:creationId xmlns:a16="http://schemas.microsoft.com/office/drawing/2014/main" id="{47EA46D7-6856-AE93-36BB-FD25A7E85ACB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شكل بيضاوي 7">
              <a:extLst>
                <a:ext uri="{FF2B5EF4-FFF2-40B4-BE49-F238E27FC236}">
                  <a16:creationId xmlns:a16="http://schemas.microsoft.com/office/drawing/2014/main" id="{85128CDC-9474-0C34-189F-E4F97D55E12D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Google Shape;98;p14">
            <a:extLst>
              <a:ext uri="{FF2B5EF4-FFF2-40B4-BE49-F238E27FC236}">
                <a16:creationId xmlns:a16="http://schemas.microsoft.com/office/drawing/2014/main" id="{3F43D22F-21AB-482D-7152-FA0644277982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18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8;p14">
            <a:extLst>
              <a:ext uri="{FF2B5EF4-FFF2-40B4-BE49-F238E27FC236}">
                <a16:creationId xmlns:a16="http://schemas.microsoft.com/office/drawing/2014/main" id="{B1552D04-A333-53CA-9C9C-762EFF4BE802}"/>
              </a:ext>
            </a:extLst>
          </p:cNvPr>
          <p:cNvSpPr txBox="1"/>
          <p:nvPr/>
        </p:nvSpPr>
        <p:spPr>
          <a:xfrm>
            <a:off x="834390" y="392501"/>
            <a:ext cx="10523220" cy="64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 rtl="1">
              <a:lnSpc>
                <a:spcPct val="130000"/>
              </a:lnSpc>
            </a:pPr>
            <a:r>
              <a:rPr lang="ar-SA" sz="3200" dirty="0">
                <a:solidFill>
                  <a:srgbClr val="0F172A"/>
                </a:solidFill>
                <a:latin typeface="Cairo ExtraBold"/>
                <a:ea typeface="Cairo ExtraBold"/>
                <a:cs typeface="Cairo ExtraBold"/>
                <a:sym typeface="Cairo ExtraBold"/>
              </a:rPr>
              <a:t>الخاتمة</a:t>
            </a:r>
            <a:endParaRPr lang="en-US" sz="3200" dirty="0">
              <a:solidFill>
                <a:srgbClr val="0F172A"/>
              </a:solidFill>
              <a:latin typeface="Cairo ExtraBold"/>
              <a:ea typeface="Cairo ExtraBold"/>
              <a:cs typeface="Cairo ExtraBold"/>
              <a:sym typeface="Cairo ExtraBold"/>
            </a:endParaRPr>
          </a:p>
        </p:txBody>
      </p:sp>
      <p:sp>
        <p:nvSpPr>
          <p:cNvPr id="3" name="Freeform: Shape 5">
            <a:extLst>
              <a:ext uri="{FF2B5EF4-FFF2-40B4-BE49-F238E27FC236}">
                <a16:creationId xmlns:a16="http://schemas.microsoft.com/office/drawing/2014/main" id="{E01F6CD9-F35B-C750-275B-DB8DF855B9F7}"/>
              </a:ext>
            </a:extLst>
          </p:cNvPr>
          <p:cNvSpPr/>
          <p:nvPr/>
        </p:nvSpPr>
        <p:spPr>
          <a:xfrm rot="4118174">
            <a:off x="9670607" y="3424274"/>
            <a:ext cx="5305822" cy="6094529"/>
          </a:xfrm>
          <a:custGeom>
            <a:avLst/>
            <a:gdLst>
              <a:gd name="connsiteX0" fmla="*/ 1021900 w 3882005"/>
              <a:gd name="connsiteY0" fmla="*/ 49401 h 4809689"/>
              <a:gd name="connsiteX1" fmla="*/ 18309 w 3882005"/>
              <a:gd name="connsiteY1" fmla="*/ 983890 h 4809689"/>
              <a:gd name="connsiteX2" fmla="*/ 613016 w 3882005"/>
              <a:gd name="connsiteY2" fmla="*/ 2219493 h 4809689"/>
              <a:gd name="connsiteX3" fmla="*/ 979472 w 3882005"/>
              <a:gd name="connsiteY3" fmla="*/ 2383834 h 4809689"/>
              <a:gd name="connsiteX4" fmla="*/ 1361324 w 3882005"/>
              <a:gd name="connsiteY4" fmla="*/ 2756197 h 4809689"/>
              <a:gd name="connsiteX5" fmla="*/ 1369380 w 3882005"/>
              <a:gd name="connsiteY5" fmla="*/ 3463688 h 4809689"/>
              <a:gd name="connsiteX6" fmla="*/ 1911813 w 3882005"/>
              <a:gd name="connsiteY6" fmla="*/ 4589371 h 4809689"/>
              <a:gd name="connsiteX7" fmla="*/ 3147415 w 3882005"/>
              <a:gd name="connsiteY7" fmla="*/ 4684789 h 4809689"/>
              <a:gd name="connsiteX8" fmla="*/ 3626296 w 3882005"/>
              <a:gd name="connsiteY8" fmla="*/ 4248873 h 4809689"/>
              <a:gd name="connsiteX9" fmla="*/ 3857233 w 3882005"/>
              <a:gd name="connsiteY9" fmla="*/ 3145210 h 4809689"/>
              <a:gd name="connsiteX10" fmla="*/ 3227258 w 3882005"/>
              <a:gd name="connsiteY10" fmla="*/ 2213585 h 4809689"/>
              <a:gd name="connsiteX11" fmla="*/ 2880137 w 3882005"/>
              <a:gd name="connsiteY11" fmla="*/ 1943800 h 4809689"/>
              <a:gd name="connsiteX12" fmla="*/ 2818196 w 3882005"/>
              <a:gd name="connsiteY12" fmla="*/ 1438424 h 4809689"/>
              <a:gd name="connsiteX13" fmla="*/ 2381027 w 3882005"/>
              <a:gd name="connsiteY13" fmla="*/ 349619 h 4809689"/>
              <a:gd name="connsiteX14" fmla="*/ 1269128 w 3882005"/>
              <a:gd name="connsiteY14" fmla="*/ 29351 h 4809689"/>
              <a:gd name="connsiteX15" fmla="*/ 1021900 w 3882005"/>
              <a:gd name="connsiteY15" fmla="*/ 49401 h 480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82005" h="4809689">
                <a:moveTo>
                  <a:pt x="1021900" y="49401"/>
                </a:moveTo>
                <a:cubicBezTo>
                  <a:pt x="535859" y="105435"/>
                  <a:pt x="108894" y="503040"/>
                  <a:pt x="18309" y="983890"/>
                </a:cubicBezTo>
                <a:cubicBezTo>
                  <a:pt x="-72275" y="1464741"/>
                  <a:pt x="180681" y="1990346"/>
                  <a:pt x="613016" y="2219493"/>
                </a:cubicBezTo>
                <a:cubicBezTo>
                  <a:pt x="731349" y="2282150"/>
                  <a:pt x="859707" y="2323862"/>
                  <a:pt x="979472" y="2383834"/>
                </a:cubicBezTo>
                <a:cubicBezTo>
                  <a:pt x="1142023" y="2465109"/>
                  <a:pt x="1293654" y="2587559"/>
                  <a:pt x="1361324" y="2756197"/>
                </a:cubicBezTo>
                <a:cubicBezTo>
                  <a:pt x="1449939" y="2977288"/>
                  <a:pt x="1379405" y="3225590"/>
                  <a:pt x="1369380" y="3463688"/>
                </a:cubicBezTo>
                <a:cubicBezTo>
                  <a:pt x="1351120" y="3897634"/>
                  <a:pt x="1556994" y="4338742"/>
                  <a:pt x="1911813" y="4589371"/>
                </a:cubicBezTo>
                <a:cubicBezTo>
                  <a:pt x="2266632" y="4839821"/>
                  <a:pt x="2761446" y="4883861"/>
                  <a:pt x="3147415" y="4684789"/>
                </a:cubicBezTo>
                <a:cubicBezTo>
                  <a:pt x="3341295" y="4584716"/>
                  <a:pt x="3504383" y="4429685"/>
                  <a:pt x="3626296" y="4248873"/>
                </a:cubicBezTo>
                <a:cubicBezTo>
                  <a:pt x="3842016" y="3929321"/>
                  <a:pt x="3929199" y="3524018"/>
                  <a:pt x="3857233" y="3145210"/>
                </a:cubicBezTo>
                <a:cubicBezTo>
                  <a:pt x="3785267" y="2766401"/>
                  <a:pt x="3553435" y="2419280"/>
                  <a:pt x="3227258" y="2213585"/>
                </a:cubicBezTo>
                <a:cubicBezTo>
                  <a:pt x="3101944" y="2134637"/>
                  <a:pt x="2957653" y="2070010"/>
                  <a:pt x="2880137" y="1943800"/>
                </a:cubicBezTo>
                <a:cubicBezTo>
                  <a:pt x="2789911" y="1797003"/>
                  <a:pt x="2815869" y="1610822"/>
                  <a:pt x="2818196" y="1438424"/>
                </a:cubicBezTo>
                <a:cubicBezTo>
                  <a:pt x="2823387" y="1036165"/>
                  <a:pt x="2671578" y="627997"/>
                  <a:pt x="2381027" y="349619"/>
                </a:cubicBezTo>
                <a:cubicBezTo>
                  <a:pt x="2091013" y="71063"/>
                  <a:pt x="1660468" y="-63919"/>
                  <a:pt x="1269128" y="29351"/>
                </a:cubicBezTo>
                <a:cubicBezTo>
                  <a:pt x="1210230" y="43494"/>
                  <a:pt x="1082051" y="42420"/>
                  <a:pt x="1021900" y="49401"/>
                </a:cubicBezTo>
                <a:close/>
              </a:path>
            </a:pathLst>
          </a:custGeom>
          <a:solidFill>
            <a:srgbClr val="FBBF24"/>
          </a:solidFill>
          <a:ln w="17875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th-TH" dirty="0">
              <a:latin typeface="Cairo ExtraBold" pitchFamily="2" charset="-78"/>
            </a:endParaRPr>
          </a:p>
        </p:txBody>
      </p:sp>
      <p:sp>
        <p:nvSpPr>
          <p:cNvPr id="4" name="شكل حر: شكل 3">
            <a:extLst>
              <a:ext uri="{FF2B5EF4-FFF2-40B4-BE49-F238E27FC236}">
                <a16:creationId xmlns:a16="http://schemas.microsoft.com/office/drawing/2014/main" id="{595F54BE-5B1E-C369-F43B-BE7AE8F14809}"/>
              </a:ext>
            </a:extLst>
          </p:cNvPr>
          <p:cNvSpPr/>
          <p:nvPr/>
        </p:nvSpPr>
        <p:spPr>
          <a:xfrm>
            <a:off x="19050" y="0"/>
            <a:ext cx="2071905" cy="1293796"/>
          </a:xfrm>
          <a:custGeom>
            <a:avLst/>
            <a:gdLst>
              <a:gd name="csX0" fmla="*/ 0 w 3691302"/>
              <a:gd name="csY0" fmla="*/ 0 h 4054774"/>
              <a:gd name="csX1" fmla="*/ 3429292 w 3691302"/>
              <a:gd name="csY1" fmla="*/ 0 h 4054774"/>
              <a:gd name="csX2" fmla="*/ 3500211 w 3691302"/>
              <a:gd name="csY2" fmla="*/ 126454 h 4054774"/>
              <a:gd name="csX3" fmla="*/ 3640193 w 3691302"/>
              <a:gd name="csY3" fmla="*/ 470363 h 4054774"/>
              <a:gd name="csX4" fmla="*/ 3461972 w 3691302"/>
              <a:gd name="csY4" fmla="*/ 1719090 h 4054774"/>
              <a:gd name="csX5" fmla="*/ 2673491 w 3691302"/>
              <a:gd name="csY5" fmla="*/ 2695197 h 4054774"/>
              <a:gd name="csX6" fmla="*/ 1508199 w 3691302"/>
              <a:gd name="csY6" fmla="*/ 3666604 h 4054774"/>
              <a:gd name="csX7" fmla="*/ 51094 w 3691302"/>
              <a:gd name="csY7" fmla="*/ 4047723 h 4054774"/>
              <a:gd name="csX8" fmla="*/ 0 w 3691302"/>
              <a:gd name="csY8" fmla="*/ 4040507 h 4054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91302" h="4054774">
                <a:moveTo>
                  <a:pt x="0" y="0"/>
                </a:moveTo>
                <a:lnTo>
                  <a:pt x="3429292" y="0"/>
                </a:lnTo>
                <a:lnTo>
                  <a:pt x="3500211" y="126454"/>
                </a:lnTo>
                <a:cubicBezTo>
                  <a:pt x="3557741" y="237010"/>
                  <a:pt x="3606899" y="351092"/>
                  <a:pt x="3640193" y="470363"/>
                </a:cubicBezTo>
                <a:cubicBezTo>
                  <a:pt x="3758093" y="894570"/>
                  <a:pt x="3660953" y="1345804"/>
                  <a:pt x="3461972" y="1719090"/>
                </a:cubicBezTo>
                <a:cubicBezTo>
                  <a:pt x="3262991" y="2091985"/>
                  <a:pt x="2969612" y="2399075"/>
                  <a:pt x="2673491" y="2695197"/>
                </a:cubicBezTo>
                <a:cubicBezTo>
                  <a:pt x="2314306" y="3053990"/>
                  <a:pt x="1942980" y="3406517"/>
                  <a:pt x="1508199" y="3666604"/>
                </a:cubicBezTo>
                <a:cubicBezTo>
                  <a:pt x="1073418" y="3926689"/>
                  <a:pt x="566957" y="4091594"/>
                  <a:pt x="51094" y="4047723"/>
                </a:cubicBezTo>
                <a:lnTo>
                  <a:pt x="0" y="4040507"/>
                </a:lnTo>
                <a:close/>
              </a:path>
            </a:pathLst>
          </a:custGeom>
          <a:solidFill>
            <a:srgbClr val="0F172A"/>
          </a:solidFill>
          <a:ln w="1712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th-TH">
              <a:latin typeface="Cairo ExtraBold" pitchFamily="2" charset="-78"/>
            </a:endParaRP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1FCB8157-96A6-1B1A-2081-E2C8EBD7AE1A}"/>
              </a:ext>
            </a:extLst>
          </p:cNvPr>
          <p:cNvGrpSpPr/>
          <p:nvPr/>
        </p:nvGrpSpPr>
        <p:grpSpPr>
          <a:xfrm>
            <a:off x="4962928" y="1032676"/>
            <a:ext cx="2283216" cy="125938"/>
            <a:chOff x="4962928" y="1215958"/>
            <a:chExt cx="2283216" cy="125938"/>
          </a:xfrm>
        </p:grpSpPr>
        <p:sp>
          <p:nvSpPr>
            <p:cNvPr id="6" name="Google Shape;99;p14">
              <a:extLst>
                <a:ext uri="{FF2B5EF4-FFF2-40B4-BE49-F238E27FC236}">
                  <a16:creationId xmlns:a16="http://schemas.microsoft.com/office/drawing/2014/main" id="{C2C1FEE0-1FAF-6684-8400-441FE011A07D}"/>
                </a:ext>
              </a:extLst>
            </p:cNvPr>
            <p:cNvSpPr/>
            <p:nvPr/>
          </p:nvSpPr>
          <p:spPr>
            <a:xfrm>
              <a:off x="5196000" y="1269958"/>
              <a:ext cx="1800000" cy="38100"/>
            </a:xfrm>
            <a:prstGeom prst="rect">
              <a:avLst/>
            </a:prstGeom>
            <a:solidFill>
              <a:srgbClr val="FBBF2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شكل بيضاوي 6">
              <a:extLst>
                <a:ext uri="{FF2B5EF4-FFF2-40B4-BE49-F238E27FC236}">
                  <a16:creationId xmlns:a16="http://schemas.microsoft.com/office/drawing/2014/main" id="{4B3A8117-044F-1BF5-9677-D4ACE5BC041C}"/>
                </a:ext>
              </a:extLst>
            </p:cNvPr>
            <p:cNvSpPr/>
            <p:nvPr/>
          </p:nvSpPr>
          <p:spPr>
            <a:xfrm>
              <a:off x="7138144" y="1215958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شكل بيضاوي 7">
              <a:extLst>
                <a:ext uri="{FF2B5EF4-FFF2-40B4-BE49-F238E27FC236}">
                  <a16:creationId xmlns:a16="http://schemas.microsoft.com/office/drawing/2014/main" id="{9A1277A1-01F5-B673-EA0B-8636917A261C}"/>
                </a:ext>
              </a:extLst>
            </p:cNvPr>
            <p:cNvSpPr/>
            <p:nvPr/>
          </p:nvSpPr>
          <p:spPr>
            <a:xfrm>
              <a:off x="4962928" y="1233896"/>
              <a:ext cx="108000" cy="108000"/>
            </a:xfrm>
            <a:prstGeom prst="ellipse">
              <a:avLst/>
            </a:prstGeom>
            <a:solidFill>
              <a:srgbClr val="FBBF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Google Shape;98;p14">
            <a:extLst>
              <a:ext uri="{FF2B5EF4-FFF2-40B4-BE49-F238E27FC236}">
                <a16:creationId xmlns:a16="http://schemas.microsoft.com/office/drawing/2014/main" id="{EBDD941F-5589-C59E-CC96-032982D09F38}"/>
              </a:ext>
            </a:extLst>
          </p:cNvPr>
          <p:cNvSpPr txBox="1"/>
          <p:nvPr/>
        </p:nvSpPr>
        <p:spPr>
          <a:xfrm>
            <a:off x="4945857" y="6457890"/>
            <a:ext cx="2300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F172A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19/19</a:t>
            </a:r>
            <a:endParaRPr sz="700" dirty="0">
              <a:solidFill>
                <a:srgbClr val="0F172A"/>
              </a:solidFill>
              <a:latin typeface="Cairo ExtraBold" pitchFamily="2" charset="-78"/>
              <a:cs typeface="Cairo ExtraBold" pitchFamily="2" charset="-78"/>
            </a:endParaRP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64D26C27-3904-5FC4-C1BD-D9009EF733C1}"/>
              </a:ext>
            </a:extLst>
          </p:cNvPr>
          <p:cNvGrpSpPr/>
          <p:nvPr/>
        </p:nvGrpSpPr>
        <p:grpSpPr>
          <a:xfrm>
            <a:off x="963930" y="2086371"/>
            <a:ext cx="10264140" cy="3323987"/>
            <a:chOff x="1112520" y="1933971"/>
            <a:chExt cx="10264140" cy="3323987"/>
          </a:xfrm>
        </p:grpSpPr>
        <p:sp>
          <p:nvSpPr>
            <p:cNvPr id="530" name="Google Shape;530;p32"/>
            <p:cNvSpPr txBox="1"/>
            <p:nvPr/>
          </p:nvSpPr>
          <p:spPr>
            <a:xfrm>
              <a:off x="1112520" y="1933971"/>
              <a:ext cx="9966960" cy="33239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1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 i="0" u="none" strike="noStrike" cap="none" dirty="0">
                  <a:solidFill>
                    <a:schemeClr val="tx1"/>
                  </a:solidFill>
                  <a:latin typeface="Cairo Medium" pitchFamily="2" charset="-78"/>
                  <a:ea typeface="Cairo"/>
                  <a:cs typeface="Cairo Medium" pitchFamily="2" charset="-78"/>
                  <a:sym typeface="Cairo"/>
                </a:rPr>
                <a:t>نجح المشروع بامتياز  في تصميم وتنفيذ منصة حديثة ومتكاملة لتحويل مستنداتMarkdown </a:t>
              </a:r>
              <a:r>
                <a:rPr lang="ar-SA" sz="2000" dirty="0">
                  <a:solidFill>
                    <a:schemeClr val="tx1"/>
                  </a:solidFill>
                  <a:latin typeface="Cairo Medium" pitchFamily="2" charset="-78"/>
                  <a:ea typeface="Cairo"/>
                  <a:cs typeface="Cairo Medium" pitchFamily="2" charset="-78"/>
                  <a:sym typeface="Cairo"/>
                </a:rPr>
                <a:t> </a:t>
              </a:r>
              <a:r>
                <a:rPr lang="en-US" sz="2000" b="0" i="0" u="none" strike="noStrike" cap="none" dirty="0">
                  <a:solidFill>
                    <a:schemeClr val="tx1"/>
                  </a:solidFill>
                  <a:latin typeface="Cairo Medium" pitchFamily="2" charset="-78"/>
                  <a:ea typeface="Cairo"/>
                  <a:cs typeface="Cairo Medium" pitchFamily="2" charset="-78"/>
                  <a:sym typeface="Cairo"/>
                </a:rPr>
                <a:t>إلى ملفاتPDF </a:t>
              </a:r>
              <a:r>
                <a:rPr lang="ar-SA" sz="2000" b="0" i="0" u="none" strike="noStrike" cap="none" dirty="0">
                  <a:solidFill>
                    <a:schemeClr val="tx1"/>
                  </a:solidFill>
                  <a:latin typeface="Cairo Medium" pitchFamily="2" charset="-78"/>
                  <a:ea typeface="Cairo"/>
                  <a:cs typeface="Cairo Medium" pitchFamily="2" charset="-78"/>
                  <a:sym typeface="Cairo"/>
                </a:rPr>
                <a:t> </a:t>
              </a:r>
              <a:r>
                <a:rPr lang="en-US" sz="2000" b="0" i="0" u="none" strike="noStrike" cap="none" dirty="0">
                  <a:solidFill>
                    <a:schemeClr val="tx1"/>
                  </a:solidFill>
                  <a:latin typeface="Cairo Medium" pitchFamily="2" charset="-78"/>
                  <a:ea typeface="Cairo"/>
                  <a:cs typeface="Cairo Medium" pitchFamily="2" charset="-78"/>
                  <a:sym typeface="Cairo"/>
                </a:rPr>
                <a:t>بالاعتماد الكلي على تقنيات Serverless</a:t>
              </a:r>
              <a:r>
                <a:rPr lang="ar-SA" sz="2000" b="0" i="0" u="none" strike="noStrike" cap="none" dirty="0">
                  <a:solidFill>
                    <a:schemeClr val="tx1"/>
                  </a:solidFill>
                  <a:latin typeface="Cairo Medium" pitchFamily="2" charset="-78"/>
                  <a:ea typeface="Cairo"/>
                  <a:cs typeface="Cairo Medium" pitchFamily="2" charset="-78"/>
                  <a:sym typeface="Cairo"/>
                </a:rPr>
                <a:t>.</a:t>
              </a:r>
              <a:br>
                <a:rPr lang="en-US" sz="2000" b="0" i="0" u="none" strike="noStrike" cap="none" dirty="0">
                  <a:solidFill>
                    <a:schemeClr val="tx1"/>
                  </a:solidFill>
                  <a:latin typeface="Cairo Medium" pitchFamily="2" charset="-78"/>
                  <a:ea typeface="Calibri"/>
                  <a:cs typeface="Cairo Medium" pitchFamily="2" charset="-78"/>
                  <a:sym typeface="Calibri"/>
                </a:rPr>
              </a:br>
              <a:br>
                <a:rPr lang="en-US" sz="2000" b="0" i="0" u="none" strike="noStrike" cap="none" dirty="0">
                  <a:solidFill>
                    <a:schemeClr val="tx1"/>
                  </a:solidFill>
                  <a:latin typeface="Cairo Medium" pitchFamily="2" charset="-78"/>
                  <a:ea typeface="Calibri"/>
                  <a:cs typeface="Cairo Medium" pitchFamily="2" charset="-78"/>
                  <a:sym typeface="Calibri"/>
                </a:rPr>
              </a:br>
              <a:r>
                <a:rPr lang="en-US" sz="2000" b="0" i="0" u="none" strike="noStrike" cap="none" dirty="0">
                  <a:solidFill>
                    <a:schemeClr val="tx1"/>
                  </a:solidFill>
                  <a:latin typeface="Cairo Medium" pitchFamily="2" charset="-78"/>
                  <a:ea typeface="Cairo"/>
                  <a:cs typeface="Cairo Medium" pitchFamily="2" charset="-78"/>
                  <a:sym typeface="Cairo"/>
                </a:rPr>
                <a:t> من خلال توفير واجهاتREST API </a:t>
              </a:r>
              <a:r>
                <a:rPr lang="ar-SA" sz="2000" b="0" i="0" u="none" strike="noStrike" cap="none" dirty="0">
                  <a:solidFill>
                    <a:schemeClr val="tx1"/>
                  </a:solidFill>
                  <a:latin typeface="Cairo Medium" pitchFamily="2" charset="-78"/>
                  <a:ea typeface="Cairo"/>
                  <a:cs typeface="Cairo Medium" pitchFamily="2" charset="-78"/>
                  <a:sym typeface="Cairo"/>
                </a:rPr>
                <a:t> </a:t>
              </a:r>
              <a:r>
                <a:rPr lang="en-US" sz="2000" b="0" i="0" u="none" strike="noStrike" cap="none" dirty="0">
                  <a:solidFill>
                    <a:schemeClr val="tx1"/>
                  </a:solidFill>
                  <a:latin typeface="Cairo Medium" pitchFamily="2" charset="-78"/>
                  <a:ea typeface="Cairo"/>
                  <a:cs typeface="Cairo Medium" pitchFamily="2" charset="-78"/>
                  <a:sym typeface="Cairo"/>
                </a:rPr>
                <a:t>وبروتوكول MCP، وبدعم كامل للغة العربية والمعادلات الرياضية والمخططات الهندسية، قدم المشروع نظاماً مرناً وقابلاً للتوسع يمكن دمجه بسهولة تامة مع أحدث التطبيقات البرمجية ونماذج الذكاء الاصطناعي.</a:t>
              </a:r>
              <a:endParaRPr sz="2000" dirty="0">
                <a:solidFill>
                  <a:schemeClr val="tx1"/>
                </a:solidFill>
                <a:latin typeface="Cairo Medium" pitchFamily="2" charset="-78"/>
                <a:cs typeface="Cairo Medium" pitchFamily="2" charset="-78"/>
              </a:endParaRPr>
            </a:p>
          </p:txBody>
        </p:sp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B8A56F43-6C37-F3AD-5C79-6EF65934373A}"/>
                </a:ext>
              </a:extLst>
            </p:cNvPr>
            <p:cNvCxnSpPr>
              <a:cxnSpLocks/>
            </p:cNvCxnSpPr>
            <p:nvPr/>
          </p:nvCxnSpPr>
          <p:spPr>
            <a:xfrm>
              <a:off x="11357610" y="2159159"/>
              <a:ext cx="0" cy="731677"/>
            </a:xfrm>
            <a:prstGeom prst="line">
              <a:avLst/>
            </a:prstGeom>
            <a:ln w="38100">
              <a:solidFill>
                <a:srgbClr val="0F17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رابط مستقيم 10">
              <a:extLst>
                <a:ext uri="{FF2B5EF4-FFF2-40B4-BE49-F238E27FC236}">
                  <a16:creationId xmlns:a16="http://schemas.microsoft.com/office/drawing/2014/main" id="{D4414461-E993-C737-11A4-03B75B5CB7AF}"/>
                </a:ext>
              </a:extLst>
            </p:cNvPr>
            <p:cNvCxnSpPr>
              <a:cxnSpLocks/>
            </p:cNvCxnSpPr>
            <p:nvPr/>
          </p:nvCxnSpPr>
          <p:spPr>
            <a:xfrm>
              <a:off x="11376660" y="3830160"/>
              <a:ext cx="0" cy="1229520"/>
            </a:xfrm>
            <a:prstGeom prst="line">
              <a:avLst/>
            </a:prstGeom>
            <a:ln w="38100">
              <a:solidFill>
                <a:srgbClr val="0F17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0D9D2B1E-84B3-B477-7106-15E731DE4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92B81D4C-C576-082A-DA0A-050F80C59FEC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F172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B4A008F9-3373-A3B8-8A74-1B64B8ED73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87" name="Google Shape;87;p13">
            <a:extLst>
              <a:ext uri="{FF2B5EF4-FFF2-40B4-BE49-F238E27FC236}">
                <a16:creationId xmlns:a16="http://schemas.microsoft.com/office/drawing/2014/main" id="{55F99AEF-BBC4-E092-3535-69C9A4BAA620}"/>
              </a:ext>
            </a:extLst>
          </p:cNvPr>
          <p:cNvSpPr txBox="1"/>
          <p:nvPr/>
        </p:nvSpPr>
        <p:spPr>
          <a:xfrm>
            <a:off x="1095375" y="2888852"/>
            <a:ext cx="10001250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2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5400" b="1" i="0" u="none" strike="noStrike" cap="none" dirty="0">
                <a:solidFill>
                  <a:srgbClr val="FBBF24"/>
                </a:solidFill>
                <a:latin typeface="Cairo ExtraBold" pitchFamily="2" charset="-78"/>
                <a:ea typeface="Cairo"/>
                <a:cs typeface="Cairo ExtraBold" pitchFamily="2" charset="-78"/>
                <a:sym typeface="Cairo"/>
              </a:rPr>
              <a:t>شكرا لحسن استماعكم....</a:t>
            </a:r>
            <a:endParaRPr sz="2000" dirty="0">
              <a:latin typeface="Cairo ExtraBold" pitchFamily="2" charset="-78"/>
              <a:cs typeface="Cairo 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904544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1467</Words>
  <Application>Microsoft Office PowerPoint</Application>
  <PresentationFormat>شاشة عريضة</PresentationFormat>
  <Paragraphs>266</Paragraphs>
  <Slides>29</Slides>
  <Notes>29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5" baseType="lpstr">
      <vt:lpstr>Arial</vt:lpstr>
      <vt:lpstr>Cairo ExtraBold</vt:lpstr>
      <vt:lpstr>Cairo</vt:lpstr>
      <vt:lpstr>Calibri</vt:lpstr>
      <vt:lpstr>Cairo Medium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windows</cp:lastModifiedBy>
  <cp:revision>1</cp:revision>
  <dcterms:modified xsi:type="dcterms:W3CDTF">2026-07-31T16:18:01Z</dcterms:modified>
</cp:coreProperties>
</file>