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66" r:id="rId19"/>
    <p:sldId id="275" r:id="rId20"/>
    <p:sldId id="274" r:id="rId21"/>
    <p:sldId id="276" r:id="rId22"/>
    <p:sldId id="277" r:id="rId23"/>
  </p:sldIdLst>
  <p:sldSz cx="18288000" cy="10287000"/>
  <p:notesSz cx="6858000" cy="9144000"/>
  <p:embeddedFontLst>
    <p:embeddedFont>
      <p:font typeface="Dubai" panose="020B0503030403030204" pitchFamily="34" charset="-78"/>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3734"/>
    <a:srgbClr val="4D9990"/>
    <a:srgbClr val="315E59"/>
    <a:srgbClr val="CAE4E1"/>
    <a:srgbClr val="8AC4BD"/>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33" d="100"/>
          <a:sy n="33" d="100"/>
        </p:scale>
        <p:origin x="1954" y="6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svg"/><Relationship Id="rId7"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4.svg"/><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svg"/><Relationship Id="rId7"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svg"/><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svg"/><Relationship Id="rId7"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4.svg"/><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2.sv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1.jpeg"/><Relationship Id="rId16"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3.svg"/><Relationship Id="rId9" Type="http://schemas.openxmlformats.org/officeDocument/2006/relationships/image" Target="../media/image20.png"/><Relationship Id="rId1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4.svg"/><Relationship Id="rId4" Type="http://schemas.openxmlformats.org/officeDocument/2006/relationships/image" Target="../media/image3.svg"/></Relationships>
</file>

<file path=ppt/slides/_rels/slide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txBody>
          <a:bodyPr anchor="ctr"/>
          <a:lstStyle/>
          <a:p>
            <a:endParaRPr lang="en-US" dirty="0"/>
          </a:p>
        </p:txBody>
      </p:sp>
      <p:sp>
        <p:nvSpPr>
          <p:cNvPr id="21" name="مستطيل: زوايا مستديرة 20">
            <a:extLst>
              <a:ext uri="{FF2B5EF4-FFF2-40B4-BE49-F238E27FC236}">
                <a16:creationId xmlns:a16="http://schemas.microsoft.com/office/drawing/2014/main" id="{35E7B653-3010-C8F4-C8C0-AC2036E2B9A5}"/>
              </a:ext>
            </a:extLst>
          </p:cNvPr>
          <p:cNvSpPr/>
          <p:nvPr/>
        </p:nvSpPr>
        <p:spPr>
          <a:xfrm>
            <a:off x="5429105" y="2400300"/>
            <a:ext cx="7429790" cy="914400"/>
          </a:xfrm>
          <a:prstGeom prst="roundRect">
            <a:avLst/>
          </a:prstGeom>
          <a:solidFill>
            <a:srgbClr val="315E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908915" y="2672834"/>
            <a:ext cx="12470171" cy="369332"/>
          </a:xfrm>
          <a:prstGeom prst="rect">
            <a:avLst/>
          </a:prstGeom>
        </p:spPr>
        <p:txBody>
          <a:bodyPr lIns="0" tIns="0" rIns="0" bIns="0" rtlCol="0" anchor="ctr">
            <a:spAutoFit/>
          </a:bodyPr>
          <a:lstStyle/>
          <a:p>
            <a:pPr algn="ctr" rtl="1"/>
            <a:r>
              <a:rPr lang="ar-SA" sz="2400" dirty="0">
                <a:solidFill>
                  <a:schemeClr val="bg1"/>
                </a:solidFill>
                <a:latin typeface="Dubai" panose="020B0503030403030204" pitchFamily="34" charset="-78"/>
                <a:ea typeface="Playfair Display SC Bold"/>
                <a:cs typeface="Dubai" panose="020B0503030403030204" pitchFamily="34" charset="-78"/>
                <a:sym typeface="Playfair Display SC Bold"/>
              </a:rPr>
              <a:t>مشروع تخرج أعد لنيل درجة الإجازة في هندسة الحاسوب بعنوان:</a:t>
            </a:r>
            <a:endParaRPr lang="en-US" sz="2400" dirty="0">
              <a:solidFill>
                <a:schemeClr val="bg1"/>
              </a:solidFill>
              <a:latin typeface="Dubai" panose="020B0503030403030204" pitchFamily="34" charset="-78"/>
              <a:ea typeface="Playfair Display SC Bold"/>
              <a:cs typeface="Dubai" panose="020B0503030403030204" pitchFamily="34" charset="-78"/>
              <a:sym typeface="Playfair Display SC Bold"/>
            </a:endParaRPr>
          </a:p>
        </p:txBody>
      </p:sp>
      <p:sp>
        <p:nvSpPr>
          <p:cNvPr id="4" name="Freeform 4"/>
          <p:cNvSpPr/>
          <p:nvPr/>
        </p:nvSpPr>
        <p:spPr>
          <a:xfrm rot="-2475331">
            <a:off x="14143129" y="6786309"/>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nchor="ctr"/>
          <a:lstStyle/>
          <a:p>
            <a:endParaRPr lang="en-US"/>
          </a:p>
        </p:txBody>
      </p:sp>
      <p:sp>
        <p:nvSpPr>
          <p:cNvPr id="5" name="Freeform 5"/>
          <p:cNvSpPr/>
          <p:nvPr/>
        </p:nvSpPr>
        <p:spPr>
          <a:xfrm rot="8324668">
            <a:off x="-1572764" y="-1343705"/>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nchor="ctr"/>
          <a:lstStyle/>
          <a:p>
            <a:endParaRPr lang="en-US"/>
          </a:p>
        </p:txBody>
      </p:sp>
      <p:sp>
        <p:nvSpPr>
          <p:cNvPr id="6" name="Freeform 6"/>
          <p:cNvSpPr/>
          <p:nvPr/>
        </p:nvSpPr>
        <p:spPr>
          <a:xfrm rot="10799999">
            <a:off x="14678642" y="6389569"/>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nchor="ctr"/>
          <a:lstStyle/>
          <a:p>
            <a:endParaRPr lang="en-US"/>
          </a:p>
        </p:txBody>
      </p:sp>
      <p:sp>
        <p:nvSpPr>
          <p:cNvPr id="7" name="Freeform 7"/>
          <p:cNvSpPr/>
          <p:nvPr/>
        </p:nvSpPr>
        <p:spPr>
          <a:xfrm>
            <a:off x="-1762452" y="-946965"/>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nchor="ctr"/>
          <a:lstStyle/>
          <a:p>
            <a:endParaRPr lang="en-US"/>
          </a:p>
        </p:txBody>
      </p:sp>
      <p:grpSp>
        <p:nvGrpSpPr>
          <p:cNvPr id="8" name="Group 8"/>
          <p:cNvGrpSpPr/>
          <p:nvPr/>
        </p:nvGrpSpPr>
        <p:grpSpPr>
          <a:xfrm>
            <a:off x="16600760" y="-4239925"/>
            <a:ext cx="3867943" cy="4760545"/>
            <a:chOff x="0" y="0"/>
            <a:chExt cx="660400" cy="812800"/>
          </a:xfrm>
        </p:grpSpPr>
        <p:sp>
          <p:nvSpPr>
            <p:cNvPr id="9" name="Freeform 9"/>
            <p:cNvSpPr/>
            <p:nvPr/>
          </p:nvSpPr>
          <p:spPr>
            <a:xfrm>
              <a:off x="0" y="0"/>
              <a:ext cx="660400" cy="812800"/>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txBody>
            <a:bodyPr anchor="ctr"/>
            <a:lstStyle/>
            <a:p>
              <a:endParaRPr lang="en-US"/>
            </a:p>
          </p:txBody>
        </p:sp>
        <p:sp>
          <p:nvSpPr>
            <p:cNvPr id="10" name="TextBox 10"/>
            <p:cNvSpPr txBox="1"/>
            <p:nvPr/>
          </p:nvSpPr>
          <p:spPr>
            <a:xfrm>
              <a:off x="0" y="-38100"/>
              <a:ext cx="660400" cy="723900"/>
            </a:xfrm>
            <a:prstGeom prst="rect">
              <a:avLst/>
            </a:prstGeom>
          </p:spPr>
          <p:txBody>
            <a:bodyPr lIns="50800" tIns="50800" rIns="50800" bIns="50800" rtlCol="0" anchor="ctr"/>
            <a:lstStyle/>
            <a:p>
              <a:pPr algn="ctr" rtl="1">
                <a:lnSpc>
                  <a:spcPts val="2659"/>
                </a:lnSpc>
              </a:pPr>
              <a:endParaRPr>
                <a:latin typeface="Dubai" panose="020B0503030403030204" pitchFamily="34" charset="-78"/>
                <a:cs typeface="Dubai" panose="020B0503030403030204" pitchFamily="34" charset="-78"/>
              </a:endParaRPr>
            </a:p>
          </p:txBody>
        </p:sp>
      </p:grpSp>
      <p:grpSp>
        <p:nvGrpSpPr>
          <p:cNvPr id="11" name="Group 11"/>
          <p:cNvGrpSpPr/>
          <p:nvPr/>
        </p:nvGrpSpPr>
        <p:grpSpPr>
          <a:xfrm rot="-10800000">
            <a:off x="-1048552" y="6498156"/>
            <a:ext cx="3867943" cy="4760545"/>
            <a:chOff x="0" y="0"/>
            <a:chExt cx="660400" cy="812800"/>
          </a:xfrm>
        </p:grpSpPr>
        <p:sp>
          <p:nvSpPr>
            <p:cNvPr id="12" name="Freeform 12"/>
            <p:cNvSpPr/>
            <p:nvPr/>
          </p:nvSpPr>
          <p:spPr>
            <a:xfrm>
              <a:off x="0" y="0"/>
              <a:ext cx="660400" cy="812800"/>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txBody>
            <a:bodyPr anchor="ctr"/>
            <a:lstStyle/>
            <a:p>
              <a:endParaRPr lang="en-US"/>
            </a:p>
          </p:txBody>
        </p:sp>
        <p:sp>
          <p:nvSpPr>
            <p:cNvPr id="13" name="TextBox 13"/>
            <p:cNvSpPr txBox="1"/>
            <p:nvPr/>
          </p:nvSpPr>
          <p:spPr>
            <a:xfrm>
              <a:off x="0" y="-38100"/>
              <a:ext cx="660400" cy="723900"/>
            </a:xfrm>
            <a:prstGeom prst="rect">
              <a:avLst/>
            </a:prstGeom>
          </p:spPr>
          <p:txBody>
            <a:bodyPr lIns="50800" tIns="50800" rIns="50800" bIns="50800" rtlCol="0" anchor="ctr"/>
            <a:lstStyle/>
            <a:p>
              <a:pPr algn="ctr" rtl="1">
                <a:lnSpc>
                  <a:spcPts val="2659"/>
                </a:lnSpc>
              </a:pPr>
              <a:endParaRPr>
                <a:latin typeface="Dubai" panose="020B0503030403030204" pitchFamily="34" charset="-78"/>
                <a:cs typeface="Dubai" panose="020B0503030403030204" pitchFamily="34" charset="-78"/>
              </a:endParaRPr>
            </a:p>
          </p:txBody>
        </p:sp>
      </p:grpSp>
      <p:sp>
        <p:nvSpPr>
          <p:cNvPr id="14" name="Freeform 14"/>
          <p:cNvSpPr/>
          <p:nvPr/>
        </p:nvSpPr>
        <p:spPr>
          <a:xfrm>
            <a:off x="1967889" y="6907954"/>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nchor="ctr"/>
          <a:lstStyle/>
          <a:p>
            <a:endParaRPr lang="en-US"/>
          </a:p>
        </p:txBody>
      </p:sp>
      <p:sp>
        <p:nvSpPr>
          <p:cNvPr id="15" name="Freeform 15"/>
          <p:cNvSpPr/>
          <p:nvPr/>
        </p:nvSpPr>
        <p:spPr>
          <a:xfrm>
            <a:off x="17744153" y="3411174"/>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nchor="ctr"/>
          <a:lstStyle/>
          <a:p>
            <a:endParaRPr lang="en-US"/>
          </a:p>
        </p:txBody>
      </p:sp>
      <p:sp>
        <p:nvSpPr>
          <p:cNvPr id="16" name="TextBox 16"/>
          <p:cNvSpPr txBox="1"/>
          <p:nvPr/>
        </p:nvSpPr>
        <p:spPr>
          <a:xfrm>
            <a:off x="9601200" y="410636"/>
            <a:ext cx="8294092" cy="2169825"/>
          </a:xfrm>
          <a:prstGeom prst="rect">
            <a:avLst/>
          </a:prstGeom>
        </p:spPr>
        <p:txBody>
          <a:bodyPr lIns="0" tIns="0" rIns="0" bIns="0" rtlCol="0" anchor="ctr">
            <a:spAutoFit/>
          </a:bodyPr>
          <a:lstStyle/>
          <a:p>
            <a:pPr algn="r" rtl="1">
              <a:lnSpc>
                <a:spcPct val="150000"/>
              </a:lnSpc>
            </a:pPr>
            <a:r>
              <a:rPr lang="ar-SA" sz="2400" dirty="0">
                <a:solidFill>
                  <a:srgbClr val="315E59"/>
                </a:solidFill>
                <a:latin typeface="Dubai" panose="020B0503030403030204" pitchFamily="34" charset="-78"/>
                <a:ea typeface="Glacial Indifference"/>
                <a:cs typeface="Dubai" panose="020B0503030403030204" pitchFamily="34" charset="-78"/>
                <a:sym typeface="Glacial Indifference"/>
              </a:rPr>
              <a:t>الجمهورية العربية السورية</a:t>
            </a:r>
          </a:p>
          <a:p>
            <a:pPr algn="r" rtl="1">
              <a:lnSpc>
                <a:spcPct val="150000"/>
              </a:lnSpc>
            </a:pPr>
            <a:r>
              <a:rPr lang="ar-SA" sz="2400" dirty="0">
                <a:solidFill>
                  <a:srgbClr val="315E59"/>
                </a:solidFill>
                <a:latin typeface="Dubai" panose="020B0503030403030204" pitchFamily="34" charset="-78"/>
                <a:ea typeface="Glacial Indifference"/>
                <a:cs typeface="Dubai" panose="020B0503030403030204" pitchFamily="34" charset="-78"/>
                <a:sym typeface="Glacial Indifference"/>
              </a:rPr>
              <a:t>وزارة التعليم العالي والبحث العلمي</a:t>
            </a:r>
          </a:p>
          <a:p>
            <a:pPr algn="r" rtl="1">
              <a:lnSpc>
                <a:spcPct val="150000"/>
              </a:lnSpc>
            </a:pPr>
            <a:r>
              <a:rPr lang="ar-SA" sz="2400" dirty="0">
                <a:solidFill>
                  <a:srgbClr val="315E59"/>
                </a:solidFill>
                <a:latin typeface="Dubai" panose="020B0503030403030204" pitchFamily="34" charset="-78"/>
                <a:ea typeface="Glacial Indifference"/>
                <a:cs typeface="Dubai" panose="020B0503030403030204" pitchFamily="34" charset="-78"/>
                <a:sym typeface="Glacial Indifference"/>
              </a:rPr>
              <a:t>الجامعة الوطنية الخاصة</a:t>
            </a:r>
          </a:p>
          <a:p>
            <a:pPr algn="r" rtl="1">
              <a:lnSpc>
                <a:spcPct val="150000"/>
              </a:lnSpc>
            </a:pPr>
            <a:r>
              <a:rPr lang="ar-SA" sz="2400" dirty="0">
                <a:solidFill>
                  <a:srgbClr val="315E59"/>
                </a:solidFill>
                <a:latin typeface="Dubai" panose="020B0503030403030204" pitchFamily="34" charset="-78"/>
                <a:ea typeface="Glacial Indifference"/>
                <a:cs typeface="Dubai" panose="020B0503030403030204" pitchFamily="34" charset="-78"/>
                <a:sym typeface="Glacial Indifference"/>
              </a:rPr>
              <a:t>كلية الهندسة - قسم الهندسة الحاسوب</a:t>
            </a:r>
          </a:p>
        </p:txBody>
      </p:sp>
      <p:pic>
        <p:nvPicPr>
          <p:cNvPr id="18" name="صورة 17">
            <a:extLst>
              <a:ext uri="{FF2B5EF4-FFF2-40B4-BE49-F238E27FC236}">
                <a16:creationId xmlns:a16="http://schemas.microsoft.com/office/drawing/2014/main" id="{696EE733-17BB-3DDE-A3FF-D411D837BE11}"/>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96899" y="566633"/>
            <a:ext cx="2315655" cy="2273166"/>
          </a:xfrm>
          <a:prstGeom prst="rect">
            <a:avLst/>
          </a:prstGeom>
        </p:spPr>
      </p:pic>
      <p:sp>
        <p:nvSpPr>
          <p:cNvPr id="20" name="TextBox 3">
            <a:extLst>
              <a:ext uri="{FF2B5EF4-FFF2-40B4-BE49-F238E27FC236}">
                <a16:creationId xmlns:a16="http://schemas.microsoft.com/office/drawing/2014/main" id="{819547AA-006D-59A2-9AB7-31FA87DE9095}"/>
              </a:ext>
            </a:extLst>
          </p:cNvPr>
          <p:cNvSpPr txBox="1"/>
          <p:nvPr/>
        </p:nvSpPr>
        <p:spPr>
          <a:xfrm>
            <a:off x="3012554" y="2959537"/>
            <a:ext cx="12470171" cy="3631763"/>
          </a:xfrm>
          <a:prstGeom prst="rect">
            <a:avLst/>
          </a:prstGeom>
        </p:spPr>
        <p:txBody>
          <a:bodyPr lIns="0" tIns="0" rIns="0" bIns="0" rtlCol="0" anchor="ctr">
            <a:spAutoFit/>
          </a:bodyPr>
          <a:lstStyle/>
          <a:p>
            <a:pPr algn="ctr" rtl="1">
              <a:lnSpc>
                <a:spcPct val="150000"/>
              </a:lnSpc>
            </a:pPr>
            <a:r>
              <a:rPr lang="ar-SA" sz="9600" b="1" dirty="0">
                <a:solidFill>
                  <a:srgbClr val="315E59"/>
                </a:solidFill>
                <a:latin typeface="Dubai" panose="020B0503030403030204" pitchFamily="34" charset="-78"/>
                <a:ea typeface="Playfair Display SC Bold"/>
                <a:cs typeface="Dubai" panose="020B0503030403030204" pitchFamily="34" charset="-78"/>
                <a:sym typeface="Playfair Display SC Bold"/>
              </a:rPr>
              <a:t>نبض</a:t>
            </a:r>
          </a:p>
          <a:p>
            <a:pPr algn="ctr" rtl="1">
              <a:lnSpc>
                <a:spcPct val="150000"/>
              </a:lnSpc>
            </a:pPr>
            <a:r>
              <a:rPr lang="ar-SA" sz="3200" dirty="0">
                <a:solidFill>
                  <a:srgbClr val="315E59"/>
                </a:solidFill>
                <a:latin typeface="Dubai" panose="020B0503030403030204" pitchFamily="34" charset="-78"/>
                <a:ea typeface="Playfair Display SC Bold"/>
                <a:cs typeface="Dubai" panose="020B0503030403030204" pitchFamily="34" charset="-78"/>
                <a:sym typeface="Playfair Display SC Bold"/>
              </a:rPr>
              <a:t>نظام ذكي لدعم التقييم النفسي للأطفال المتضررين في الحروب باستخدام تحليل السلوك غير اللفظي والصوت</a:t>
            </a:r>
            <a:endParaRPr lang="en-US" sz="3200"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cxnSp>
        <p:nvCxnSpPr>
          <p:cNvPr id="23" name="رابط مستقيم 22">
            <a:extLst>
              <a:ext uri="{FF2B5EF4-FFF2-40B4-BE49-F238E27FC236}">
                <a16:creationId xmlns:a16="http://schemas.microsoft.com/office/drawing/2014/main" id="{8847CB1B-C812-D949-759D-B222C694D3CE}"/>
              </a:ext>
            </a:extLst>
          </p:cNvPr>
          <p:cNvCxnSpPr>
            <a:cxnSpLocks/>
          </p:cNvCxnSpPr>
          <p:nvPr/>
        </p:nvCxnSpPr>
        <p:spPr>
          <a:xfrm flipH="1">
            <a:off x="5905500" y="6743700"/>
            <a:ext cx="6477000" cy="0"/>
          </a:xfrm>
          <a:prstGeom prst="line">
            <a:avLst/>
          </a:prstGeom>
          <a:ln w="38100">
            <a:solidFill>
              <a:srgbClr val="4D9990"/>
            </a:solidFill>
          </a:ln>
        </p:spPr>
        <p:style>
          <a:lnRef idx="1">
            <a:schemeClr val="accent1"/>
          </a:lnRef>
          <a:fillRef idx="0">
            <a:schemeClr val="accent1"/>
          </a:fillRef>
          <a:effectRef idx="0">
            <a:schemeClr val="accent1"/>
          </a:effectRef>
          <a:fontRef idx="minor">
            <a:schemeClr val="tx1"/>
          </a:fontRef>
        </p:style>
      </p:cxnSp>
      <p:sp>
        <p:nvSpPr>
          <p:cNvPr id="25" name="مستطيل: زوايا مستديرة 24">
            <a:extLst>
              <a:ext uri="{FF2B5EF4-FFF2-40B4-BE49-F238E27FC236}">
                <a16:creationId xmlns:a16="http://schemas.microsoft.com/office/drawing/2014/main" id="{FAE89F54-277C-342B-1FA6-407822AB48CF}"/>
              </a:ext>
            </a:extLst>
          </p:cNvPr>
          <p:cNvSpPr/>
          <p:nvPr/>
        </p:nvSpPr>
        <p:spPr>
          <a:xfrm>
            <a:off x="10157077" y="7351707"/>
            <a:ext cx="2286000" cy="703036"/>
          </a:xfrm>
          <a:prstGeom prst="roundRect">
            <a:avLst/>
          </a:prstGeom>
          <a:solidFill>
            <a:srgbClr val="315E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latin typeface="Dubai" panose="020B0503030403030204" pitchFamily="34" charset="-78"/>
                <a:cs typeface="Dubai" panose="020B0503030403030204" pitchFamily="34" charset="-78"/>
              </a:rPr>
              <a:t>إعداد الطالبة:</a:t>
            </a:r>
            <a:endParaRPr lang="en-US" b="1" dirty="0">
              <a:latin typeface="Dubai" panose="020B0503030403030204" pitchFamily="34" charset="-78"/>
              <a:cs typeface="Dubai" panose="020B0503030403030204" pitchFamily="34" charset="-78"/>
            </a:endParaRPr>
          </a:p>
        </p:txBody>
      </p:sp>
      <p:sp>
        <p:nvSpPr>
          <p:cNvPr id="27" name="مستطيل: زوايا مستديرة 26">
            <a:extLst>
              <a:ext uri="{FF2B5EF4-FFF2-40B4-BE49-F238E27FC236}">
                <a16:creationId xmlns:a16="http://schemas.microsoft.com/office/drawing/2014/main" id="{8BBA342E-0BF8-D385-74D2-9DE303A70D0C}"/>
              </a:ext>
            </a:extLst>
          </p:cNvPr>
          <p:cNvSpPr/>
          <p:nvPr/>
        </p:nvSpPr>
        <p:spPr>
          <a:xfrm>
            <a:off x="9966577" y="8147124"/>
            <a:ext cx="2667000" cy="70303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2400" b="1" dirty="0">
                <a:solidFill>
                  <a:schemeClr val="tx1"/>
                </a:solidFill>
                <a:latin typeface="Dubai" panose="020B0503030403030204" pitchFamily="34" charset="-78"/>
                <a:cs typeface="Dubai" panose="020B0503030403030204" pitchFamily="34" charset="-78"/>
              </a:rPr>
              <a:t>فاطمة منتصر الدباغ</a:t>
            </a:r>
            <a:endParaRPr lang="en-US" sz="2400" b="1" dirty="0">
              <a:solidFill>
                <a:schemeClr val="tx1"/>
              </a:solidFill>
              <a:latin typeface="Dubai" panose="020B0503030403030204" pitchFamily="34" charset="-78"/>
              <a:cs typeface="Dubai" panose="020B0503030403030204" pitchFamily="34" charset="-78"/>
            </a:endParaRPr>
          </a:p>
        </p:txBody>
      </p:sp>
      <p:sp>
        <p:nvSpPr>
          <p:cNvPr id="29" name="مستطيل: زوايا مستديرة 28">
            <a:extLst>
              <a:ext uri="{FF2B5EF4-FFF2-40B4-BE49-F238E27FC236}">
                <a16:creationId xmlns:a16="http://schemas.microsoft.com/office/drawing/2014/main" id="{3D547283-D5FB-DCCF-0D46-6974637E5635}"/>
              </a:ext>
            </a:extLst>
          </p:cNvPr>
          <p:cNvSpPr/>
          <p:nvPr/>
        </p:nvSpPr>
        <p:spPr>
          <a:xfrm>
            <a:off x="5844924" y="7351707"/>
            <a:ext cx="2286000" cy="703036"/>
          </a:xfrm>
          <a:prstGeom prst="roundRect">
            <a:avLst/>
          </a:prstGeom>
          <a:solidFill>
            <a:srgbClr val="315E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latin typeface="Dubai" panose="020B0503030403030204" pitchFamily="34" charset="-78"/>
                <a:cs typeface="Dubai" panose="020B0503030403030204" pitchFamily="34" charset="-78"/>
              </a:rPr>
              <a:t>إشراف:</a:t>
            </a:r>
            <a:endParaRPr lang="en-US" b="1" dirty="0">
              <a:latin typeface="Dubai" panose="020B0503030403030204" pitchFamily="34" charset="-78"/>
              <a:cs typeface="Dubai" panose="020B0503030403030204" pitchFamily="34" charset="-78"/>
            </a:endParaRPr>
          </a:p>
        </p:txBody>
      </p:sp>
      <p:sp>
        <p:nvSpPr>
          <p:cNvPr id="31" name="مستطيل: زوايا مستديرة 30">
            <a:extLst>
              <a:ext uri="{FF2B5EF4-FFF2-40B4-BE49-F238E27FC236}">
                <a16:creationId xmlns:a16="http://schemas.microsoft.com/office/drawing/2014/main" id="{E75D80CB-3D7D-2678-65DF-E568BD94F974}"/>
              </a:ext>
            </a:extLst>
          </p:cNvPr>
          <p:cNvSpPr/>
          <p:nvPr/>
        </p:nvSpPr>
        <p:spPr>
          <a:xfrm>
            <a:off x="4777841" y="8147124"/>
            <a:ext cx="4420166" cy="70303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2400" b="1" dirty="0">
                <a:solidFill>
                  <a:schemeClr val="tx1"/>
                </a:solidFill>
                <a:latin typeface="Dubai" panose="020B0503030403030204" pitchFamily="34" charset="-78"/>
                <a:cs typeface="Dubai" panose="020B0503030403030204" pitchFamily="34" charset="-78"/>
              </a:rPr>
              <a:t>الدكتور المهندس أحمد رياض كردي</a:t>
            </a:r>
            <a:endParaRPr lang="en-US" sz="2400" b="1" dirty="0">
              <a:solidFill>
                <a:schemeClr val="tx1"/>
              </a:solidFill>
              <a:latin typeface="Dubai" panose="020B0503030403030204" pitchFamily="34" charset="-78"/>
              <a:cs typeface="Dubai" panose="020B0503030403030204" pitchFamily="34" charset="-78"/>
            </a:endParaRPr>
          </a:p>
        </p:txBody>
      </p:sp>
      <p:pic>
        <p:nvPicPr>
          <p:cNvPr id="33" name="صورة 32">
            <a:extLst>
              <a:ext uri="{FF2B5EF4-FFF2-40B4-BE49-F238E27FC236}">
                <a16:creationId xmlns:a16="http://schemas.microsoft.com/office/drawing/2014/main" id="{EE159CDA-4D2C-69F9-1221-F57F0FD7123F}"/>
              </a:ext>
            </a:extLst>
          </p:cNvPr>
          <p:cNvPicPr>
            <a:picLocks noChangeAspect="1"/>
          </p:cNvPicPr>
          <p:nvPr/>
        </p:nvPicPr>
        <p:blipFill>
          <a:blip r:embed="rId8"/>
          <a:stretch>
            <a:fillRect/>
          </a:stretch>
        </p:blipFill>
        <p:spPr>
          <a:xfrm>
            <a:off x="12571185" y="7319124"/>
            <a:ext cx="828000" cy="828000"/>
          </a:xfrm>
          <a:prstGeom prst="rect">
            <a:avLst/>
          </a:prstGeom>
        </p:spPr>
      </p:pic>
      <p:pic>
        <p:nvPicPr>
          <p:cNvPr id="35" name="صورة 34">
            <a:extLst>
              <a:ext uri="{FF2B5EF4-FFF2-40B4-BE49-F238E27FC236}">
                <a16:creationId xmlns:a16="http://schemas.microsoft.com/office/drawing/2014/main" id="{A4585A78-0583-6560-ADC4-76265ABCF05B}"/>
              </a:ext>
            </a:extLst>
          </p:cNvPr>
          <p:cNvPicPr>
            <a:picLocks noChangeAspect="1"/>
          </p:cNvPicPr>
          <p:nvPr/>
        </p:nvPicPr>
        <p:blipFill>
          <a:blip r:embed="rId9"/>
          <a:stretch>
            <a:fillRect/>
          </a:stretch>
        </p:blipFill>
        <p:spPr>
          <a:xfrm>
            <a:off x="4908213" y="7319124"/>
            <a:ext cx="828000" cy="828000"/>
          </a:xfrm>
          <a:prstGeom prst="rect">
            <a:avLst/>
          </a:prstGeom>
        </p:spPr>
      </p:pic>
      <p:sp>
        <p:nvSpPr>
          <p:cNvPr id="39" name="مستطيل: زوايا مستديرة 38">
            <a:extLst>
              <a:ext uri="{FF2B5EF4-FFF2-40B4-BE49-F238E27FC236}">
                <a16:creationId xmlns:a16="http://schemas.microsoft.com/office/drawing/2014/main" id="{2BA6430E-9ABB-2F4E-A640-19941EF94B7B}"/>
              </a:ext>
            </a:extLst>
          </p:cNvPr>
          <p:cNvSpPr/>
          <p:nvPr/>
        </p:nvSpPr>
        <p:spPr>
          <a:xfrm>
            <a:off x="7810500" y="9483186"/>
            <a:ext cx="2667000" cy="70303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Dubai" panose="020B0503030403030204" pitchFamily="34" charset="-78"/>
                <a:cs typeface="Dubai" panose="020B0503030403030204" pitchFamily="34" charset="-78"/>
              </a:rPr>
              <a:t>1625 - 1626</a:t>
            </a:r>
          </a:p>
        </p:txBody>
      </p:sp>
    </p:spTree>
  </p:cSld>
  <p:clrMapOvr>
    <a:masterClrMapping/>
  </p:clrMapOvr>
  <p:transition spd="slow">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3" name="Freeform 3"/>
          <p:cNvSpPr/>
          <p:nvPr/>
        </p:nvSpPr>
        <p:spPr>
          <a:xfrm rot="-2475331">
            <a:off x="14143129" y="6786309"/>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8324668">
            <a:off x="-1572764" y="-1343705"/>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rot="10799999">
            <a:off x="14678642" y="6389569"/>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762452" y="-946965"/>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sp>
      <p:grpSp>
        <p:nvGrpSpPr>
          <p:cNvPr id="7" name="Group 7"/>
          <p:cNvGrpSpPr/>
          <p:nvPr/>
        </p:nvGrpSpPr>
        <p:grpSpPr>
          <a:xfrm>
            <a:off x="15471766" y="-969515"/>
            <a:ext cx="3867943" cy="4760545"/>
            <a:chOff x="0" y="0"/>
            <a:chExt cx="660400" cy="812800"/>
          </a:xfrm>
        </p:grpSpPr>
        <p:sp>
          <p:nvSpPr>
            <p:cNvPr id="8" name="Freeform 8"/>
            <p:cNvSpPr/>
            <p:nvPr/>
          </p:nvSpPr>
          <p:spPr>
            <a:xfrm>
              <a:off x="0" y="0"/>
              <a:ext cx="660400" cy="812800"/>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sp>
        <p:sp>
          <p:nvSpPr>
            <p:cNvPr id="9" name="TextBox 9"/>
            <p:cNvSpPr txBox="1"/>
            <p:nvPr/>
          </p:nvSpPr>
          <p:spPr>
            <a:xfrm>
              <a:off x="0" y="-38100"/>
              <a:ext cx="660400" cy="723900"/>
            </a:xfrm>
            <a:prstGeom prst="rect">
              <a:avLst/>
            </a:prstGeom>
          </p:spPr>
          <p:txBody>
            <a:bodyPr lIns="50800" tIns="50800" rIns="50800" bIns="50800" rtlCol="0" anchor="ctr"/>
            <a:lstStyle/>
            <a:p>
              <a:pPr algn="ctr" rtl="1">
                <a:lnSpc>
                  <a:spcPts val="2659"/>
                </a:lnSpc>
              </a:pPr>
              <a:endParaRPr>
                <a:latin typeface="Dubai" panose="020B0503030403030204" pitchFamily="34" charset="-78"/>
                <a:cs typeface="Dubai" panose="020B0503030403030204" pitchFamily="34" charset="-78"/>
              </a:endParaRPr>
            </a:p>
          </p:txBody>
        </p:sp>
      </p:grpSp>
      <p:grpSp>
        <p:nvGrpSpPr>
          <p:cNvPr id="10" name="Group 10"/>
          <p:cNvGrpSpPr/>
          <p:nvPr/>
        </p:nvGrpSpPr>
        <p:grpSpPr>
          <a:xfrm rot="-10800000">
            <a:off x="-1048552" y="6498156"/>
            <a:ext cx="3867943" cy="4760545"/>
            <a:chOff x="0" y="0"/>
            <a:chExt cx="660400" cy="812800"/>
          </a:xfrm>
        </p:grpSpPr>
        <p:sp>
          <p:nvSpPr>
            <p:cNvPr id="11" name="Freeform 11"/>
            <p:cNvSpPr/>
            <p:nvPr/>
          </p:nvSpPr>
          <p:spPr>
            <a:xfrm>
              <a:off x="0" y="0"/>
              <a:ext cx="660400" cy="812800"/>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sp>
        <p:sp>
          <p:nvSpPr>
            <p:cNvPr id="12" name="TextBox 12"/>
            <p:cNvSpPr txBox="1"/>
            <p:nvPr/>
          </p:nvSpPr>
          <p:spPr>
            <a:xfrm>
              <a:off x="0" y="-38100"/>
              <a:ext cx="660400" cy="723900"/>
            </a:xfrm>
            <a:prstGeom prst="rect">
              <a:avLst/>
            </a:prstGeom>
          </p:spPr>
          <p:txBody>
            <a:bodyPr lIns="50800" tIns="50800" rIns="50800" bIns="50800" rtlCol="0" anchor="ctr"/>
            <a:lstStyle/>
            <a:p>
              <a:pPr algn="ctr" rtl="1">
                <a:lnSpc>
                  <a:spcPts val="2659"/>
                </a:lnSpc>
              </a:pPr>
              <a:endParaRPr>
                <a:latin typeface="Dubai" panose="020B0503030403030204" pitchFamily="34" charset="-78"/>
                <a:cs typeface="Dubai" panose="020B0503030403030204" pitchFamily="34" charset="-78"/>
              </a:endParaRPr>
            </a:p>
          </p:txBody>
        </p:sp>
      </p:grpSp>
      <p:sp>
        <p:nvSpPr>
          <p:cNvPr id="13" name="Freeform 13"/>
          <p:cNvSpPr/>
          <p:nvPr/>
        </p:nvSpPr>
        <p:spPr>
          <a:xfrm>
            <a:off x="1967889" y="6907954"/>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4" name="Freeform 14"/>
          <p:cNvSpPr/>
          <p:nvPr/>
        </p:nvSpPr>
        <p:spPr>
          <a:xfrm>
            <a:off x="15360596" y="2300552"/>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5" name="TextBox 15"/>
          <p:cNvSpPr txBox="1"/>
          <p:nvPr/>
        </p:nvSpPr>
        <p:spPr>
          <a:xfrm>
            <a:off x="5013708" y="2906196"/>
            <a:ext cx="8260584" cy="1186222"/>
          </a:xfrm>
          <a:prstGeom prst="rect">
            <a:avLst/>
          </a:prstGeom>
        </p:spPr>
        <p:txBody>
          <a:bodyPr lIns="0" tIns="0" rIns="0" bIns="0" rtlCol="0" anchor="t">
            <a:spAutoFit/>
          </a:bodyPr>
          <a:lstStyle/>
          <a:p>
            <a:pPr algn="ctr" rtl="1">
              <a:lnSpc>
                <a:spcPts val="8529"/>
              </a:lnSpc>
            </a:pPr>
            <a:r>
              <a:rPr lang="ar-SA" sz="9584" b="1" dirty="0">
                <a:solidFill>
                  <a:srgbClr val="315E59"/>
                </a:solidFill>
                <a:latin typeface="Dubai" panose="020B0503030403030204" pitchFamily="34" charset="-78"/>
                <a:ea typeface="Playfair Display SC Bold"/>
                <a:cs typeface="Dubai" panose="020B0503030403030204" pitchFamily="34" charset="-78"/>
                <a:sym typeface="Playfair Display SC Bold"/>
              </a:rPr>
              <a:t>محتويات العرض</a:t>
            </a:r>
            <a:endParaRPr lang="en-US" sz="9584" b="1"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sp>
        <p:nvSpPr>
          <p:cNvPr id="16" name="TextBox 16"/>
          <p:cNvSpPr txBox="1"/>
          <p:nvPr/>
        </p:nvSpPr>
        <p:spPr>
          <a:xfrm>
            <a:off x="3352800" y="4470595"/>
            <a:ext cx="5622278" cy="628377"/>
          </a:xfrm>
          <a:prstGeom prst="rect">
            <a:avLst/>
          </a:prstGeom>
        </p:spPr>
        <p:txBody>
          <a:bodyPr wrap="square" lIns="0" tIns="0" rIns="0" bIns="0" rtlCol="0" anchor="t">
            <a:spAutoFit/>
          </a:bodyPr>
          <a:lstStyle/>
          <a:p>
            <a:pPr marL="761490" lvl="1" indent="-380745" algn="r" rtl="1">
              <a:lnSpc>
                <a:spcPts val="4937"/>
              </a:lnSpc>
              <a:buFont typeface="Arial"/>
              <a:buChar char="•"/>
            </a:pPr>
            <a:r>
              <a:rPr lang="ar-SA" sz="3527" dirty="0">
                <a:solidFill>
                  <a:srgbClr val="315E59"/>
                </a:solidFill>
                <a:latin typeface="Dubai" panose="020B0503030403030204" pitchFamily="34" charset="-78"/>
                <a:ea typeface="Glacial Indifference"/>
                <a:cs typeface="Dubai" panose="020B0503030403030204" pitchFamily="34" charset="-78"/>
                <a:sym typeface="Glacial Indifference"/>
              </a:rPr>
              <a:t>التحليل والتصميم الهندسي</a:t>
            </a:r>
            <a:endParaRPr lang="en-US" sz="3527" dirty="0">
              <a:solidFill>
                <a:srgbClr val="315E59"/>
              </a:solidFill>
              <a:latin typeface="Dubai" panose="020B0503030403030204" pitchFamily="34" charset="-78"/>
              <a:ea typeface="Glacial Indifference"/>
              <a:cs typeface="Dubai" panose="020B0503030403030204" pitchFamily="34" charset="-78"/>
              <a:sym typeface="Glacial Indifference"/>
            </a:endParaRPr>
          </a:p>
        </p:txBody>
      </p:sp>
      <p:sp>
        <p:nvSpPr>
          <p:cNvPr id="17" name="TextBox 17"/>
          <p:cNvSpPr txBox="1"/>
          <p:nvPr/>
        </p:nvSpPr>
        <p:spPr>
          <a:xfrm>
            <a:off x="9312923" y="6197162"/>
            <a:ext cx="4998798" cy="628377"/>
          </a:xfrm>
          <a:prstGeom prst="rect">
            <a:avLst/>
          </a:prstGeom>
        </p:spPr>
        <p:txBody>
          <a:bodyPr lIns="0" tIns="0" rIns="0" bIns="0" rtlCol="0" anchor="t">
            <a:spAutoFit/>
          </a:bodyPr>
          <a:lstStyle/>
          <a:p>
            <a:pPr marL="761490" lvl="1" indent="-380745" algn="r" rtl="1">
              <a:lnSpc>
                <a:spcPts val="4937"/>
              </a:lnSpc>
              <a:buFont typeface="Arial"/>
              <a:buChar char="•"/>
            </a:pPr>
            <a:r>
              <a:rPr lang="ar-SA" sz="3527" dirty="0">
                <a:solidFill>
                  <a:srgbClr val="315E59"/>
                </a:solidFill>
                <a:latin typeface="Dubai" panose="020B0503030403030204" pitchFamily="34" charset="-78"/>
                <a:ea typeface="Glacial Indifference"/>
                <a:cs typeface="Dubai" panose="020B0503030403030204" pitchFamily="34" charset="-78"/>
                <a:sym typeface="Glacial Indifference"/>
              </a:rPr>
              <a:t>الدراسات السابقة</a:t>
            </a:r>
            <a:endParaRPr lang="en-US" sz="3527" dirty="0">
              <a:solidFill>
                <a:srgbClr val="315E59"/>
              </a:solidFill>
              <a:latin typeface="Dubai" panose="020B0503030403030204" pitchFamily="34" charset="-78"/>
              <a:ea typeface="Glacial Indifference"/>
              <a:cs typeface="Dubai" panose="020B0503030403030204" pitchFamily="34" charset="-78"/>
              <a:sym typeface="Glacial Indifference"/>
            </a:endParaRPr>
          </a:p>
        </p:txBody>
      </p:sp>
      <p:sp>
        <p:nvSpPr>
          <p:cNvPr id="18" name="TextBox 18"/>
          <p:cNvSpPr txBox="1"/>
          <p:nvPr/>
        </p:nvSpPr>
        <p:spPr>
          <a:xfrm>
            <a:off x="3976280" y="5334249"/>
            <a:ext cx="4998798" cy="628377"/>
          </a:xfrm>
          <a:prstGeom prst="rect">
            <a:avLst/>
          </a:prstGeom>
        </p:spPr>
        <p:txBody>
          <a:bodyPr lIns="0" tIns="0" rIns="0" bIns="0" rtlCol="0" anchor="t">
            <a:spAutoFit/>
          </a:bodyPr>
          <a:lstStyle/>
          <a:p>
            <a:pPr marL="761490" lvl="1" indent="-380745" algn="r" rtl="1">
              <a:lnSpc>
                <a:spcPts val="4937"/>
              </a:lnSpc>
              <a:buFont typeface="Arial"/>
              <a:buChar char="•"/>
            </a:pPr>
            <a:r>
              <a:rPr lang="ar-SA" sz="3527" dirty="0">
                <a:solidFill>
                  <a:srgbClr val="315E59"/>
                </a:solidFill>
                <a:latin typeface="Dubai" panose="020B0503030403030204" pitchFamily="34" charset="-78"/>
                <a:ea typeface="Glacial Indifference"/>
                <a:cs typeface="Dubai" panose="020B0503030403030204" pitchFamily="34" charset="-78"/>
                <a:sym typeface="Glacial Indifference"/>
              </a:rPr>
              <a:t>التنفيذ العملي والنتائج</a:t>
            </a:r>
            <a:endParaRPr lang="en-US" sz="3527" dirty="0">
              <a:solidFill>
                <a:srgbClr val="315E59"/>
              </a:solidFill>
              <a:latin typeface="Dubai" panose="020B0503030403030204" pitchFamily="34" charset="-78"/>
              <a:ea typeface="Glacial Indifference"/>
              <a:cs typeface="Dubai" panose="020B0503030403030204" pitchFamily="34" charset="-78"/>
              <a:sym typeface="Glacial Indifference"/>
            </a:endParaRPr>
          </a:p>
        </p:txBody>
      </p:sp>
      <p:sp>
        <p:nvSpPr>
          <p:cNvPr id="19" name="TextBox 19"/>
          <p:cNvSpPr txBox="1"/>
          <p:nvPr/>
        </p:nvSpPr>
        <p:spPr>
          <a:xfrm>
            <a:off x="9312923" y="7060816"/>
            <a:ext cx="4998798" cy="628377"/>
          </a:xfrm>
          <a:prstGeom prst="rect">
            <a:avLst/>
          </a:prstGeom>
        </p:spPr>
        <p:txBody>
          <a:bodyPr lIns="0" tIns="0" rIns="0" bIns="0" rtlCol="0" anchor="t">
            <a:spAutoFit/>
          </a:bodyPr>
          <a:lstStyle/>
          <a:p>
            <a:pPr marL="761490" lvl="1" indent="-380745" algn="r" rtl="1">
              <a:lnSpc>
                <a:spcPts val="4937"/>
              </a:lnSpc>
              <a:buFont typeface="Arial"/>
              <a:buChar char="•"/>
            </a:pPr>
            <a:r>
              <a:rPr lang="ar-SA" sz="3527" dirty="0">
                <a:solidFill>
                  <a:srgbClr val="315E59"/>
                </a:solidFill>
                <a:latin typeface="Dubai" panose="020B0503030403030204" pitchFamily="34" charset="-78"/>
                <a:ea typeface="Glacial Indifference"/>
                <a:cs typeface="Dubai" panose="020B0503030403030204" pitchFamily="34" charset="-78"/>
                <a:sym typeface="Glacial Indifference"/>
              </a:rPr>
              <a:t>فكرة النظام والتقنيات</a:t>
            </a:r>
            <a:endParaRPr lang="en-US" sz="3527" dirty="0">
              <a:solidFill>
                <a:srgbClr val="315E59"/>
              </a:solidFill>
              <a:latin typeface="Dubai" panose="020B0503030403030204" pitchFamily="34" charset="-78"/>
              <a:ea typeface="Glacial Indifference"/>
              <a:cs typeface="Dubai" panose="020B0503030403030204" pitchFamily="34" charset="-78"/>
              <a:sym typeface="Glacial Indifference"/>
            </a:endParaRPr>
          </a:p>
        </p:txBody>
      </p:sp>
      <p:sp>
        <p:nvSpPr>
          <p:cNvPr id="20" name="TextBox 20"/>
          <p:cNvSpPr txBox="1"/>
          <p:nvPr/>
        </p:nvSpPr>
        <p:spPr>
          <a:xfrm>
            <a:off x="3352800" y="6197162"/>
            <a:ext cx="5622278" cy="628377"/>
          </a:xfrm>
          <a:prstGeom prst="rect">
            <a:avLst/>
          </a:prstGeom>
        </p:spPr>
        <p:txBody>
          <a:bodyPr wrap="square" lIns="0" tIns="0" rIns="0" bIns="0" rtlCol="0" anchor="t">
            <a:spAutoFit/>
          </a:bodyPr>
          <a:lstStyle/>
          <a:p>
            <a:pPr marL="761490" lvl="1" indent="-380745" algn="r" rtl="1">
              <a:lnSpc>
                <a:spcPts val="4937"/>
              </a:lnSpc>
              <a:buFont typeface="Arial"/>
              <a:buChar char="•"/>
            </a:pPr>
            <a:r>
              <a:rPr lang="ar-SA" sz="3527" dirty="0">
                <a:solidFill>
                  <a:srgbClr val="315E59"/>
                </a:solidFill>
                <a:latin typeface="Dubai" panose="020B0503030403030204" pitchFamily="34" charset="-78"/>
                <a:ea typeface="Glacial Indifference"/>
                <a:cs typeface="Dubai" panose="020B0503030403030204" pitchFamily="34" charset="-78"/>
                <a:sym typeface="Glacial Indifference"/>
              </a:rPr>
              <a:t>الخلاصة والآفاق المستقبلية</a:t>
            </a:r>
            <a:endParaRPr lang="en-US" sz="3527" dirty="0">
              <a:solidFill>
                <a:srgbClr val="315E59"/>
              </a:solidFill>
              <a:latin typeface="Dubai" panose="020B0503030403030204" pitchFamily="34" charset="-78"/>
              <a:ea typeface="Glacial Indifference"/>
              <a:cs typeface="Dubai" panose="020B0503030403030204" pitchFamily="34" charset="-78"/>
              <a:sym typeface="Glacial Indifference"/>
            </a:endParaRPr>
          </a:p>
        </p:txBody>
      </p:sp>
      <p:sp>
        <p:nvSpPr>
          <p:cNvPr id="21" name="TextBox 21"/>
          <p:cNvSpPr txBox="1"/>
          <p:nvPr/>
        </p:nvSpPr>
        <p:spPr>
          <a:xfrm>
            <a:off x="9312923" y="5334249"/>
            <a:ext cx="4998798" cy="628377"/>
          </a:xfrm>
          <a:prstGeom prst="rect">
            <a:avLst/>
          </a:prstGeom>
        </p:spPr>
        <p:txBody>
          <a:bodyPr lIns="0" tIns="0" rIns="0" bIns="0" rtlCol="0" anchor="t">
            <a:spAutoFit/>
          </a:bodyPr>
          <a:lstStyle/>
          <a:p>
            <a:pPr marL="761490" lvl="1" indent="-380745" algn="r" rtl="1">
              <a:lnSpc>
                <a:spcPts val="4937"/>
              </a:lnSpc>
              <a:buFont typeface="Arial"/>
              <a:buChar char="•"/>
            </a:pPr>
            <a:r>
              <a:rPr lang="ar-SA" sz="3527" dirty="0">
                <a:solidFill>
                  <a:srgbClr val="315E59"/>
                </a:solidFill>
                <a:latin typeface="Dubai" panose="020B0503030403030204" pitchFamily="34" charset="-78"/>
                <a:ea typeface="Glacial Indifference"/>
                <a:cs typeface="Dubai" panose="020B0503030403030204" pitchFamily="34" charset="-78"/>
                <a:sym typeface="Glacial Indifference"/>
              </a:rPr>
              <a:t>أهمية وأهداف المشروع</a:t>
            </a:r>
            <a:endParaRPr lang="en-US" sz="3527" dirty="0">
              <a:solidFill>
                <a:srgbClr val="315E59"/>
              </a:solidFill>
              <a:latin typeface="Dubai" panose="020B0503030403030204" pitchFamily="34" charset="-78"/>
              <a:ea typeface="Glacial Indifference"/>
              <a:cs typeface="Dubai" panose="020B0503030403030204" pitchFamily="34" charset="-78"/>
              <a:sym typeface="Glacial Indifference"/>
            </a:endParaRPr>
          </a:p>
        </p:txBody>
      </p:sp>
      <p:sp>
        <p:nvSpPr>
          <p:cNvPr id="22" name="TextBox 22"/>
          <p:cNvSpPr txBox="1"/>
          <p:nvPr/>
        </p:nvSpPr>
        <p:spPr>
          <a:xfrm>
            <a:off x="3976280" y="7060075"/>
            <a:ext cx="4998798" cy="628377"/>
          </a:xfrm>
          <a:prstGeom prst="rect">
            <a:avLst/>
          </a:prstGeom>
        </p:spPr>
        <p:txBody>
          <a:bodyPr lIns="0" tIns="0" rIns="0" bIns="0" rtlCol="0" anchor="t">
            <a:spAutoFit/>
          </a:bodyPr>
          <a:lstStyle/>
          <a:p>
            <a:pPr marL="761490" lvl="1" indent="-380745" algn="r" rtl="1">
              <a:lnSpc>
                <a:spcPts val="4937"/>
              </a:lnSpc>
              <a:buFont typeface="Arial"/>
              <a:buChar char="•"/>
            </a:pPr>
            <a:r>
              <a:rPr lang="ar-SA" sz="3527" dirty="0">
                <a:solidFill>
                  <a:srgbClr val="315E59"/>
                </a:solidFill>
                <a:latin typeface="Dubai" panose="020B0503030403030204" pitchFamily="34" charset="-78"/>
                <a:ea typeface="Glacial Indifference"/>
                <a:cs typeface="Dubai" panose="020B0503030403030204" pitchFamily="34" charset="-78"/>
                <a:sym typeface="Glacial Indifference"/>
              </a:rPr>
              <a:t>الخاتمة والمناقشة</a:t>
            </a:r>
            <a:endParaRPr lang="en-US" sz="3527" dirty="0">
              <a:solidFill>
                <a:srgbClr val="315E59"/>
              </a:solidFill>
              <a:latin typeface="Dubai" panose="020B0503030403030204" pitchFamily="34" charset="-78"/>
              <a:ea typeface="Glacial Indifference"/>
              <a:cs typeface="Dubai" panose="020B0503030403030204" pitchFamily="34" charset="-78"/>
              <a:sym typeface="Glacial Indifference"/>
            </a:endParaRPr>
          </a:p>
        </p:txBody>
      </p:sp>
      <p:sp>
        <p:nvSpPr>
          <p:cNvPr id="23" name="TextBox 23"/>
          <p:cNvSpPr txBox="1"/>
          <p:nvPr/>
        </p:nvSpPr>
        <p:spPr>
          <a:xfrm>
            <a:off x="9312923" y="4470595"/>
            <a:ext cx="4998798" cy="628377"/>
          </a:xfrm>
          <a:prstGeom prst="rect">
            <a:avLst/>
          </a:prstGeom>
        </p:spPr>
        <p:txBody>
          <a:bodyPr lIns="0" tIns="0" rIns="0" bIns="0" rtlCol="0" anchor="t">
            <a:spAutoFit/>
          </a:bodyPr>
          <a:lstStyle/>
          <a:p>
            <a:pPr marL="761490" lvl="1" indent="-380745" algn="r" rtl="1">
              <a:lnSpc>
                <a:spcPts val="4937"/>
              </a:lnSpc>
              <a:buFont typeface="Arial"/>
              <a:buChar char="•"/>
            </a:pPr>
            <a:r>
              <a:rPr lang="ar-SA" sz="3527" dirty="0">
                <a:solidFill>
                  <a:srgbClr val="315E59"/>
                </a:solidFill>
                <a:latin typeface="Dubai" panose="020B0503030403030204" pitchFamily="34" charset="-78"/>
                <a:ea typeface="Glacial Indifference"/>
                <a:cs typeface="Dubai" panose="020B0503030403030204" pitchFamily="34" charset="-78"/>
                <a:sym typeface="Glacial Indifference"/>
              </a:rPr>
              <a:t>المقدمة ومشكلة البحث</a:t>
            </a:r>
            <a:endParaRPr lang="en-US" sz="3527" dirty="0">
              <a:solidFill>
                <a:srgbClr val="315E59"/>
              </a:solidFill>
              <a:latin typeface="Dubai" panose="020B0503030403030204" pitchFamily="34" charset="-78"/>
              <a:ea typeface="Glacial Indifference"/>
              <a:cs typeface="Dubai" panose="020B0503030403030204" pitchFamily="34" charset="-78"/>
              <a:sym typeface="Glacial Indifference"/>
            </a:endParaRPr>
          </a:p>
        </p:txBody>
      </p:sp>
    </p:spTree>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txBody>
          <a:bodyPr anchor="ctr"/>
          <a:lstStyle/>
          <a:p>
            <a:pPr>
              <a:lnSpc>
                <a:spcPct val="150000"/>
              </a:lnSpc>
            </a:pPr>
            <a:endParaRPr lang="en-US"/>
          </a:p>
        </p:txBody>
      </p:sp>
      <p:sp>
        <p:nvSpPr>
          <p:cNvPr id="3" name="Freeform 3"/>
          <p:cNvSpPr/>
          <p:nvPr/>
        </p:nvSpPr>
        <p:spPr>
          <a:xfrm rot="-2475331">
            <a:off x="14143129" y="6786309"/>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nchor="ctr"/>
          <a:lstStyle/>
          <a:p>
            <a:pPr>
              <a:lnSpc>
                <a:spcPct val="150000"/>
              </a:lnSpc>
            </a:pPr>
            <a:endParaRPr lang="en-US"/>
          </a:p>
        </p:txBody>
      </p:sp>
      <p:sp>
        <p:nvSpPr>
          <p:cNvPr id="4" name="Freeform 4"/>
          <p:cNvSpPr/>
          <p:nvPr/>
        </p:nvSpPr>
        <p:spPr>
          <a:xfrm rot="8324668">
            <a:off x="-1572764" y="-1343705"/>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nchor="ctr"/>
          <a:lstStyle/>
          <a:p>
            <a:pPr>
              <a:lnSpc>
                <a:spcPct val="150000"/>
              </a:lnSpc>
            </a:pPr>
            <a:endParaRPr lang="en-US"/>
          </a:p>
        </p:txBody>
      </p:sp>
      <p:sp>
        <p:nvSpPr>
          <p:cNvPr id="5" name="Freeform 5"/>
          <p:cNvSpPr/>
          <p:nvPr/>
        </p:nvSpPr>
        <p:spPr>
          <a:xfrm rot="10799999">
            <a:off x="14678642" y="6389569"/>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nchor="ctr"/>
          <a:lstStyle/>
          <a:p>
            <a:pPr>
              <a:lnSpc>
                <a:spcPct val="150000"/>
              </a:lnSpc>
            </a:pPr>
            <a:endParaRPr lang="en-US"/>
          </a:p>
        </p:txBody>
      </p:sp>
      <p:sp>
        <p:nvSpPr>
          <p:cNvPr id="6" name="Freeform 6"/>
          <p:cNvSpPr/>
          <p:nvPr/>
        </p:nvSpPr>
        <p:spPr>
          <a:xfrm>
            <a:off x="-1762452" y="-946965"/>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nchor="ctr"/>
          <a:lstStyle/>
          <a:p>
            <a:pPr>
              <a:lnSpc>
                <a:spcPct val="150000"/>
              </a:lnSpc>
            </a:pPr>
            <a:endParaRPr lang="en-US"/>
          </a:p>
        </p:txBody>
      </p:sp>
      <p:grpSp>
        <p:nvGrpSpPr>
          <p:cNvPr id="7" name="Group 7"/>
          <p:cNvGrpSpPr/>
          <p:nvPr/>
        </p:nvGrpSpPr>
        <p:grpSpPr>
          <a:xfrm>
            <a:off x="15471766" y="-969515"/>
            <a:ext cx="3867943" cy="4760545"/>
            <a:chOff x="0" y="0"/>
            <a:chExt cx="660400" cy="812800"/>
          </a:xfrm>
        </p:grpSpPr>
        <p:sp>
          <p:nvSpPr>
            <p:cNvPr id="8" name="Freeform 8"/>
            <p:cNvSpPr/>
            <p:nvPr/>
          </p:nvSpPr>
          <p:spPr>
            <a:xfrm>
              <a:off x="0" y="0"/>
              <a:ext cx="660400" cy="812800"/>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txBody>
            <a:bodyPr anchor="ctr"/>
            <a:lstStyle/>
            <a:p>
              <a:pPr>
                <a:lnSpc>
                  <a:spcPct val="150000"/>
                </a:lnSpc>
              </a:pPr>
              <a:endParaRPr lang="en-US"/>
            </a:p>
          </p:txBody>
        </p:sp>
        <p:sp>
          <p:nvSpPr>
            <p:cNvPr id="9" name="TextBox 9"/>
            <p:cNvSpPr txBox="1"/>
            <p:nvPr/>
          </p:nvSpPr>
          <p:spPr>
            <a:xfrm>
              <a:off x="0" y="-38100"/>
              <a:ext cx="660400" cy="723900"/>
            </a:xfrm>
            <a:prstGeom prst="rect">
              <a:avLst/>
            </a:prstGeom>
          </p:spPr>
          <p:txBody>
            <a:bodyPr lIns="50800" tIns="50800" rIns="50800" bIns="50800" rtlCol="0" anchor="ctr"/>
            <a:lstStyle/>
            <a:p>
              <a:pPr algn="ctr" rtl="1">
                <a:lnSpc>
                  <a:spcPct val="150000"/>
                </a:lnSpc>
              </a:pPr>
              <a:endParaRPr>
                <a:latin typeface="Dubai" panose="020B0503030403030204" pitchFamily="34" charset="-78"/>
                <a:cs typeface="Dubai" panose="020B0503030403030204" pitchFamily="34" charset="-78"/>
              </a:endParaRPr>
            </a:p>
          </p:txBody>
        </p:sp>
      </p:grpSp>
      <p:grpSp>
        <p:nvGrpSpPr>
          <p:cNvPr id="10" name="Group 10"/>
          <p:cNvGrpSpPr/>
          <p:nvPr/>
        </p:nvGrpSpPr>
        <p:grpSpPr>
          <a:xfrm rot="-10800000">
            <a:off x="-1048552" y="9145955"/>
            <a:ext cx="3867943" cy="4760545"/>
            <a:chOff x="0" y="0"/>
            <a:chExt cx="660400" cy="812800"/>
          </a:xfrm>
        </p:grpSpPr>
        <p:sp>
          <p:nvSpPr>
            <p:cNvPr id="11" name="Freeform 11"/>
            <p:cNvSpPr/>
            <p:nvPr/>
          </p:nvSpPr>
          <p:spPr>
            <a:xfrm>
              <a:off x="0" y="0"/>
              <a:ext cx="660400" cy="812800"/>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txBody>
            <a:bodyPr anchor="ctr"/>
            <a:lstStyle/>
            <a:p>
              <a:pPr>
                <a:lnSpc>
                  <a:spcPct val="150000"/>
                </a:lnSpc>
              </a:pPr>
              <a:endParaRPr lang="en-US"/>
            </a:p>
          </p:txBody>
        </p:sp>
        <p:sp>
          <p:nvSpPr>
            <p:cNvPr id="12" name="TextBox 12"/>
            <p:cNvSpPr txBox="1"/>
            <p:nvPr/>
          </p:nvSpPr>
          <p:spPr>
            <a:xfrm>
              <a:off x="0" y="-38100"/>
              <a:ext cx="660400" cy="723900"/>
            </a:xfrm>
            <a:prstGeom prst="rect">
              <a:avLst/>
            </a:prstGeom>
          </p:spPr>
          <p:txBody>
            <a:bodyPr lIns="50800" tIns="50800" rIns="50800" bIns="50800" rtlCol="0" anchor="ctr"/>
            <a:lstStyle/>
            <a:p>
              <a:pPr algn="ctr" rtl="1">
                <a:lnSpc>
                  <a:spcPct val="150000"/>
                </a:lnSpc>
              </a:pPr>
              <a:endParaRPr>
                <a:latin typeface="Dubai" panose="020B0503030403030204" pitchFamily="34" charset="-78"/>
                <a:cs typeface="Dubai" panose="020B0503030403030204" pitchFamily="34" charset="-78"/>
              </a:endParaRPr>
            </a:p>
          </p:txBody>
        </p:sp>
      </p:grpSp>
      <p:sp>
        <p:nvSpPr>
          <p:cNvPr id="13" name="Freeform 13"/>
          <p:cNvSpPr/>
          <p:nvPr/>
        </p:nvSpPr>
        <p:spPr>
          <a:xfrm>
            <a:off x="1967889" y="9555753"/>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nchor="ctr"/>
          <a:lstStyle/>
          <a:p>
            <a:pPr>
              <a:lnSpc>
                <a:spcPct val="150000"/>
              </a:lnSpc>
            </a:pPr>
            <a:endParaRPr lang="en-US"/>
          </a:p>
        </p:txBody>
      </p:sp>
      <p:sp>
        <p:nvSpPr>
          <p:cNvPr id="14" name="Freeform 14"/>
          <p:cNvSpPr/>
          <p:nvPr/>
        </p:nvSpPr>
        <p:spPr>
          <a:xfrm>
            <a:off x="15360596" y="2300552"/>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nchor="ctr"/>
          <a:lstStyle/>
          <a:p>
            <a:pPr>
              <a:lnSpc>
                <a:spcPct val="150000"/>
              </a:lnSpc>
            </a:pPr>
            <a:endParaRPr lang="en-US"/>
          </a:p>
        </p:txBody>
      </p:sp>
      <p:sp>
        <p:nvSpPr>
          <p:cNvPr id="15" name="TextBox 15"/>
          <p:cNvSpPr txBox="1"/>
          <p:nvPr/>
        </p:nvSpPr>
        <p:spPr>
          <a:xfrm>
            <a:off x="914400" y="2628900"/>
            <a:ext cx="8156624" cy="1396536"/>
          </a:xfrm>
          <a:prstGeom prst="rect">
            <a:avLst/>
          </a:prstGeom>
        </p:spPr>
        <p:txBody>
          <a:bodyPr wrap="square" lIns="0" tIns="0" rIns="0" bIns="0" rtlCol="0" anchor="ctr">
            <a:spAutoFit/>
          </a:bodyPr>
          <a:lstStyle/>
          <a:p>
            <a:pPr algn="r" rtl="1">
              <a:lnSpc>
                <a:spcPct val="150000"/>
              </a:lnSpc>
            </a:pPr>
            <a:r>
              <a:rPr lang="ar-SA" sz="6600" b="1" dirty="0">
                <a:solidFill>
                  <a:srgbClr val="315E59"/>
                </a:solidFill>
                <a:latin typeface="Dubai" panose="020B0503030403030204" pitchFamily="34" charset="-78"/>
                <a:ea typeface="Playfair Display SC Bold"/>
                <a:cs typeface="Dubai" panose="020B0503030403030204" pitchFamily="34" charset="-78"/>
                <a:sym typeface="Playfair Display SC Bold"/>
              </a:rPr>
              <a:t>المقدمة</a:t>
            </a:r>
            <a:endParaRPr lang="en-US" sz="6600" b="1"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sp>
        <p:nvSpPr>
          <p:cNvPr id="16" name="TextBox 16"/>
          <p:cNvSpPr txBox="1"/>
          <p:nvPr/>
        </p:nvSpPr>
        <p:spPr>
          <a:xfrm>
            <a:off x="1578157" y="4321373"/>
            <a:ext cx="7492867" cy="3831818"/>
          </a:xfrm>
          <a:prstGeom prst="rect">
            <a:avLst/>
          </a:prstGeom>
        </p:spPr>
        <p:txBody>
          <a:bodyPr wrap="square" lIns="0" tIns="0" rIns="0" bIns="0" rtlCol="0" anchor="ctr">
            <a:spAutoFit/>
          </a:bodyPr>
          <a:lstStyle/>
          <a:p>
            <a:pPr algn="justLow" rtl="1">
              <a:lnSpc>
                <a:spcPct val="150000"/>
              </a:lnSpc>
            </a:pPr>
            <a:r>
              <a:rPr lang="ar-SA" sz="2400" dirty="0">
                <a:solidFill>
                  <a:srgbClr val="315E59"/>
                </a:solidFill>
                <a:latin typeface="Dubai" panose="020B0503030403030204" pitchFamily="34" charset="-78"/>
                <a:ea typeface="Glacial Indifference"/>
                <a:cs typeface="Dubai" panose="020B0503030403030204" pitchFamily="34" charset="-78"/>
                <a:sym typeface="Glacial Indifference"/>
              </a:rPr>
              <a:t>تؤثر الحروب والنزاعات المسلحة بصورة مباشرة في الصحة النفسية للأطفال، حيث تزيد احتمالية الإصابة بالقلق والاكتئاب واضطراب الكرب التالي للصدمة (</a:t>
            </a:r>
            <a:r>
              <a:rPr lang="en-US" sz="2400" dirty="0">
                <a:solidFill>
                  <a:srgbClr val="315E59"/>
                </a:solidFill>
                <a:latin typeface="Dubai" panose="020B0503030403030204" pitchFamily="34" charset="-78"/>
                <a:ea typeface="Glacial Indifference"/>
                <a:cs typeface="Dubai" panose="020B0503030403030204" pitchFamily="34" charset="-78"/>
                <a:sym typeface="Glacial Indifference"/>
              </a:rPr>
              <a:t>PTSD</a:t>
            </a:r>
            <a:r>
              <a:rPr lang="ar-SA" sz="2400" dirty="0">
                <a:solidFill>
                  <a:srgbClr val="315E59"/>
                </a:solidFill>
                <a:latin typeface="Dubai" panose="020B0503030403030204" pitchFamily="34" charset="-78"/>
                <a:ea typeface="Glacial Indifference"/>
                <a:cs typeface="Dubai" panose="020B0503030403030204" pitchFamily="34" charset="-78"/>
                <a:sym typeface="Glacial Indifference"/>
              </a:rPr>
              <a:t>).</a:t>
            </a:r>
            <a:r>
              <a:rPr lang="en-US" sz="2400" dirty="0">
                <a:solidFill>
                  <a:srgbClr val="315E59"/>
                </a:solidFill>
                <a:latin typeface="Dubai" panose="020B0503030403030204" pitchFamily="34" charset="-78"/>
                <a:ea typeface="Glacial Indifference"/>
                <a:cs typeface="Dubai" panose="020B0503030403030204" pitchFamily="34" charset="-78"/>
                <a:sym typeface="Glacial Indifference"/>
              </a:rPr>
              <a:t> </a:t>
            </a:r>
            <a:r>
              <a:rPr lang="ar-SA" sz="2400" dirty="0">
                <a:solidFill>
                  <a:srgbClr val="315E59"/>
                </a:solidFill>
                <a:latin typeface="Dubai" panose="020B0503030403030204" pitchFamily="34" charset="-78"/>
                <a:ea typeface="Glacial Indifference"/>
                <a:cs typeface="Dubai" panose="020B0503030403030204" pitchFamily="34" charset="-78"/>
                <a:sym typeface="Glacial Indifference"/>
              </a:rPr>
              <a:t>يصعب اكتشاف هذه الاضطرابات مبكرًا لمحدودية قدرة الأطفال على التعبير الشفهي.</a:t>
            </a:r>
          </a:p>
          <a:p>
            <a:pPr algn="justLow" rtl="1">
              <a:lnSpc>
                <a:spcPct val="150000"/>
              </a:lnSpc>
            </a:pPr>
            <a:r>
              <a:rPr lang="ar-SA" sz="2400" dirty="0">
                <a:solidFill>
                  <a:srgbClr val="315E59"/>
                </a:solidFill>
                <a:latin typeface="Dubai" panose="020B0503030403030204" pitchFamily="34" charset="-78"/>
                <a:ea typeface="Glacial Indifference"/>
                <a:cs typeface="Dubai" panose="020B0503030403030204" pitchFamily="34" charset="-78"/>
                <a:sym typeface="Glacial Indifference"/>
              </a:rPr>
              <a:t>مع تطور الذكاء الاصطناعي، أصبح بالإمكان تحليل المؤشرات السلوكية والصوتية بموضوعية لتوفير أدوات داعمة للمختصين في التقييم الأولي واتخاذ القرار، دون استبدال التشخيص السريري.</a:t>
            </a:r>
            <a:endParaRPr lang="en-US" sz="2400" dirty="0">
              <a:solidFill>
                <a:srgbClr val="315E59"/>
              </a:solidFill>
              <a:latin typeface="Dubai" panose="020B0503030403030204" pitchFamily="34" charset="-78"/>
              <a:ea typeface="Glacial Indifference"/>
              <a:cs typeface="Dubai" panose="020B0503030403030204" pitchFamily="34" charset="-78"/>
              <a:sym typeface="Glacial Indifference"/>
            </a:endParaRPr>
          </a:p>
        </p:txBody>
      </p:sp>
      <p:sp>
        <p:nvSpPr>
          <p:cNvPr id="19" name="مستطيل: زوايا مستديرة 18">
            <a:extLst>
              <a:ext uri="{FF2B5EF4-FFF2-40B4-BE49-F238E27FC236}">
                <a16:creationId xmlns:a16="http://schemas.microsoft.com/office/drawing/2014/main" id="{BB6E71DE-31D3-2E9D-3919-6AD4A60AFC3B}"/>
              </a:ext>
            </a:extLst>
          </p:cNvPr>
          <p:cNvSpPr/>
          <p:nvPr/>
        </p:nvSpPr>
        <p:spPr>
          <a:xfrm>
            <a:off x="9980301" y="2833311"/>
            <a:ext cx="5715000" cy="6346701"/>
          </a:xfrm>
          <a:prstGeom prst="roundRect">
            <a:avLst>
              <a:gd name="adj" fmla="val 12343"/>
            </a:avLst>
          </a:prstGeom>
          <a:solidFill>
            <a:srgbClr val="4D9990"/>
          </a:solidFill>
          <a:ln>
            <a:solidFill>
              <a:srgbClr val="4D99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صورة 17">
            <a:extLst>
              <a:ext uri="{FF2B5EF4-FFF2-40B4-BE49-F238E27FC236}">
                <a16:creationId xmlns:a16="http://schemas.microsoft.com/office/drawing/2014/main" id="{40BF6805-EC52-581B-09BA-3D7FA7DA0250}"/>
              </a:ext>
            </a:extLst>
          </p:cNvPr>
          <p:cNvPicPr>
            <a:picLocks noChangeAspect="1"/>
          </p:cNvPicPr>
          <p:nvPr/>
        </p:nvPicPr>
        <p:blipFill>
          <a:blip r:embed="rId6" cstate="print">
            <a:extLst>
              <a:ext uri="{28A0092B-C50C-407E-A947-70E740481C1C}">
                <a14:useLocalDpi xmlns:a14="http://schemas.microsoft.com/office/drawing/2010/main" val="0"/>
              </a:ext>
            </a:extLst>
          </a:blip>
          <a:srcRect l="17152" r="19894"/>
          <a:stretch>
            <a:fillRect/>
          </a:stretch>
        </p:blipFill>
        <p:spPr>
          <a:xfrm>
            <a:off x="10315006" y="1437392"/>
            <a:ext cx="6194934" cy="7412216"/>
          </a:xfrm>
          <a:prstGeom prst="roundRect">
            <a:avLst>
              <a:gd name="adj" fmla="val 10918"/>
            </a:avLst>
          </a:prstGeom>
        </p:spPr>
      </p:pic>
      <p:sp>
        <p:nvSpPr>
          <p:cNvPr id="21" name="TextBox 15">
            <a:extLst>
              <a:ext uri="{FF2B5EF4-FFF2-40B4-BE49-F238E27FC236}">
                <a16:creationId xmlns:a16="http://schemas.microsoft.com/office/drawing/2014/main" id="{8D55EDCC-EDCE-507F-85B7-8C179902C130}"/>
              </a:ext>
            </a:extLst>
          </p:cNvPr>
          <p:cNvSpPr txBox="1"/>
          <p:nvPr/>
        </p:nvSpPr>
        <p:spPr>
          <a:xfrm>
            <a:off x="5065688"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01/16</a:t>
            </a:r>
          </a:p>
        </p:txBody>
      </p:sp>
    </p:spTree>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8" name="Freeform 8"/>
          <p:cNvSpPr/>
          <p:nvPr/>
        </p:nvSpPr>
        <p:spPr>
          <a:xfrm>
            <a:off x="16325057" y="-2019300"/>
            <a:ext cx="3867943" cy="4760545"/>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sp>
      <p:sp>
        <p:nvSpPr>
          <p:cNvPr id="9" name="TextBox 9"/>
          <p:cNvSpPr txBox="1"/>
          <p:nvPr/>
        </p:nvSpPr>
        <p:spPr>
          <a:xfrm>
            <a:off x="16325057" y="-2242451"/>
            <a:ext cx="3867943" cy="4239860"/>
          </a:xfrm>
          <a:prstGeom prst="rect">
            <a:avLst/>
          </a:prstGeom>
        </p:spPr>
        <p:txBody>
          <a:bodyPr lIns="50800" tIns="50800" rIns="50800" bIns="50800" rtlCol="0" anchor="ctr"/>
          <a:lstStyle/>
          <a:p>
            <a:pPr algn="ctr">
              <a:lnSpc>
                <a:spcPts val="2659"/>
              </a:lnSpc>
            </a:pPr>
            <a:endParaRPr/>
          </a:p>
        </p:txBody>
      </p:sp>
      <p:sp>
        <p:nvSpPr>
          <p:cNvPr id="11" name="Freeform 11"/>
          <p:cNvSpPr/>
          <p:nvPr/>
        </p:nvSpPr>
        <p:spPr>
          <a:xfrm rot="10800000">
            <a:off x="-1904999" y="7621955"/>
            <a:ext cx="3867943" cy="4760545"/>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sp>
      <p:sp>
        <p:nvSpPr>
          <p:cNvPr id="12" name="TextBox 12"/>
          <p:cNvSpPr txBox="1"/>
          <p:nvPr/>
        </p:nvSpPr>
        <p:spPr>
          <a:xfrm rot="10800000">
            <a:off x="-1904999" y="8365790"/>
            <a:ext cx="3867943" cy="4239860"/>
          </a:xfrm>
          <a:prstGeom prst="rect">
            <a:avLst/>
          </a:prstGeom>
        </p:spPr>
        <p:txBody>
          <a:bodyPr lIns="50800" tIns="50800" rIns="50800" bIns="50800" rtlCol="0" anchor="ctr"/>
          <a:lstStyle/>
          <a:p>
            <a:pPr algn="ctr">
              <a:lnSpc>
                <a:spcPts val="2659"/>
              </a:lnSpc>
            </a:pPr>
            <a:endParaRPr/>
          </a:p>
        </p:txBody>
      </p:sp>
      <p:sp>
        <p:nvSpPr>
          <p:cNvPr id="13" name="Freeform 13"/>
          <p:cNvSpPr/>
          <p:nvPr/>
        </p:nvSpPr>
        <p:spPr>
          <a:xfrm>
            <a:off x="1111442" y="8031753"/>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14" name="Freeform 14"/>
          <p:cNvSpPr/>
          <p:nvPr/>
        </p:nvSpPr>
        <p:spPr>
          <a:xfrm>
            <a:off x="16213887" y="1250767"/>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15" name="TextBox 15"/>
          <p:cNvSpPr txBox="1"/>
          <p:nvPr/>
        </p:nvSpPr>
        <p:spPr>
          <a:xfrm>
            <a:off x="4081989" y="870317"/>
            <a:ext cx="10124022" cy="931024"/>
          </a:xfrm>
          <a:prstGeom prst="rect">
            <a:avLst/>
          </a:prstGeom>
        </p:spPr>
        <p:txBody>
          <a:bodyPr lIns="0" tIns="0" rIns="0" bIns="0" rtlCol="0" anchor="ctr">
            <a:spAutoFit/>
          </a:bodyPr>
          <a:lstStyle/>
          <a:p>
            <a:pPr algn="ctr">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المشكلة التي يعالجها المشروع</a:t>
            </a:r>
            <a:endPar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sp>
        <p:nvSpPr>
          <p:cNvPr id="21" name="TextBox 15">
            <a:extLst>
              <a:ext uri="{FF2B5EF4-FFF2-40B4-BE49-F238E27FC236}">
                <a16:creationId xmlns:a16="http://schemas.microsoft.com/office/drawing/2014/main" id="{9EC31D01-BFD2-963D-FB34-3FF418C255D1}"/>
              </a:ext>
            </a:extLst>
          </p:cNvPr>
          <p:cNvSpPr txBox="1"/>
          <p:nvPr/>
        </p:nvSpPr>
        <p:spPr>
          <a:xfrm>
            <a:off x="5065688"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02/16</a:t>
            </a:r>
          </a:p>
        </p:txBody>
      </p:sp>
      <p:sp>
        <p:nvSpPr>
          <p:cNvPr id="22" name="مستطيل: زوايا مستديرة 21">
            <a:extLst>
              <a:ext uri="{FF2B5EF4-FFF2-40B4-BE49-F238E27FC236}">
                <a16:creationId xmlns:a16="http://schemas.microsoft.com/office/drawing/2014/main" id="{079B273F-645F-1FFB-992B-339AF057562A}"/>
              </a:ext>
            </a:extLst>
          </p:cNvPr>
          <p:cNvSpPr/>
          <p:nvPr/>
        </p:nvSpPr>
        <p:spPr>
          <a:xfrm>
            <a:off x="9747159" y="2525130"/>
            <a:ext cx="7038802" cy="1832386"/>
          </a:xfrm>
          <a:prstGeom prst="roundRect">
            <a:avLst>
              <a:gd name="adj" fmla="val 12975"/>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مستطيل: زوايا مستديرة 23">
            <a:extLst>
              <a:ext uri="{FF2B5EF4-FFF2-40B4-BE49-F238E27FC236}">
                <a16:creationId xmlns:a16="http://schemas.microsoft.com/office/drawing/2014/main" id="{EE2213F6-07A8-D7C6-8CFA-ECB7C0284748}"/>
              </a:ext>
            </a:extLst>
          </p:cNvPr>
          <p:cNvSpPr/>
          <p:nvPr/>
        </p:nvSpPr>
        <p:spPr>
          <a:xfrm>
            <a:off x="803357" y="2532338"/>
            <a:ext cx="7038802" cy="1832386"/>
          </a:xfrm>
          <a:prstGeom prst="roundRect">
            <a:avLst>
              <a:gd name="adj" fmla="val 12975"/>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مربع نص 24">
            <a:extLst>
              <a:ext uri="{FF2B5EF4-FFF2-40B4-BE49-F238E27FC236}">
                <a16:creationId xmlns:a16="http://schemas.microsoft.com/office/drawing/2014/main" id="{D0D5FA7B-B6DE-A9EF-31D5-72EEC949343D}"/>
              </a:ext>
            </a:extLst>
          </p:cNvPr>
          <p:cNvSpPr txBox="1"/>
          <p:nvPr/>
        </p:nvSpPr>
        <p:spPr>
          <a:xfrm>
            <a:off x="15804376" y="2095500"/>
            <a:ext cx="1680268" cy="3416320"/>
          </a:xfrm>
          <a:prstGeom prst="rect">
            <a:avLst/>
          </a:prstGeom>
          <a:noFill/>
          <a:ln>
            <a:noFill/>
          </a:ln>
        </p:spPr>
        <p:txBody>
          <a:bodyPr wrap="none" rtlCol="0">
            <a:spAutoFit/>
          </a:bodyPr>
          <a:lstStyle/>
          <a:p>
            <a:r>
              <a:rPr lang="en-US" sz="21600" dirty="0">
                <a:ln w="76200">
                  <a:solidFill>
                    <a:srgbClr val="315E59"/>
                  </a:solidFill>
                </a:ln>
                <a:solidFill>
                  <a:srgbClr val="315E59"/>
                </a:solidFill>
                <a:latin typeface="Dubai" panose="020B0503030403030204" pitchFamily="34" charset="-78"/>
                <a:cs typeface="Dubai" panose="020B0503030403030204" pitchFamily="34" charset="-78"/>
              </a:rPr>
              <a:t>1</a:t>
            </a:r>
          </a:p>
        </p:txBody>
      </p:sp>
      <p:sp>
        <p:nvSpPr>
          <p:cNvPr id="27" name="مربع نص 26">
            <a:extLst>
              <a:ext uri="{FF2B5EF4-FFF2-40B4-BE49-F238E27FC236}">
                <a16:creationId xmlns:a16="http://schemas.microsoft.com/office/drawing/2014/main" id="{61A65365-2D29-A98C-B496-4286E1C17F15}"/>
              </a:ext>
            </a:extLst>
          </p:cNvPr>
          <p:cNvSpPr txBox="1"/>
          <p:nvPr/>
        </p:nvSpPr>
        <p:spPr>
          <a:xfrm>
            <a:off x="6909961" y="2095500"/>
            <a:ext cx="1680268" cy="3416320"/>
          </a:xfrm>
          <a:prstGeom prst="rect">
            <a:avLst/>
          </a:prstGeom>
          <a:noFill/>
          <a:ln>
            <a:noFill/>
          </a:ln>
        </p:spPr>
        <p:txBody>
          <a:bodyPr wrap="none" rtlCol="0">
            <a:spAutoFit/>
          </a:bodyPr>
          <a:lstStyle/>
          <a:p>
            <a:r>
              <a:rPr lang="en-US" sz="21600" dirty="0">
                <a:ln w="76200">
                  <a:solidFill>
                    <a:srgbClr val="315E59"/>
                  </a:solidFill>
                </a:ln>
                <a:solidFill>
                  <a:srgbClr val="315E59"/>
                </a:solidFill>
                <a:latin typeface="Dubai" panose="020B0503030403030204" pitchFamily="34" charset="-78"/>
                <a:cs typeface="Dubai" panose="020B0503030403030204" pitchFamily="34" charset="-78"/>
              </a:rPr>
              <a:t>2</a:t>
            </a:r>
          </a:p>
        </p:txBody>
      </p:sp>
      <p:sp>
        <p:nvSpPr>
          <p:cNvPr id="30" name="مستطيل: زوايا مستديرة 29">
            <a:extLst>
              <a:ext uri="{FF2B5EF4-FFF2-40B4-BE49-F238E27FC236}">
                <a16:creationId xmlns:a16="http://schemas.microsoft.com/office/drawing/2014/main" id="{0E0F8112-14EA-3113-8B04-58E905FAA670}"/>
              </a:ext>
            </a:extLst>
          </p:cNvPr>
          <p:cNvSpPr/>
          <p:nvPr/>
        </p:nvSpPr>
        <p:spPr>
          <a:xfrm>
            <a:off x="9747159" y="4881764"/>
            <a:ext cx="7038802" cy="1832386"/>
          </a:xfrm>
          <a:prstGeom prst="roundRect">
            <a:avLst>
              <a:gd name="adj" fmla="val 12975"/>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مستطيل: زوايا مستديرة 30">
            <a:extLst>
              <a:ext uri="{FF2B5EF4-FFF2-40B4-BE49-F238E27FC236}">
                <a16:creationId xmlns:a16="http://schemas.microsoft.com/office/drawing/2014/main" id="{2C9F7CB9-196B-EFC9-D169-2DFD4127B712}"/>
              </a:ext>
            </a:extLst>
          </p:cNvPr>
          <p:cNvSpPr/>
          <p:nvPr/>
        </p:nvSpPr>
        <p:spPr>
          <a:xfrm>
            <a:off x="803357" y="4888972"/>
            <a:ext cx="7038802" cy="1832386"/>
          </a:xfrm>
          <a:prstGeom prst="roundRect">
            <a:avLst>
              <a:gd name="adj" fmla="val 12975"/>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مربع نص 31">
            <a:extLst>
              <a:ext uri="{FF2B5EF4-FFF2-40B4-BE49-F238E27FC236}">
                <a16:creationId xmlns:a16="http://schemas.microsoft.com/office/drawing/2014/main" id="{A7C25B34-DD36-1C0B-64BE-4B31A9DF8290}"/>
              </a:ext>
            </a:extLst>
          </p:cNvPr>
          <p:cNvSpPr txBox="1"/>
          <p:nvPr/>
        </p:nvSpPr>
        <p:spPr>
          <a:xfrm>
            <a:off x="15804376" y="4452134"/>
            <a:ext cx="1680268" cy="3416320"/>
          </a:xfrm>
          <a:prstGeom prst="rect">
            <a:avLst/>
          </a:prstGeom>
          <a:noFill/>
          <a:ln>
            <a:noFill/>
          </a:ln>
        </p:spPr>
        <p:txBody>
          <a:bodyPr wrap="none" rtlCol="0">
            <a:spAutoFit/>
          </a:bodyPr>
          <a:lstStyle/>
          <a:p>
            <a:r>
              <a:rPr lang="en-US" sz="21600" dirty="0">
                <a:ln w="76200">
                  <a:solidFill>
                    <a:srgbClr val="315E59"/>
                  </a:solidFill>
                </a:ln>
                <a:solidFill>
                  <a:srgbClr val="315E59"/>
                </a:solidFill>
                <a:latin typeface="Dubai" panose="020B0503030403030204" pitchFamily="34" charset="-78"/>
                <a:cs typeface="Dubai" panose="020B0503030403030204" pitchFamily="34" charset="-78"/>
              </a:rPr>
              <a:t>3</a:t>
            </a:r>
          </a:p>
        </p:txBody>
      </p:sp>
      <p:sp>
        <p:nvSpPr>
          <p:cNvPr id="33" name="مربع نص 32">
            <a:extLst>
              <a:ext uri="{FF2B5EF4-FFF2-40B4-BE49-F238E27FC236}">
                <a16:creationId xmlns:a16="http://schemas.microsoft.com/office/drawing/2014/main" id="{779363C8-9FD5-5241-A6C5-DE8E78124C6A}"/>
              </a:ext>
            </a:extLst>
          </p:cNvPr>
          <p:cNvSpPr txBox="1"/>
          <p:nvPr/>
        </p:nvSpPr>
        <p:spPr>
          <a:xfrm>
            <a:off x="6909961" y="4452134"/>
            <a:ext cx="1680268" cy="3416320"/>
          </a:xfrm>
          <a:prstGeom prst="rect">
            <a:avLst/>
          </a:prstGeom>
          <a:noFill/>
          <a:ln>
            <a:noFill/>
          </a:ln>
        </p:spPr>
        <p:txBody>
          <a:bodyPr wrap="none" rtlCol="0">
            <a:spAutoFit/>
          </a:bodyPr>
          <a:lstStyle/>
          <a:p>
            <a:r>
              <a:rPr lang="en-US" sz="21600" dirty="0">
                <a:ln w="76200">
                  <a:solidFill>
                    <a:srgbClr val="315E59"/>
                  </a:solidFill>
                </a:ln>
                <a:solidFill>
                  <a:srgbClr val="315E59"/>
                </a:solidFill>
                <a:latin typeface="Dubai" panose="020B0503030403030204" pitchFamily="34" charset="-78"/>
                <a:cs typeface="Dubai" panose="020B0503030403030204" pitchFamily="34" charset="-78"/>
              </a:rPr>
              <a:t>4</a:t>
            </a:r>
          </a:p>
        </p:txBody>
      </p:sp>
      <p:sp>
        <p:nvSpPr>
          <p:cNvPr id="45" name="مستطيل: زوايا مستديرة 44">
            <a:extLst>
              <a:ext uri="{FF2B5EF4-FFF2-40B4-BE49-F238E27FC236}">
                <a16:creationId xmlns:a16="http://schemas.microsoft.com/office/drawing/2014/main" id="{6B448151-1F10-71DC-8D09-89AF551B1DAD}"/>
              </a:ext>
            </a:extLst>
          </p:cNvPr>
          <p:cNvSpPr/>
          <p:nvPr/>
        </p:nvSpPr>
        <p:spPr>
          <a:xfrm>
            <a:off x="5250564" y="7332938"/>
            <a:ext cx="7038802" cy="1832386"/>
          </a:xfrm>
          <a:prstGeom prst="roundRect">
            <a:avLst>
              <a:gd name="adj" fmla="val 12975"/>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مربع نص 46">
            <a:extLst>
              <a:ext uri="{FF2B5EF4-FFF2-40B4-BE49-F238E27FC236}">
                <a16:creationId xmlns:a16="http://schemas.microsoft.com/office/drawing/2014/main" id="{4522B52D-8C4A-AAA0-8CE8-52FE32D3B583}"/>
              </a:ext>
            </a:extLst>
          </p:cNvPr>
          <p:cNvSpPr txBox="1"/>
          <p:nvPr/>
        </p:nvSpPr>
        <p:spPr>
          <a:xfrm>
            <a:off x="11357168" y="6896100"/>
            <a:ext cx="1680268" cy="3416320"/>
          </a:xfrm>
          <a:prstGeom prst="rect">
            <a:avLst/>
          </a:prstGeom>
          <a:noFill/>
          <a:ln>
            <a:noFill/>
          </a:ln>
        </p:spPr>
        <p:txBody>
          <a:bodyPr wrap="none" rtlCol="0">
            <a:spAutoFit/>
          </a:bodyPr>
          <a:lstStyle/>
          <a:p>
            <a:r>
              <a:rPr lang="en-US" sz="21600" dirty="0">
                <a:ln w="76200">
                  <a:solidFill>
                    <a:srgbClr val="315E59"/>
                  </a:solidFill>
                </a:ln>
                <a:solidFill>
                  <a:srgbClr val="315E59"/>
                </a:solidFill>
                <a:latin typeface="Dubai" panose="020B0503030403030204" pitchFamily="34" charset="-78"/>
                <a:cs typeface="Dubai" panose="020B0503030403030204" pitchFamily="34" charset="-78"/>
              </a:rPr>
              <a:t>5</a:t>
            </a:r>
          </a:p>
        </p:txBody>
      </p:sp>
      <p:sp>
        <p:nvSpPr>
          <p:cNvPr id="50" name="مربع نص 49">
            <a:extLst>
              <a:ext uri="{FF2B5EF4-FFF2-40B4-BE49-F238E27FC236}">
                <a16:creationId xmlns:a16="http://schemas.microsoft.com/office/drawing/2014/main" id="{5D4C3F44-E845-670A-52AE-B5565B91600D}"/>
              </a:ext>
            </a:extLst>
          </p:cNvPr>
          <p:cNvSpPr txBox="1"/>
          <p:nvPr/>
        </p:nvSpPr>
        <p:spPr>
          <a:xfrm>
            <a:off x="10158782" y="2786145"/>
            <a:ext cx="5537986" cy="1331134"/>
          </a:xfrm>
          <a:prstGeom prst="rect">
            <a:avLst/>
          </a:prstGeom>
          <a:noFill/>
        </p:spPr>
        <p:txBody>
          <a:bodyPr wrap="square" anchor="ctr">
            <a:spAutoFit/>
          </a:bodyPr>
          <a:lstStyle/>
          <a:p>
            <a:pPr algn="justLow" rtl="1">
              <a:lnSpc>
                <a:spcPct val="150000"/>
              </a:lnSpc>
            </a:pPr>
            <a:r>
              <a:rPr lang="en-US" sz="2800" dirty="0" err="1">
                <a:latin typeface="Dubai" panose="020B0503030403030204" pitchFamily="34" charset="-78"/>
                <a:cs typeface="Dubai" panose="020B0503030403030204" pitchFamily="34" charset="-78"/>
              </a:rPr>
              <a:t>صعوبة</a:t>
            </a:r>
            <a:r>
              <a:rPr lang="en-US" sz="2800" dirty="0">
                <a:latin typeface="Dubai" panose="020B0503030403030204" pitchFamily="34" charset="-78"/>
                <a:cs typeface="Dubai" panose="020B0503030403030204" pitchFamily="34" charset="-78"/>
              </a:rPr>
              <a:t> اكتشاف </a:t>
            </a:r>
            <a:r>
              <a:rPr lang="en-US" sz="2800" dirty="0" err="1">
                <a:latin typeface="Dubai" panose="020B0503030403030204" pitchFamily="34" charset="-78"/>
                <a:cs typeface="Dubai" panose="020B0503030403030204" pitchFamily="34" charset="-78"/>
              </a:rPr>
              <a:t>الاضطرابات</a:t>
            </a:r>
            <a:r>
              <a:rPr lang="en-US" sz="2800" dirty="0">
                <a:latin typeface="Dubai" panose="020B0503030403030204" pitchFamily="34" charset="-78"/>
                <a:cs typeface="Dubai" panose="020B0503030403030204" pitchFamily="34" charset="-78"/>
              </a:rPr>
              <a:t> </a:t>
            </a:r>
            <a:r>
              <a:rPr lang="en-US" sz="2800" dirty="0" err="1">
                <a:latin typeface="Dubai" panose="020B0503030403030204" pitchFamily="34" charset="-78"/>
                <a:cs typeface="Dubai" panose="020B0503030403030204" pitchFamily="34" charset="-78"/>
              </a:rPr>
              <a:t>النفسية</a:t>
            </a:r>
            <a:r>
              <a:rPr lang="en-US" sz="2800" dirty="0">
                <a:latin typeface="Dubai" panose="020B0503030403030204" pitchFamily="34" charset="-78"/>
                <a:cs typeface="Dubai" panose="020B0503030403030204" pitchFamily="34" charset="-78"/>
              </a:rPr>
              <a:t> </a:t>
            </a:r>
            <a:r>
              <a:rPr lang="en-US" sz="2800" dirty="0" err="1">
                <a:latin typeface="Dubai" panose="020B0503030403030204" pitchFamily="34" charset="-78"/>
                <a:cs typeface="Dubai" panose="020B0503030403030204" pitchFamily="34" charset="-78"/>
              </a:rPr>
              <a:t>لدى</a:t>
            </a:r>
            <a:r>
              <a:rPr lang="en-US" sz="2800" dirty="0">
                <a:latin typeface="Dubai" panose="020B0503030403030204" pitchFamily="34" charset="-78"/>
                <a:cs typeface="Dubai" panose="020B0503030403030204" pitchFamily="34" charset="-78"/>
              </a:rPr>
              <a:t> </a:t>
            </a:r>
            <a:r>
              <a:rPr lang="en-US" sz="2800" dirty="0" err="1">
                <a:latin typeface="Dubai" panose="020B0503030403030204" pitchFamily="34" charset="-78"/>
                <a:cs typeface="Dubai" panose="020B0503030403030204" pitchFamily="34" charset="-78"/>
              </a:rPr>
              <a:t>الأطفال</a:t>
            </a:r>
            <a:r>
              <a:rPr lang="en-US" sz="2800" dirty="0">
                <a:latin typeface="Dubai" panose="020B0503030403030204" pitchFamily="34" charset="-78"/>
                <a:cs typeface="Dubai" panose="020B0503030403030204" pitchFamily="34" charset="-78"/>
              </a:rPr>
              <a:t> </a:t>
            </a:r>
            <a:r>
              <a:rPr lang="en-US" sz="2800" dirty="0" err="1">
                <a:latin typeface="Dubai" panose="020B0503030403030204" pitchFamily="34" charset="-78"/>
                <a:cs typeface="Dubai" panose="020B0503030403030204" pitchFamily="34" charset="-78"/>
              </a:rPr>
              <a:t>المتضررين</a:t>
            </a:r>
            <a:r>
              <a:rPr lang="en-US" sz="2800" dirty="0">
                <a:latin typeface="Dubai" panose="020B0503030403030204" pitchFamily="34" charset="-78"/>
                <a:cs typeface="Dubai" panose="020B0503030403030204" pitchFamily="34" charset="-78"/>
              </a:rPr>
              <a:t> من </a:t>
            </a:r>
            <a:r>
              <a:rPr lang="en-US" sz="2800" dirty="0" err="1">
                <a:latin typeface="Dubai" panose="020B0503030403030204" pitchFamily="34" charset="-78"/>
                <a:cs typeface="Dubai" panose="020B0503030403030204" pitchFamily="34" charset="-78"/>
              </a:rPr>
              <a:t>الحروب</a:t>
            </a:r>
            <a:r>
              <a:rPr lang="en-US" sz="2800" dirty="0">
                <a:latin typeface="Dubai" panose="020B0503030403030204" pitchFamily="34" charset="-78"/>
                <a:cs typeface="Dubai" panose="020B0503030403030204" pitchFamily="34" charset="-78"/>
              </a:rPr>
              <a:t>.</a:t>
            </a:r>
          </a:p>
        </p:txBody>
      </p:sp>
      <p:sp>
        <p:nvSpPr>
          <p:cNvPr id="52" name="مربع نص 51">
            <a:extLst>
              <a:ext uri="{FF2B5EF4-FFF2-40B4-BE49-F238E27FC236}">
                <a16:creationId xmlns:a16="http://schemas.microsoft.com/office/drawing/2014/main" id="{A5E66221-62D8-4968-93CD-999CE2BE955E}"/>
              </a:ext>
            </a:extLst>
          </p:cNvPr>
          <p:cNvSpPr txBox="1"/>
          <p:nvPr/>
        </p:nvSpPr>
        <p:spPr>
          <a:xfrm>
            <a:off x="1180565" y="2786145"/>
            <a:ext cx="5537986" cy="1331134"/>
          </a:xfrm>
          <a:prstGeom prst="rect">
            <a:avLst/>
          </a:prstGeom>
          <a:noFill/>
        </p:spPr>
        <p:txBody>
          <a:bodyPr wrap="square" anchor="ctr">
            <a:spAutoFit/>
          </a:bodyPr>
          <a:lstStyle/>
          <a:p>
            <a:pPr algn="justLow" rtl="1">
              <a:lnSpc>
                <a:spcPct val="150000"/>
              </a:lnSpc>
            </a:pPr>
            <a:r>
              <a:rPr lang="ar-SA" sz="2800" dirty="0">
                <a:latin typeface="Dubai" panose="020B0503030403030204" pitchFamily="34" charset="-78"/>
                <a:cs typeface="Dubai" panose="020B0503030403030204" pitchFamily="34" charset="-78"/>
              </a:rPr>
              <a:t>اعتماد أدوات التقييم التقليدية على المقابلات والاستبيانات فقط.</a:t>
            </a:r>
            <a:endParaRPr lang="en-US" sz="2800" dirty="0">
              <a:latin typeface="Dubai" panose="020B0503030403030204" pitchFamily="34" charset="-78"/>
              <a:cs typeface="Dubai" panose="020B0503030403030204" pitchFamily="34" charset="-78"/>
            </a:endParaRPr>
          </a:p>
        </p:txBody>
      </p:sp>
      <p:sp>
        <p:nvSpPr>
          <p:cNvPr id="54" name="مربع نص 53">
            <a:extLst>
              <a:ext uri="{FF2B5EF4-FFF2-40B4-BE49-F238E27FC236}">
                <a16:creationId xmlns:a16="http://schemas.microsoft.com/office/drawing/2014/main" id="{327EB19A-340D-EAEA-1270-26144F3C1B6F}"/>
              </a:ext>
            </a:extLst>
          </p:cNvPr>
          <p:cNvSpPr txBox="1"/>
          <p:nvPr/>
        </p:nvSpPr>
        <p:spPr>
          <a:xfrm>
            <a:off x="10158782" y="5101627"/>
            <a:ext cx="5537986" cy="1331134"/>
          </a:xfrm>
          <a:prstGeom prst="rect">
            <a:avLst/>
          </a:prstGeom>
          <a:noFill/>
        </p:spPr>
        <p:txBody>
          <a:bodyPr wrap="square" anchor="ctr">
            <a:spAutoFit/>
          </a:bodyPr>
          <a:lstStyle/>
          <a:p>
            <a:pPr algn="justLow" rtl="1">
              <a:lnSpc>
                <a:spcPct val="150000"/>
              </a:lnSpc>
            </a:pPr>
            <a:r>
              <a:rPr lang="ar-SA" sz="2800" dirty="0">
                <a:latin typeface="Dubai" panose="020B0503030403030204" pitchFamily="34" charset="-78"/>
                <a:cs typeface="Dubai" panose="020B0503030403030204" pitchFamily="34" charset="-78"/>
              </a:rPr>
              <a:t>محدودية الموارد البشرية والمختصين في مناطق النزاع.</a:t>
            </a:r>
            <a:endParaRPr lang="en-US" sz="2800" dirty="0">
              <a:latin typeface="Dubai" panose="020B0503030403030204" pitchFamily="34" charset="-78"/>
              <a:cs typeface="Dubai" panose="020B0503030403030204" pitchFamily="34" charset="-78"/>
            </a:endParaRPr>
          </a:p>
        </p:txBody>
      </p:sp>
      <p:sp>
        <p:nvSpPr>
          <p:cNvPr id="56" name="مربع نص 55">
            <a:extLst>
              <a:ext uri="{FF2B5EF4-FFF2-40B4-BE49-F238E27FC236}">
                <a16:creationId xmlns:a16="http://schemas.microsoft.com/office/drawing/2014/main" id="{73BB0CD4-620B-D411-1EF6-512A7C09B0FD}"/>
              </a:ext>
            </a:extLst>
          </p:cNvPr>
          <p:cNvSpPr txBox="1"/>
          <p:nvPr/>
        </p:nvSpPr>
        <p:spPr>
          <a:xfrm>
            <a:off x="1166164" y="5148906"/>
            <a:ext cx="5537986" cy="1331134"/>
          </a:xfrm>
          <a:prstGeom prst="rect">
            <a:avLst/>
          </a:prstGeom>
          <a:noFill/>
        </p:spPr>
        <p:txBody>
          <a:bodyPr wrap="square" anchor="ctr">
            <a:spAutoFit/>
          </a:bodyPr>
          <a:lstStyle/>
          <a:p>
            <a:pPr algn="justLow" rtl="1">
              <a:lnSpc>
                <a:spcPct val="150000"/>
              </a:lnSpc>
            </a:pPr>
            <a:r>
              <a:rPr lang="ar-SA" sz="2800" dirty="0">
                <a:latin typeface="Dubai" panose="020B0503030403030204" pitchFamily="34" charset="-78"/>
                <a:cs typeface="Dubai" panose="020B0503030403030204" pitchFamily="34" charset="-78"/>
              </a:rPr>
              <a:t>الحاجة الملحة لوسيلة موضوعية تدعم قرار المختص النفسي.</a:t>
            </a:r>
            <a:endParaRPr lang="en-US" sz="2800" dirty="0">
              <a:latin typeface="Dubai" panose="020B0503030403030204" pitchFamily="34" charset="-78"/>
              <a:cs typeface="Dubai" panose="020B0503030403030204" pitchFamily="34" charset="-78"/>
            </a:endParaRPr>
          </a:p>
        </p:txBody>
      </p:sp>
      <p:sp>
        <p:nvSpPr>
          <p:cNvPr id="58" name="مربع نص 57">
            <a:extLst>
              <a:ext uri="{FF2B5EF4-FFF2-40B4-BE49-F238E27FC236}">
                <a16:creationId xmlns:a16="http://schemas.microsoft.com/office/drawing/2014/main" id="{2A208106-5F61-0B34-5B9D-07A0347A402E}"/>
              </a:ext>
            </a:extLst>
          </p:cNvPr>
          <p:cNvSpPr txBox="1"/>
          <p:nvPr/>
        </p:nvSpPr>
        <p:spPr>
          <a:xfrm>
            <a:off x="5642310" y="7580321"/>
            <a:ext cx="5537986" cy="1331134"/>
          </a:xfrm>
          <a:prstGeom prst="rect">
            <a:avLst/>
          </a:prstGeom>
          <a:noFill/>
        </p:spPr>
        <p:txBody>
          <a:bodyPr wrap="square" anchor="ctr">
            <a:spAutoFit/>
          </a:bodyPr>
          <a:lstStyle/>
          <a:p>
            <a:pPr algn="justLow" rtl="1">
              <a:lnSpc>
                <a:spcPct val="150000"/>
              </a:lnSpc>
            </a:pPr>
            <a:r>
              <a:rPr lang="ar-SA" sz="2800" dirty="0">
                <a:latin typeface="Dubai" panose="020B0503030403030204" pitchFamily="34" charset="-78"/>
                <a:cs typeface="Dubai" panose="020B0503030403030204" pitchFamily="34" charset="-78"/>
              </a:rPr>
              <a:t>غياب نظام ذكي متكامل يجمع بين تحليل غير اللفظي والصوت.</a:t>
            </a:r>
            <a:endParaRPr lang="en-US" sz="2800" dirty="0">
              <a:latin typeface="Dubai" panose="020B0503030403030204" pitchFamily="34" charset="-78"/>
              <a:cs typeface="Dubai" panose="020B0503030403030204" pitchFamily="34" charset="-78"/>
            </a:endParaRPr>
          </a:p>
        </p:txBody>
      </p:sp>
    </p:spTree>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3" name="Freeform 3"/>
          <p:cNvSpPr/>
          <p:nvPr/>
        </p:nvSpPr>
        <p:spPr>
          <a:xfrm rot="-2475331">
            <a:off x="15429182" y="8070795"/>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8324668">
            <a:off x="-2998584" y="-2411790"/>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rot="10799999">
            <a:off x="14648161" y="8420742"/>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3188272" y="-2015050"/>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sp>
      <p:grpSp>
        <p:nvGrpSpPr>
          <p:cNvPr id="7" name="Group 7"/>
          <p:cNvGrpSpPr/>
          <p:nvPr/>
        </p:nvGrpSpPr>
        <p:grpSpPr>
          <a:xfrm>
            <a:off x="16629857" y="-2019300"/>
            <a:ext cx="3867943" cy="4760545"/>
            <a:chOff x="0" y="0"/>
            <a:chExt cx="660400" cy="812800"/>
          </a:xfrm>
        </p:grpSpPr>
        <p:sp>
          <p:nvSpPr>
            <p:cNvPr id="8" name="Freeform 8"/>
            <p:cNvSpPr/>
            <p:nvPr/>
          </p:nvSpPr>
          <p:spPr>
            <a:xfrm>
              <a:off x="0" y="0"/>
              <a:ext cx="660400" cy="812800"/>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sp>
        <p:sp>
          <p:nvSpPr>
            <p:cNvPr id="9" name="TextBox 9"/>
            <p:cNvSpPr txBox="1"/>
            <p:nvPr/>
          </p:nvSpPr>
          <p:spPr>
            <a:xfrm>
              <a:off x="0" y="-38100"/>
              <a:ext cx="660400" cy="723900"/>
            </a:xfrm>
            <a:prstGeom prst="rect">
              <a:avLst/>
            </a:prstGeom>
          </p:spPr>
          <p:txBody>
            <a:bodyPr lIns="50800" tIns="50800" rIns="50800" bIns="50800" rtlCol="0" anchor="ctr"/>
            <a:lstStyle/>
            <a:p>
              <a:pPr algn="ctr" rtl="1">
                <a:lnSpc>
                  <a:spcPts val="2659"/>
                </a:lnSpc>
              </a:pPr>
              <a:endParaRPr>
                <a:latin typeface="Dubai" panose="020B0503030403030204" pitchFamily="34" charset="-78"/>
                <a:cs typeface="Dubai" panose="020B0503030403030204" pitchFamily="34" charset="-78"/>
              </a:endParaRPr>
            </a:p>
          </p:txBody>
        </p:sp>
      </p:grpSp>
      <p:grpSp>
        <p:nvGrpSpPr>
          <p:cNvPr id="10" name="Group 10"/>
          <p:cNvGrpSpPr/>
          <p:nvPr/>
        </p:nvGrpSpPr>
        <p:grpSpPr>
          <a:xfrm rot="-10800000">
            <a:off x="-2971800" y="6498156"/>
            <a:ext cx="3867943" cy="4760545"/>
            <a:chOff x="0" y="0"/>
            <a:chExt cx="660400" cy="812800"/>
          </a:xfrm>
        </p:grpSpPr>
        <p:sp>
          <p:nvSpPr>
            <p:cNvPr id="11" name="Freeform 11"/>
            <p:cNvSpPr/>
            <p:nvPr/>
          </p:nvSpPr>
          <p:spPr>
            <a:xfrm>
              <a:off x="0" y="0"/>
              <a:ext cx="660400" cy="812800"/>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sp>
        <p:sp>
          <p:nvSpPr>
            <p:cNvPr id="12" name="TextBox 12"/>
            <p:cNvSpPr txBox="1"/>
            <p:nvPr/>
          </p:nvSpPr>
          <p:spPr>
            <a:xfrm>
              <a:off x="0" y="-38100"/>
              <a:ext cx="660400" cy="723900"/>
            </a:xfrm>
            <a:prstGeom prst="rect">
              <a:avLst/>
            </a:prstGeom>
          </p:spPr>
          <p:txBody>
            <a:bodyPr lIns="50800" tIns="50800" rIns="50800" bIns="50800" rtlCol="0" anchor="ctr"/>
            <a:lstStyle/>
            <a:p>
              <a:pPr algn="ctr" rtl="1">
                <a:lnSpc>
                  <a:spcPts val="2659"/>
                </a:lnSpc>
              </a:pPr>
              <a:endParaRPr>
                <a:latin typeface="Dubai" panose="020B0503030403030204" pitchFamily="34" charset="-78"/>
                <a:cs typeface="Dubai" panose="020B0503030403030204" pitchFamily="34" charset="-78"/>
              </a:endParaRPr>
            </a:p>
          </p:txBody>
        </p:sp>
      </p:grpSp>
      <p:sp>
        <p:nvSpPr>
          <p:cNvPr id="13" name="Freeform 13"/>
          <p:cNvSpPr/>
          <p:nvPr/>
        </p:nvSpPr>
        <p:spPr>
          <a:xfrm>
            <a:off x="44641" y="6907954"/>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4" name="Freeform 14"/>
          <p:cNvSpPr/>
          <p:nvPr/>
        </p:nvSpPr>
        <p:spPr>
          <a:xfrm>
            <a:off x="16518687" y="1250767"/>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21" name="TextBox 15">
            <a:extLst>
              <a:ext uri="{FF2B5EF4-FFF2-40B4-BE49-F238E27FC236}">
                <a16:creationId xmlns:a16="http://schemas.microsoft.com/office/drawing/2014/main" id="{29EDC21D-EBA9-09D6-6F74-8550FA970776}"/>
              </a:ext>
            </a:extLst>
          </p:cNvPr>
          <p:cNvSpPr txBox="1"/>
          <p:nvPr/>
        </p:nvSpPr>
        <p:spPr>
          <a:xfrm>
            <a:off x="4081989" y="870317"/>
            <a:ext cx="10124022" cy="931024"/>
          </a:xfrm>
          <a:prstGeom prst="rect">
            <a:avLst/>
          </a:prstGeom>
        </p:spPr>
        <p:txBody>
          <a:bodyPr lIns="0" tIns="0" rIns="0" bIns="0" rtlCol="0" anchor="ctr">
            <a:spAutoFit/>
          </a:bodyPr>
          <a:lstStyle/>
          <a:p>
            <a:pPr algn="ctr">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أهمية المشروع</a:t>
            </a:r>
            <a:endPar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grpSp>
        <p:nvGrpSpPr>
          <p:cNvPr id="34" name="مجموعة 33">
            <a:extLst>
              <a:ext uri="{FF2B5EF4-FFF2-40B4-BE49-F238E27FC236}">
                <a16:creationId xmlns:a16="http://schemas.microsoft.com/office/drawing/2014/main" id="{C7AB4D5E-032C-60C6-8AD6-4CE4DEC9696C}"/>
              </a:ext>
            </a:extLst>
          </p:cNvPr>
          <p:cNvGrpSpPr/>
          <p:nvPr/>
        </p:nvGrpSpPr>
        <p:grpSpPr>
          <a:xfrm>
            <a:off x="6539401" y="3189901"/>
            <a:ext cx="5209200" cy="4824149"/>
            <a:chOff x="6539400" y="3162300"/>
            <a:chExt cx="5209200" cy="4824149"/>
          </a:xfrm>
        </p:grpSpPr>
        <p:sp>
          <p:nvSpPr>
            <p:cNvPr id="24" name="مستطيل: زوايا مستديرة 23">
              <a:extLst>
                <a:ext uri="{FF2B5EF4-FFF2-40B4-BE49-F238E27FC236}">
                  <a16:creationId xmlns:a16="http://schemas.microsoft.com/office/drawing/2014/main" id="{3493D701-49AD-FCAE-8EBA-FDED9097D694}"/>
                </a:ext>
              </a:extLst>
            </p:cNvPr>
            <p:cNvSpPr/>
            <p:nvPr/>
          </p:nvSpPr>
          <p:spPr>
            <a:xfrm>
              <a:off x="6539400" y="3162300"/>
              <a:ext cx="5209200" cy="2433511"/>
            </a:xfrm>
            <a:prstGeom prst="roundRect">
              <a:avLst>
                <a:gd name="adj" fmla="val 15222"/>
              </a:avLst>
            </a:prstGeom>
            <a:solidFill>
              <a:srgbClr val="315E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مستطيل: زوايا مستديرة 21">
              <a:extLst>
                <a:ext uri="{FF2B5EF4-FFF2-40B4-BE49-F238E27FC236}">
                  <a16:creationId xmlns:a16="http://schemas.microsoft.com/office/drawing/2014/main" id="{3D0B267C-89FF-7F03-C254-5E5D3C917F97}"/>
                </a:ext>
              </a:extLst>
            </p:cNvPr>
            <p:cNvSpPr/>
            <p:nvPr/>
          </p:nvSpPr>
          <p:spPr>
            <a:xfrm>
              <a:off x="6858000" y="3467100"/>
              <a:ext cx="4572000" cy="4519349"/>
            </a:xfrm>
            <a:prstGeom prst="roundRect">
              <a:avLst>
                <a:gd name="adj" fmla="val 8574"/>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مجموعة 34">
            <a:extLst>
              <a:ext uri="{FF2B5EF4-FFF2-40B4-BE49-F238E27FC236}">
                <a16:creationId xmlns:a16="http://schemas.microsoft.com/office/drawing/2014/main" id="{751617AA-97FC-79F8-4261-67B2D80260A7}"/>
              </a:ext>
            </a:extLst>
          </p:cNvPr>
          <p:cNvGrpSpPr/>
          <p:nvPr/>
        </p:nvGrpSpPr>
        <p:grpSpPr>
          <a:xfrm>
            <a:off x="12133310" y="3189901"/>
            <a:ext cx="5209200" cy="4824149"/>
            <a:chOff x="6539400" y="3162300"/>
            <a:chExt cx="5209200" cy="4824149"/>
          </a:xfrm>
        </p:grpSpPr>
        <p:sp>
          <p:nvSpPr>
            <p:cNvPr id="36" name="مستطيل: زوايا مستديرة 35">
              <a:extLst>
                <a:ext uri="{FF2B5EF4-FFF2-40B4-BE49-F238E27FC236}">
                  <a16:creationId xmlns:a16="http://schemas.microsoft.com/office/drawing/2014/main" id="{885AF12C-FC3A-8FA1-E529-97AE110F202E}"/>
                </a:ext>
              </a:extLst>
            </p:cNvPr>
            <p:cNvSpPr/>
            <p:nvPr/>
          </p:nvSpPr>
          <p:spPr>
            <a:xfrm>
              <a:off x="6539400" y="3162300"/>
              <a:ext cx="5209200" cy="2433511"/>
            </a:xfrm>
            <a:prstGeom prst="roundRect">
              <a:avLst>
                <a:gd name="adj" fmla="val 15222"/>
              </a:avLst>
            </a:prstGeom>
            <a:solidFill>
              <a:srgbClr val="315E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مستطيل: زوايا مستديرة 36">
              <a:extLst>
                <a:ext uri="{FF2B5EF4-FFF2-40B4-BE49-F238E27FC236}">
                  <a16:creationId xmlns:a16="http://schemas.microsoft.com/office/drawing/2014/main" id="{DD7724E6-04CB-3871-48B2-360C023D18C3}"/>
                </a:ext>
              </a:extLst>
            </p:cNvPr>
            <p:cNvSpPr/>
            <p:nvPr/>
          </p:nvSpPr>
          <p:spPr>
            <a:xfrm>
              <a:off x="6858000" y="3467100"/>
              <a:ext cx="4572000" cy="4519349"/>
            </a:xfrm>
            <a:prstGeom prst="roundRect">
              <a:avLst>
                <a:gd name="adj" fmla="val 8574"/>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مجموعة 37">
            <a:extLst>
              <a:ext uri="{FF2B5EF4-FFF2-40B4-BE49-F238E27FC236}">
                <a16:creationId xmlns:a16="http://schemas.microsoft.com/office/drawing/2014/main" id="{F349DFC5-3E0B-530A-A789-CF4B74D334DD}"/>
              </a:ext>
            </a:extLst>
          </p:cNvPr>
          <p:cNvGrpSpPr/>
          <p:nvPr/>
        </p:nvGrpSpPr>
        <p:grpSpPr>
          <a:xfrm>
            <a:off x="945491" y="3189901"/>
            <a:ext cx="5209200" cy="4824149"/>
            <a:chOff x="6539400" y="3162300"/>
            <a:chExt cx="5209200" cy="4824149"/>
          </a:xfrm>
        </p:grpSpPr>
        <p:sp>
          <p:nvSpPr>
            <p:cNvPr id="39" name="مستطيل: زوايا مستديرة 38">
              <a:extLst>
                <a:ext uri="{FF2B5EF4-FFF2-40B4-BE49-F238E27FC236}">
                  <a16:creationId xmlns:a16="http://schemas.microsoft.com/office/drawing/2014/main" id="{A3C77ED2-013E-07F6-CB3F-4F8A83094135}"/>
                </a:ext>
              </a:extLst>
            </p:cNvPr>
            <p:cNvSpPr/>
            <p:nvPr/>
          </p:nvSpPr>
          <p:spPr>
            <a:xfrm>
              <a:off x="6539400" y="3162300"/>
              <a:ext cx="5209200" cy="2433511"/>
            </a:xfrm>
            <a:prstGeom prst="roundRect">
              <a:avLst>
                <a:gd name="adj" fmla="val 15222"/>
              </a:avLst>
            </a:prstGeom>
            <a:solidFill>
              <a:srgbClr val="315E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مستطيل: زوايا مستديرة 39">
              <a:extLst>
                <a:ext uri="{FF2B5EF4-FFF2-40B4-BE49-F238E27FC236}">
                  <a16:creationId xmlns:a16="http://schemas.microsoft.com/office/drawing/2014/main" id="{2205AF6C-001D-7A50-2543-2BE3BCF1C3E2}"/>
                </a:ext>
              </a:extLst>
            </p:cNvPr>
            <p:cNvSpPr/>
            <p:nvPr/>
          </p:nvSpPr>
          <p:spPr>
            <a:xfrm>
              <a:off x="6858000" y="3467100"/>
              <a:ext cx="4572000" cy="4519349"/>
            </a:xfrm>
            <a:prstGeom prst="roundRect">
              <a:avLst>
                <a:gd name="adj" fmla="val 8574"/>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مربع نص 42">
            <a:extLst>
              <a:ext uri="{FF2B5EF4-FFF2-40B4-BE49-F238E27FC236}">
                <a16:creationId xmlns:a16="http://schemas.microsoft.com/office/drawing/2014/main" id="{89A0675D-8A8C-BF19-B333-61F720021999}"/>
              </a:ext>
            </a:extLst>
          </p:cNvPr>
          <p:cNvSpPr txBox="1"/>
          <p:nvPr/>
        </p:nvSpPr>
        <p:spPr>
          <a:xfrm>
            <a:off x="13490873" y="4863525"/>
            <a:ext cx="2494074" cy="584775"/>
          </a:xfrm>
          <a:prstGeom prst="rect">
            <a:avLst/>
          </a:prstGeom>
          <a:noFill/>
        </p:spPr>
        <p:txBody>
          <a:bodyPr wrap="square">
            <a:spAutoFit/>
          </a:bodyPr>
          <a:lstStyle/>
          <a:p>
            <a:pPr algn="ctr" rtl="1"/>
            <a:r>
              <a:rPr lang="en-US" sz="3200" b="1" dirty="0">
                <a:solidFill>
                  <a:srgbClr val="315E59"/>
                </a:solidFill>
                <a:latin typeface="Dubai" panose="020B0503030403030204" pitchFamily="34" charset="-78"/>
                <a:cs typeface="Dubai" panose="020B0503030403030204" pitchFamily="34" charset="-78"/>
              </a:rPr>
              <a:t>دعم </a:t>
            </a:r>
            <a:r>
              <a:rPr lang="en-US" sz="3200" b="1" dirty="0" err="1">
                <a:solidFill>
                  <a:srgbClr val="315E59"/>
                </a:solidFill>
                <a:latin typeface="Dubai" panose="020B0503030403030204" pitchFamily="34" charset="-78"/>
                <a:cs typeface="Dubai" panose="020B0503030403030204" pitchFamily="34" charset="-78"/>
              </a:rPr>
              <a:t>المختص</a:t>
            </a:r>
            <a:endParaRPr lang="en-US" sz="3200" b="1" dirty="0">
              <a:solidFill>
                <a:srgbClr val="315E59"/>
              </a:solidFill>
              <a:latin typeface="Dubai" panose="020B0503030403030204" pitchFamily="34" charset="-78"/>
              <a:cs typeface="Dubai" panose="020B0503030403030204" pitchFamily="34" charset="-78"/>
            </a:endParaRPr>
          </a:p>
        </p:txBody>
      </p:sp>
      <p:pic>
        <p:nvPicPr>
          <p:cNvPr id="45" name="صورة 44">
            <a:extLst>
              <a:ext uri="{FF2B5EF4-FFF2-40B4-BE49-F238E27FC236}">
                <a16:creationId xmlns:a16="http://schemas.microsoft.com/office/drawing/2014/main" id="{E607E742-5D75-7C9D-D38A-440BAB245DDC}"/>
              </a:ext>
            </a:extLst>
          </p:cNvPr>
          <p:cNvPicPr>
            <a:picLocks noChangeAspect="1"/>
          </p:cNvPicPr>
          <p:nvPr/>
        </p:nvPicPr>
        <p:blipFill>
          <a:blip r:embed="rId6"/>
          <a:stretch>
            <a:fillRect/>
          </a:stretch>
        </p:blipFill>
        <p:spPr>
          <a:xfrm>
            <a:off x="14261660" y="3733800"/>
            <a:ext cx="952500" cy="952500"/>
          </a:xfrm>
          <a:prstGeom prst="rect">
            <a:avLst/>
          </a:prstGeom>
        </p:spPr>
      </p:pic>
      <p:sp>
        <p:nvSpPr>
          <p:cNvPr id="47" name="مربع نص 46">
            <a:extLst>
              <a:ext uri="{FF2B5EF4-FFF2-40B4-BE49-F238E27FC236}">
                <a16:creationId xmlns:a16="http://schemas.microsoft.com/office/drawing/2014/main" id="{110E09A3-5F5D-8341-BBC6-B1747EEF4DA5}"/>
              </a:ext>
            </a:extLst>
          </p:cNvPr>
          <p:cNvSpPr txBox="1"/>
          <p:nvPr/>
        </p:nvSpPr>
        <p:spPr>
          <a:xfrm>
            <a:off x="7896963" y="4863525"/>
            <a:ext cx="2494074" cy="584775"/>
          </a:xfrm>
          <a:prstGeom prst="rect">
            <a:avLst/>
          </a:prstGeom>
          <a:noFill/>
        </p:spPr>
        <p:txBody>
          <a:bodyPr wrap="square">
            <a:spAutoFit/>
          </a:bodyPr>
          <a:lstStyle/>
          <a:p>
            <a:pPr algn="ctr" rtl="1"/>
            <a:r>
              <a:rPr lang="ar-SA" sz="3200" b="1" dirty="0">
                <a:solidFill>
                  <a:srgbClr val="315E59"/>
                </a:solidFill>
                <a:latin typeface="Dubai" panose="020B0503030403030204" pitchFamily="34" charset="-78"/>
                <a:cs typeface="Dubai" panose="020B0503030403030204" pitchFamily="34" charset="-78"/>
              </a:rPr>
              <a:t>الموضوعية</a:t>
            </a:r>
            <a:endParaRPr lang="en-US" sz="3200" b="1" dirty="0">
              <a:solidFill>
                <a:srgbClr val="315E59"/>
              </a:solidFill>
              <a:latin typeface="Dubai" panose="020B0503030403030204" pitchFamily="34" charset="-78"/>
              <a:cs typeface="Dubai" panose="020B0503030403030204" pitchFamily="34" charset="-78"/>
            </a:endParaRPr>
          </a:p>
        </p:txBody>
      </p:sp>
      <p:sp>
        <p:nvSpPr>
          <p:cNvPr id="51" name="مربع نص 50">
            <a:extLst>
              <a:ext uri="{FF2B5EF4-FFF2-40B4-BE49-F238E27FC236}">
                <a16:creationId xmlns:a16="http://schemas.microsoft.com/office/drawing/2014/main" id="{25EDC95C-304C-E029-BBC2-5675110C38FB}"/>
              </a:ext>
            </a:extLst>
          </p:cNvPr>
          <p:cNvSpPr txBox="1"/>
          <p:nvPr/>
        </p:nvSpPr>
        <p:spPr>
          <a:xfrm>
            <a:off x="2303053" y="4883628"/>
            <a:ext cx="2494074" cy="584775"/>
          </a:xfrm>
          <a:prstGeom prst="rect">
            <a:avLst/>
          </a:prstGeom>
          <a:noFill/>
        </p:spPr>
        <p:txBody>
          <a:bodyPr wrap="square">
            <a:spAutoFit/>
          </a:bodyPr>
          <a:lstStyle/>
          <a:p>
            <a:pPr algn="ctr" rtl="1"/>
            <a:r>
              <a:rPr lang="ar-SA" sz="3200" b="1" dirty="0">
                <a:solidFill>
                  <a:srgbClr val="315E59"/>
                </a:solidFill>
                <a:latin typeface="Dubai" panose="020B0503030403030204" pitchFamily="34" charset="-78"/>
                <a:cs typeface="Dubai" panose="020B0503030403030204" pitchFamily="34" charset="-78"/>
              </a:rPr>
              <a:t>التحول الرقمي</a:t>
            </a:r>
            <a:endParaRPr lang="en-US" sz="3200" b="1" dirty="0">
              <a:solidFill>
                <a:srgbClr val="315E59"/>
              </a:solidFill>
              <a:latin typeface="Dubai" panose="020B0503030403030204" pitchFamily="34" charset="-78"/>
              <a:cs typeface="Dubai" panose="020B0503030403030204" pitchFamily="34" charset="-78"/>
            </a:endParaRPr>
          </a:p>
        </p:txBody>
      </p:sp>
      <p:cxnSp>
        <p:nvCxnSpPr>
          <p:cNvPr id="55" name="رابط مستقيم 54">
            <a:extLst>
              <a:ext uri="{FF2B5EF4-FFF2-40B4-BE49-F238E27FC236}">
                <a16:creationId xmlns:a16="http://schemas.microsoft.com/office/drawing/2014/main" id="{B84378AB-B3A7-6F66-D501-8663C3257413}"/>
              </a:ext>
            </a:extLst>
          </p:cNvPr>
          <p:cNvCxnSpPr>
            <a:cxnSpLocks/>
          </p:cNvCxnSpPr>
          <p:nvPr/>
        </p:nvCxnSpPr>
        <p:spPr>
          <a:xfrm flipH="1">
            <a:off x="13490873" y="5639164"/>
            <a:ext cx="2494074" cy="0"/>
          </a:xfrm>
          <a:prstGeom prst="line">
            <a:avLst/>
          </a:prstGeom>
          <a:ln w="57150">
            <a:solidFill>
              <a:srgbClr val="315E59"/>
            </a:solidFill>
          </a:ln>
        </p:spPr>
        <p:style>
          <a:lnRef idx="1">
            <a:schemeClr val="accent1"/>
          </a:lnRef>
          <a:fillRef idx="0">
            <a:schemeClr val="accent1"/>
          </a:fillRef>
          <a:effectRef idx="0">
            <a:schemeClr val="accent1"/>
          </a:effectRef>
          <a:fontRef idx="minor">
            <a:schemeClr val="tx1"/>
          </a:fontRef>
        </p:style>
      </p:cxnSp>
      <p:cxnSp>
        <p:nvCxnSpPr>
          <p:cNvPr id="56" name="رابط مستقيم 55">
            <a:extLst>
              <a:ext uri="{FF2B5EF4-FFF2-40B4-BE49-F238E27FC236}">
                <a16:creationId xmlns:a16="http://schemas.microsoft.com/office/drawing/2014/main" id="{468F3E9A-BA92-2FE8-BAD5-7895E6E623F4}"/>
              </a:ext>
            </a:extLst>
          </p:cNvPr>
          <p:cNvCxnSpPr>
            <a:cxnSpLocks/>
          </p:cNvCxnSpPr>
          <p:nvPr/>
        </p:nvCxnSpPr>
        <p:spPr>
          <a:xfrm flipH="1">
            <a:off x="7896963" y="5639164"/>
            <a:ext cx="2494074" cy="0"/>
          </a:xfrm>
          <a:prstGeom prst="line">
            <a:avLst/>
          </a:prstGeom>
          <a:ln w="57150">
            <a:solidFill>
              <a:srgbClr val="315E59"/>
            </a:solidFill>
          </a:ln>
        </p:spPr>
        <p:style>
          <a:lnRef idx="1">
            <a:schemeClr val="accent1"/>
          </a:lnRef>
          <a:fillRef idx="0">
            <a:schemeClr val="accent1"/>
          </a:fillRef>
          <a:effectRef idx="0">
            <a:schemeClr val="accent1"/>
          </a:effectRef>
          <a:fontRef idx="minor">
            <a:schemeClr val="tx1"/>
          </a:fontRef>
        </p:style>
      </p:cxnSp>
      <p:cxnSp>
        <p:nvCxnSpPr>
          <p:cNvPr id="57" name="رابط مستقيم 56">
            <a:extLst>
              <a:ext uri="{FF2B5EF4-FFF2-40B4-BE49-F238E27FC236}">
                <a16:creationId xmlns:a16="http://schemas.microsoft.com/office/drawing/2014/main" id="{6FACE2B8-E347-D3B5-D656-5B9699E43B37}"/>
              </a:ext>
            </a:extLst>
          </p:cNvPr>
          <p:cNvCxnSpPr>
            <a:cxnSpLocks/>
          </p:cNvCxnSpPr>
          <p:nvPr/>
        </p:nvCxnSpPr>
        <p:spPr>
          <a:xfrm flipH="1">
            <a:off x="2303053" y="5639164"/>
            <a:ext cx="2494074" cy="0"/>
          </a:xfrm>
          <a:prstGeom prst="line">
            <a:avLst/>
          </a:prstGeom>
          <a:ln w="57150">
            <a:solidFill>
              <a:srgbClr val="315E59"/>
            </a:solidFill>
          </a:ln>
        </p:spPr>
        <p:style>
          <a:lnRef idx="1">
            <a:schemeClr val="accent1"/>
          </a:lnRef>
          <a:fillRef idx="0">
            <a:schemeClr val="accent1"/>
          </a:fillRef>
          <a:effectRef idx="0">
            <a:schemeClr val="accent1"/>
          </a:effectRef>
          <a:fontRef idx="minor">
            <a:schemeClr val="tx1"/>
          </a:fontRef>
        </p:style>
      </p:cxnSp>
      <p:pic>
        <p:nvPicPr>
          <p:cNvPr id="61" name="صورة 60">
            <a:extLst>
              <a:ext uri="{FF2B5EF4-FFF2-40B4-BE49-F238E27FC236}">
                <a16:creationId xmlns:a16="http://schemas.microsoft.com/office/drawing/2014/main" id="{C4227D2C-9282-48F1-B5AE-4913D9517E02}"/>
              </a:ext>
            </a:extLst>
          </p:cNvPr>
          <p:cNvPicPr>
            <a:picLocks noChangeAspect="1"/>
          </p:cNvPicPr>
          <p:nvPr/>
        </p:nvPicPr>
        <p:blipFill>
          <a:blip r:embed="rId7"/>
          <a:stretch>
            <a:fillRect/>
          </a:stretch>
        </p:blipFill>
        <p:spPr>
          <a:xfrm>
            <a:off x="8714606" y="3733800"/>
            <a:ext cx="952500" cy="952500"/>
          </a:xfrm>
          <a:prstGeom prst="rect">
            <a:avLst/>
          </a:prstGeom>
        </p:spPr>
      </p:pic>
      <p:pic>
        <p:nvPicPr>
          <p:cNvPr id="63" name="صورة 62">
            <a:extLst>
              <a:ext uri="{FF2B5EF4-FFF2-40B4-BE49-F238E27FC236}">
                <a16:creationId xmlns:a16="http://schemas.microsoft.com/office/drawing/2014/main" id="{7C476C15-D826-5A53-2B44-C922612C5C66}"/>
              </a:ext>
            </a:extLst>
          </p:cNvPr>
          <p:cNvPicPr>
            <a:picLocks noChangeAspect="1"/>
          </p:cNvPicPr>
          <p:nvPr/>
        </p:nvPicPr>
        <p:blipFill>
          <a:blip r:embed="rId8"/>
          <a:stretch>
            <a:fillRect/>
          </a:stretch>
        </p:blipFill>
        <p:spPr>
          <a:xfrm>
            <a:off x="3167551" y="3733800"/>
            <a:ext cx="952500" cy="952500"/>
          </a:xfrm>
          <a:prstGeom prst="rect">
            <a:avLst/>
          </a:prstGeom>
        </p:spPr>
      </p:pic>
      <p:sp>
        <p:nvSpPr>
          <p:cNvPr id="65" name="مربع نص 64">
            <a:extLst>
              <a:ext uri="{FF2B5EF4-FFF2-40B4-BE49-F238E27FC236}">
                <a16:creationId xmlns:a16="http://schemas.microsoft.com/office/drawing/2014/main" id="{DF24F5A2-9D5A-992A-8EB9-7949D69A4B0A}"/>
              </a:ext>
            </a:extLst>
          </p:cNvPr>
          <p:cNvSpPr txBox="1"/>
          <p:nvPr/>
        </p:nvSpPr>
        <p:spPr>
          <a:xfrm>
            <a:off x="12993249" y="5944743"/>
            <a:ext cx="3489321" cy="1708160"/>
          </a:xfrm>
          <a:prstGeom prst="rect">
            <a:avLst/>
          </a:prstGeom>
          <a:noFill/>
        </p:spPr>
        <p:txBody>
          <a:bodyPr wrap="square" anchor="ctr">
            <a:spAutoFit/>
          </a:bodyPr>
          <a:lstStyle/>
          <a:p>
            <a:pPr algn="ctr" rtl="1">
              <a:lnSpc>
                <a:spcPct val="150000"/>
              </a:lnSpc>
            </a:pPr>
            <a:r>
              <a:rPr lang="ar-SA" sz="2400" dirty="0">
                <a:latin typeface="Dubai" panose="020B0503030403030204" pitchFamily="34" charset="-78"/>
                <a:cs typeface="Dubai" panose="020B0503030403030204" pitchFamily="34" charset="-78"/>
              </a:rPr>
              <a:t>مساعدة المختص النفسي في إجراء التقييم الأولي وتسريع الوصول للمؤشرات.</a:t>
            </a:r>
            <a:endParaRPr lang="en-US" sz="2400" dirty="0">
              <a:latin typeface="Dubai" panose="020B0503030403030204" pitchFamily="34" charset="-78"/>
              <a:cs typeface="Dubai" panose="020B0503030403030204" pitchFamily="34" charset="-78"/>
            </a:endParaRPr>
          </a:p>
        </p:txBody>
      </p:sp>
      <p:sp>
        <p:nvSpPr>
          <p:cNvPr id="67" name="مربع نص 66">
            <a:extLst>
              <a:ext uri="{FF2B5EF4-FFF2-40B4-BE49-F238E27FC236}">
                <a16:creationId xmlns:a16="http://schemas.microsoft.com/office/drawing/2014/main" id="{37990FB9-365B-EB2C-0A7D-A1964CE4EC19}"/>
              </a:ext>
            </a:extLst>
          </p:cNvPr>
          <p:cNvSpPr txBox="1"/>
          <p:nvPr/>
        </p:nvSpPr>
        <p:spPr>
          <a:xfrm>
            <a:off x="7446194" y="5944743"/>
            <a:ext cx="3489321" cy="1708160"/>
          </a:xfrm>
          <a:prstGeom prst="rect">
            <a:avLst/>
          </a:prstGeom>
          <a:noFill/>
        </p:spPr>
        <p:txBody>
          <a:bodyPr wrap="square" anchor="ctr">
            <a:spAutoFit/>
          </a:bodyPr>
          <a:lstStyle/>
          <a:p>
            <a:pPr algn="ctr" rtl="1">
              <a:lnSpc>
                <a:spcPct val="150000"/>
              </a:lnSpc>
            </a:pPr>
            <a:r>
              <a:rPr lang="ar-SA" sz="2400" dirty="0">
                <a:latin typeface="Dubai" panose="020B0503030403030204" pitchFamily="34" charset="-78"/>
                <a:cs typeface="Dubai" panose="020B0503030403030204" pitchFamily="34" charset="-78"/>
              </a:rPr>
              <a:t>زيادة موضوعية عملية التقييم وتقليل الاعتماد على التقدير الشخصي فقط.</a:t>
            </a:r>
            <a:endParaRPr lang="en-US" sz="2400" dirty="0">
              <a:latin typeface="Dubai" panose="020B0503030403030204" pitchFamily="34" charset="-78"/>
              <a:cs typeface="Dubai" panose="020B0503030403030204" pitchFamily="34" charset="-78"/>
            </a:endParaRPr>
          </a:p>
        </p:txBody>
      </p:sp>
      <p:sp>
        <p:nvSpPr>
          <p:cNvPr id="69" name="مربع نص 68">
            <a:extLst>
              <a:ext uri="{FF2B5EF4-FFF2-40B4-BE49-F238E27FC236}">
                <a16:creationId xmlns:a16="http://schemas.microsoft.com/office/drawing/2014/main" id="{7803E273-B8D4-44C0-D70D-451D64CA4449}"/>
              </a:ext>
            </a:extLst>
          </p:cNvPr>
          <p:cNvSpPr txBox="1"/>
          <p:nvPr/>
        </p:nvSpPr>
        <p:spPr>
          <a:xfrm>
            <a:off x="1899140" y="5944743"/>
            <a:ext cx="3489321" cy="1708160"/>
          </a:xfrm>
          <a:prstGeom prst="rect">
            <a:avLst/>
          </a:prstGeom>
          <a:noFill/>
        </p:spPr>
        <p:txBody>
          <a:bodyPr wrap="square" anchor="ctr">
            <a:spAutoFit/>
          </a:bodyPr>
          <a:lstStyle/>
          <a:p>
            <a:pPr algn="ctr" rtl="1">
              <a:lnSpc>
                <a:spcPct val="150000"/>
              </a:lnSpc>
            </a:pPr>
            <a:r>
              <a:rPr lang="ar-SA" sz="2400" dirty="0">
                <a:latin typeface="Dubai" panose="020B0503030403030204" pitchFamily="34" charset="-78"/>
                <a:cs typeface="Dubai" panose="020B0503030403030204" pitchFamily="34" charset="-78"/>
              </a:rPr>
              <a:t>توظيف الذكاء الاصطناعي لأتمتة التقارير وخدمة المؤسسات الإنسانية.</a:t>
            </a:r>
            <a:endParaRPr lang="en-US" sz="2400" dirty="0">
              <a:latin typeface="Dubai" panose="020B0503030403030204" pitchFamily="34" charset="-78"/>
              <a:cs typeface="Dubai" panose="020B0503030403030204" pitchFamily="34" charset="-78"/>
            </a:endParaRPr>
          </a:p>
        </p:txBody>
      </p:sp>
      <p:sp>
        <p:nvSpPr>
          <p:cNvPr id="71" name="TextBox 15">
            <a:extLst>
              <a:ext uri="{FF2B5EF4-FFF2-40B4-BE49-F238E27FC236}">
                <a16:creationId xmlns:a16="http://schemas.microsoft.com/office/drawing/2014/main" id="{442B5FE5-10E8-2644-C971-07CD5967DF46}"/>
              </a:ext>
            </a:extLst>
          </p:cNvPr>
          <p:cNvSpPr txBox="1"/>
          <p:nvPr/>
        </p:nvSpPr>
        <p:spPr>
          <a:xfrm>
            <a:off x="5065688"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03/16</a:t>
            </a:r>
          </a:p>
        </p:txBody>
      </p:sp>
    </p:spTree>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3" name="Freeform 3"/>
          <p:cNvSpPr/>
          <p:nvPr/>
        </p:nvSpPr>
        <p:spPr>
          <a:xfrm rot="-2475331">
            <a:off x="14505728" y="8951037"/>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8324668">
            <a:off x="-2849799" y="-2557361"/>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rot="10799999">
            <a:off x="14678641" y="7667128"/>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2102057" y="-3069432"/>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3" name="Freeform 13"/>
          <p:cNvSpPr/>
          <p:nvPr/>
        </p:nvSpPr>
        <p:spPr>
          <a:xfrm>
            <a:off x="335784" y="8811767"/>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4" name="Freeform 14"/>
          <p:cNvSpPr/>
          <p:nvPr/>
        </p:nvSpPr>
        <p:spPr>
          <a:xfrm>
            <a:off x="17001946" y="539245"/>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8" name="TextBox 15">
            <a:extLst>
              <a:ext uri="{FF2B5EF4-FFF2-40B4-BE49-F238E27FC236}">
                <a16:creationId xmlns:a16="http://schemas.microsoft.com/office/drawing/2014/main" id="{429C1667-E897-B452-B732-B5D3FE6114A7}"/>
              </a:ext>
            </a:extLst>
          </p:cNvPr>
          <p:cNvSpPr txBox="1"/>
          <p:nvPr/>
        </p:nvSpPr>
        <p:spPr>
          <a:xfrm>
            <a:off x="4081989" y="870317"/>
            <a:ext cx="10124022" cy="931024"/>
          </a:xfrm>
          <a:prstGeom prst="rect">
            <a:avLst/>
          </a:prstGeom>
        </p:spPr>
        <p:txBody>
          <a:bodyPr lIns="0" tIns="0" rIns="0" bIns="0" rtlCol="0" anchor="ctr">
            <a:spAutoFit/>
          </a:bodyPr>
          <a:lstStyle/>
          <a:p>
            <a:pPr algn="ctr">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أهداف المشروع</a:t>
            </a:r>
            <a:endPar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sp>
        <p:nvSpPr>
          <p:cNvPr id="19" name="مستطيل: زوايا مستديرة 18">
            <a:extLst>
              <a:ext uri="{FF2B5EF4-FFF2-40B4-BE49-F238E27FC236}">
                <a16:creationId xmlns:a16="http://schemas.microsoft.com/office/drawing/2014/main" id="{A5663FA9-A841-2C4D-560F-CA46213DBB24}"/>
              </a:ext>
            </a:extLst>
          </p:cNvPr>
          <p:cNvSpPr/>
          <p:nvPr/>
        </p:nvSpPr>
        <p:spPr>
          <a:xfrm>
            <a:off x="1981200" y="2552700"/>
            <a:ext cx="14325600" cy="1580340"/>
          </a:xfrm>
          <a:prstGeom prst="roundRect">
            <a:avLst>
              <a:gd name="adj" fmla="val 50000"/>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شكل بيضاوي 19">
            <a:extLst>
              <a:ext uri="{FF2B5EF4-FFF2-40B4-BE49-F238E27FC236}">
                <a16:creationId xmlns:a16="http://schemas.microsoft.com/office/drawing/2014/main" id="{5B19D554-91C5-C65F-2B08-76E9A19C9758}"/>
              </a:ext>
            </a:extLst>
          </p:cNvPr>
          <p:cNvSpPr/>
          <p:nvPr/>
        </p:nvSpPr>
        <p:spPr>
          <a:xfrm>
            <a:off x="15147190" y="2622870"/>
            <a:ext cx="1440000" cy="1440000"/>
          </a:xfrm>
          <a:prstGeom prst="ellipse">
            <a:avLst/>
          </a:prstGeom>
          <a:solidFill>
            <a:srgbClr val="315E5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6000" b="1" dirty="0">
                <a:latin typeface="Dubai" panose="020B0503030403030204" pitchFamily="34" charset="-78"/>
                <a:cs typeface="Dubai" panose="020B0503030403030204" pitchFamily="34" charset="-78"/>
              </a:rPr>
              <a:t>1</a:t>
            </a:r>
          </a:p>
        </p:txBody>
      </p:sp>
      <p:sp>
        <p:nvSpPr>
          <p:cNvPr id="22" name="مستطيل: زوايا مستديرة 21">
            <a:extLst>
              <a:ext uri="{FF2B5EF4-FFF2-40B4-BE49-F238E27FC236}">
                <a16:creationId xmlns:a16="http://schemas.microsoft.com/office/drawing/2014/main" id="{DF2A5AAE-4E93-BBB6-1965-17CDE7901CDC}"/>
              </a:ext>
            </a:extLst>
          </p:cNvPr>
          <p:cNvSpPr/>
          <p:nvPr/>
        </p:nvSpPr>
        <p:spPr>
          <a:xfrm>
            <a:off x="1981200" y="4810530"/>
            <a:ext cx="14325600" cy="1580340"/>
          </a:xfrm>
          <a:prstGeom prst="roundRect">
            <a:avLst>
              <a:gd name="adj" fmla="val 50000"/>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مستطيل: زوايا مستديرة 23">
            <a:extLst>
              <a:ext uri="{FF2B5EF4-FFF2-40B4-BE49-F238E27FC236}">
                <a16:creationId xmlns:a16="http://schemas.microsoft.com/office/drawing/2014/main" id="{B92B7065-5105-2047-8823-12330CEF0614}"/>
              </a:ext>
            </a:extLst>
          </p:cNvPr>
          <p:cNvSpPr/>
          <p:nvPr/>
        </p:nvSpPr>
        <p:spPr>
          <a:xfrm>
            <a:off x="1981200" y="7068360"/>
            <a:ext cx="14325600" cy="1580340"/>
          </a:xfrm>
          <a:prstGeom prst="roundRect">
            <a:avLst>
              <a:gd name="adj" fmla="val 50000"/>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15">
            <a:extLst>
              <a:ext uri="{FF2B5EF4-FFF2-40B4-BE49-F238E27FC236}">
                <a16:creationId xmlns:a16="http://schemas.microsoft.com/office/drawing/2014/main" id="{551064AF-796C-F580-2654-8BCF63269244}"/>
              </a:ext>
            </a:extLst>
          </p:cNvPr>
          <p:cNvSpPr txBox="1"/>
          <p:nvPr/>
        </p:nvSpPr>
        <p:spPr>
          <a:xfrm>
            <a:off x="5065688"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04/16</a:t>
            </a:r>
          </a:p>
        </p:txBody>
      </p:sp>
      <p:sp>
        <p:nvSpPr>
          <p:cNvPr id="28" name="شكل بيضاوي 27">
            <a:extLst>
              <a:ext uri="{FF2B5EF4-FFF2-40B4-BE49-F238E27FC236}">
                <a16:creationId xmlns:a16="http://schemas.microsoft.com/office/drawing/2014/main" id="{1A2DAC97-894E-2588-58B3-F1DEFD25D8A7}"/>
              </a:ext>
            </a:extLst>
          </p:cNvPr>
          <p:cNvSpPr/>
          <p:nvPr/>
        </p:nvSpPr>
        <p:spPr>
          <a:xfrm>
            <a:off x="15147190" y="4877586"/>
            <a:ext cx="1440000" cy="1440000"/>
          </a:xfrm>
          <a:prstGeom prst="ellipse">
            <a:avLst/>
          </a:prstGeom>
          <a:solidFill>
            <a:srgbClr val="315E5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6000" b="1" dirty="0">
                <a:latin typeface="Dubai" panose="020B0503030403030204" pitchFamily="34" charset="-78"/>
                <a:cs typeface="Dubai" panose="020B0503030403030204" pitchFamily="34" charset="-78"/>
              </a:rPr>
              <a:t>2</a:t>
            </a:r>
          </a:p>
        </p:txBody>
      </p:sp>
      <p:sp>
        <p:nvSpPr>
          <p:cNvPr id="30" name="شكل بيضاوي 29">
            <a:extLst>
              <a:ext uri="{FF2B5EF4-FFF2-40B4-BE49-F238E27FC236}">
                <a16:creationId xmlns:a16="http://schemas.microsoft.com/office/drawing/2014/main" id="{E4B8370D-714B-78A6-E84C-7123304B523E}"/>
              </a:ext>
            </a:extLst>
          </p:cNvPr>
          <p:cNvSpPr/>
          <p:nvPr/>
        </p:nvSpPr>
        <p:spPr>
          <a:xfrm>
            <a:off x="15147190" y="7132302"/>
            <a:ext cx="1440000" cy="1440000"/>
          </a:xfrm>
          <a:prstGeom prst="ellipse">
            <a:avLst/>
          </a:prstGeom>
          <a:solidFill>
            <a:srgbClr val="315E5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6000" b="1" dirty="0">
                <a:latin typeface="Dubai" panose="020B0503030403030204" pitchFamily="34" charset="-78"/>
                <a:cs typeface="Dubai" panose="020B0503030403030204" pitchFamily="34" charset="-78"/>
              </a:rPr>
              <a:t>3</a:t>
            </a:r>
          </a:p>
        </p:txBody>
      </p:sp>
      <p:sp>
        <p:nvSpPr>
          <p:cNvPr id="32" name="شكل بيضاوي 31">
            <a:extLst>
              <a:ext uri="{FF2B5EF4-FFF2-40B4-BE49-F238E27FC236}">
                <a16:creationId xmlns:a16="http://schemas.microsoft.com/office/drawing/2014/main" id="{6758C24A-9EB0-BEAC-00E5-C76DB50268BE}"/>
              </a:ext>
            </a:extLst>
          </p:cNvPr>
          <p:cNvSpPr/>
          <p:nvPr/>
        </p:nvSpPr>
        <p:spPr>
          <a:xfrm>
            <a:off x="2362200" y="2746283"/>
            <a:ext cx="1188000" cy="1188000"/>
          </a:xfrm>
          <a:prstGeom prst="ellipse">
            <a:avLst/>
          </a:prstGeom>
          <a:solidFill>
            <a:schemeClr val="bg1"/>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6000" b="1" dirty="0">
                <a:latin typeface="Dubai" panose="020B0503030403030204" pitchFamily="34" charset="-78"/>
                <a:cs typeface="Dubai" panose="020B0503030403030204" pitchFamily="34" charset="-78"/>
              </a:rPr>
              <a:t>1</a:t>
            </a:r>
          </a:p>
        </p:txBody>
      </p:sp>
      <p:sp>
        <p:nvSpPr>
          <p:cNvPr id="34" name="شكل بيضاوي 33">
            <a:extLst>
              <a:ext uri="{FF2B5EF4-FFF2-40B4-BE49-F238E27FC236}">
                <a16:creationId xmlns:a16="http://schemas.microsoft.com/office/drawing/2014/main" id="{681F7DDF-8590-9A98-9532-99DE7D5037DB}"/>
              </a:ext>
            </a:extLst>
          </p:cNvPr>
          <p:cNvSpPr/>
          <p:nvPr/>
        </p:nvSpPr>
        <p:spPr>
          <a:xfrm>
            <a:off x="2362200" y="5013592"/>
            <a:ext cx="1188000" cy="1188000"/>
          </a:xfrm>
          <a:prstGeom prst="ellipse">
            <a:avLst/>
          </a:prstGeom>
          <a:solidFill>
            <a:schemeClr val="bg1"/>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6000" b="1" dirty="0">
                <a:latin typeface="Dubai" panose="020B0503030403030204" pitchFamily="34" charset="-78"/>
                <a:cs typeface="Dubai" panose="020B0503030403030204" pitchFamily="34" charset="-78"/>
              </a:rPr>
              <a:t>1</a:t>
            </a:r>
          </a:p>
        </p:txBody>
      </p:sp>
      <p:sp>
        <p:nvSpPr>
          <p:cNvPr id="36" name="شكل بيضاوي 35">
            <a:extLst>
              <a:ext uri="{FF2B5EF4-FFF2-40B4-BE49-F238E27FC236}">
                <a16:creationId xmlns:a16="http://schemas.microsoft.com/office/drawing/2014/main" id="{40EA5037-01B2-75B9-3BD6-784D88049DCC}"/>
              </a:ext>
            </a:extLst>
          </p:cNvPr>
          <p:cNvSpPr/>
          <p:nvPr/>
        </p:nvSpPr>
        <p:spPr>
          <a:xfrm>
            <a:off x="2362200" y="7258302"/>
            <a:ext cx="1188000" cy="1188000"/>
          </a:xfrm>
          <a:prstGeom prst="ellipse">
            <a:avLst/>
          </a:prstGeom>
          <a:solidFill>
            <a:schemeClr val="bg1"/>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6000" b="1" dirty="0">
                <a:latin typeface="Dubai" panose="020B0503030403030204" pitchFamily="34" charset="-78"/>
                <a:cs typeface="Dubai" panose="020B0503030403030204" pitchFamily="34" charset="-78"/>
              </a:rPr>
              <a:t>1</a:t>
            </a:r>
          </a:p>
        </p:txBody>
      </p:sp>
      <p:pic>
        <p:nvPicPr>
          <p:cNvPr id="38" name="صورة 37">
            <a:extLst>
              <a:ext uri="{FF2B5EF4-FFF2-40B4-BE49-F238E27FC236}">
                <a16:creationId xmlns:a16="http://schemas.microsoft.com/office/drawing/2014/main" id="{6A4A3E9A-0C43-B659-44FA-645E5C550971}"/>
              </a:ext>
            </a:extLst>
          </p:cNvPr>
          <p:cNvPicPr>
            <a:picLocks noChangeAspect="1"/>
          </p:cNvPicPr>
          <p:nvPr/>
        </p:nvPicPr>
        <p:blipFill>
          <a:blip r:embed="rId6"/>
          <a:stretch>
            <a:fillRect/>
          </a:stretch>
        </p:blipFill>
        <p:spPr>
          <a:xfrm>
            <a:off x="2596200" y="2980283"/>
            <a:ext cx="720000" cy="720000"/>
          </a:xfrm>
          <a:prstGeom prst="rect">
            <a:avLst/>
          </a:prstGeom>
        </p:spPr>
      </p:pic>
      <p:pic>
        <p:nvPicPr>
          <p:cNvPr id="40" name="صورة 39">
            <a:extLst>
              <a:ext uri="{FF2B5EF4-FFF2-40B4-BE49-F238E27FC236}">
                <a16:creationId xmlns:a16="http://schemas.microsoft.com/office/drawing/2014/main" id="{84FA0F78-E205-4BDE-BBCD-650771237CEC}"/>
              </a:ext>
            </a:extLst>
          </p:cNvPr>
          <p:cNvPicPr>
            <a:picLocks noChangeAspect="1"/>
          </p:cNvPicPr>
          <p:nvPr/>
        </p:nvPicPr>
        <p:blipFill>
          <a:blip r:embed="rId7"/>
          <a:stretch>
            <a:fillRect/>
          </a:stretch>
        </p:blipFill>
        <p:spPr>
          <a:xfrm>
            <a:off x="2596200" y="5256235"/>
            <a:ext cx="720000" cy="720000"/>
          </a:xfrm>
          <a:prstGeom prst="rect">
            <a:avLst/>
          </a:prstGeom>
        </p:spPr>
      </p:pic>
      <p:pic>
        <p:nvPicPr>
          <p:cNvPr id="42" name="صورة 41">
            <a:extLst>
              <a:ext uri="{FF2B5EF4-FFF2-40B4-BE49-F238E27FC236}">
                <a16:creationId xmlns:a16="http://schemas.microsoft.com/office/drawing/2014/main" id="{F324B0E6-0D65-6BC0-58DB-0F93BD32285B}"/>
              </a:ext>
            </a:extLst>
          </p:cNvPr>
          <p:cNvPicPr>
            <a:picLocks noChangeAspect="1"/>
          </p:cNvPicPr>
          <p:nvPr/>
        </p:nvPicPr>
        <p:blipFill>
          <a:blip r:embed="rId8"/>
          <a:stretch>
            <a:fillRect/>
          </a:stretch>
        </p:blipFill>
        <p:spPr>
          <a:xfrm>
            <a:off x="2596200" y="7492302"/>
            <a:ext cx="720000" cy="720000"/>
          </a:xfrm>
          <a:prstGeom prst="rect">
            <a:avLst/>
          </a:prstGeom>
        </p:spPr>
      </p:pic>
      <p:sp>
        <p:nvSpPr>
          <p:cNvPr id="44" name="مربع نص 43">
            <a:extLst>
              <a:ext uri="{FF2B5EF4-FFF2-40B4-BE49-F238E27FC236}">
                <a16:creationId xmlns:a16="http://schemas.microsoft.com/office/drawing/2014/main" id="{4B12A469-8C97-0A31-8AA1-477F72B783E9}"/>
              </a:ext>
            </a:extLst>
          </p:cNvPr>
          <p:cNvSpPr txBox="1"/>
          <p:nvPr/>
        </p:nvSpPr>
        <p:spPr>
          <a:xfrm>
            <a:off x="4274856" y="3009900"/>
            <a:ext cx="10106640" cy="684803"/>
          </a:xfrm>
          <a:prstGeom prst="rect">
            <a:avLst/>
          </a:prstGeom>
          <a:noFill/>
        </p:spPr>
        <p:txBody>
          <a:bodyPr wrap="square" anchor="ctr">
            <a:spAutoFit/>
          </a:bodyPr>
          <a:lstStyle/>
          <a:p>
            <a:pPr algn="ctr" rtl="1">
              <a:lnSpc>
                <a:spcPct val="150000"/>
              </a:lnSpc>
            </a:pPr>
            <a:r>
              <a:rPr lang="en-US" sz="2800" b="1" dirty="0">
                <a:solidFill>
                  <a:srgbClr val="315E59"/>
                </a:solidFill>
                <a:latin typeface="Dubai" panose="020B0503030403030204" pitchFamily="34" charset="-78"/>
                <a:cs typeface="Dubai" panose="020B0503030403030204" pitchFamily="34" charset="-78"/>
              </a:rPr>
              <a:t>النظام </a:t>
            </a:r>
            <a:r>
              <a:rPr lang="en-US" sz="2800" b="1" dirty="0" err="1">
                <a:solidFill>
                  <a:srgbClr val="315E59"/>
                </a:solidFill>
                <a:latin typeface="Dubai" panose="020B0503030403030204" pitchFamily="34" charset="-78"/>
                <a:cs typeface="Dubai" panose="020B0503030403030204" pitchFamily="34" charset="-78"/>
              </a:rPr>
              <a:t>الذكي</a:t>
            </a:r>
            <a:r>
              <a:rPr lang="en-US" sz="2800" b="1" dirty="0">
                <a:solidFill>
                  <a:srgbClr val="315E59"/>
                </a:solidFill>
                <a:latin typeface="Dubai" panose="020B0503030403030204" pitchFamily="34" charset="-78"/>
                <a:cs typeface="Dubai" panose="020B0503030403030204" pitchFamily="34" charset="-78"/>
              </a:rPr>
              <a:t>: </a:t>
            </a:r>
            <a:r>
              <a:rPr lang="en-US" sz="2800" dirty="0">
                <a:latin typeface="Dubai" panose="020B0503030403030204" pitchFamily="34" charset="-78"/>
                <a:cs typeface="Dubai" panose="020B0503030403030204" pitchFamily="34" charset="-78"/>
              </a:rPr>
              <a:t>تصميم نظام ذكي متكامل </a:t>
            </a:r>
            <a:r>
              <a:rPr lang="en-US" sz="2800" dirty="0" err="1">
                <a:latin typeface="Dubai" panose="020B0503030403030204" pitchFamily="34" charset="-78"/>
                <a:cs typeface="Dubai" panose="020B0503030403030204" pitchFamily="34" charset="-78"/>
              </a:rPr>
              <a:t>لدعم</a:t>
            </a:r>
            <a:r>
              <a:rPr lang="en-US" sz="2800" dirty="0">
                <a:latin typeface="Dubai" panose="020B0503030403030204" pitchFamily="34" charset="-78"/>
                <a:cs typeface="Dubai" panose="020B0503030403030204" pitchFamily="34" charset="-78"/>
              </a:rPr>
              <a:t> </a:t>
            </a:r>
            <a:r>
              <a:rPr lang="en-US" sz="2800" dirty="0" err="1">
                <a:latin typeface="Dubai" panose="020B0503030403030204" pitchFamily="34" charset="-78"/>
                <a:cs typeface="Dubai" panose="020B0503030403030204" pitchFamily="34" charset="-78"/>
              </a:rPr>
              <a:t>التقييم</a:t>
            </a:r>
            <a:r>
              <a:rPr lang="en-US" sz="2800" dirty="0">
                <a:latin typeface="Dubai" panose="020B0503030403030204" pitchFamily="34" charset="-78"/>
                <a:cs typeface="Dubai" panose="020B0503030403030204" pitchFamily="34" charset="-78"/>
              </a:rPr>
              <a:t> </a:t>
            </a:r>
            <a:r>
              <a:rPr lang="en-US" sz="2800" dirty="0" err="1">
                <a:latin typeface="Dubai" panose="020B0503030403030204" pitchFamily="34" charset="-78"/>
                <a:cs typeface="Dubai" panose="020B0503030403030204" pitchFamily="34" charset="-78"/>
              </a:rPr>
              <a:t>النفسي</a:t>
            </a:r>
            <a:r>
              <a:rPr lang="en-US" sz="2800" dirty="0">
                <a:latin typeface="Dubai" panose="020B0503030403030204" pitchFamily="34" charset="-78"/>
                <a:cs typeface="Dubai" panose="020B0503030403030204" pitchFamily="34" charset="-78"/>
              </a:rPr>
              <a:t> </a:t>
            </a:r>
            <a:r>
              <a:rPr lang="en-US" sz="2800" dirty="0" err="1">
                <a:latin typeface="Dubai" panose="020B0503030403030204" pitchFamily="34" charset="-78"/>
                <a:cs typeface="Dubai" panose="020B0503030403030204" pitchFamily="34" charset="-78"/>
              </a:rPr>
              <a:t>للأطفال</a:t>
            </a:r>
            <a:r>
              <a:rPr lang="en-US" sz="2800" dirty="0">
                <a:latin typeface="Dubai" panose="020B0503030403030204" pitchFamily="34" charset="-78"/>
                <a:cs typeface="Dubai" panose="020B0503030403030204" pitchFamily="34" charset="-78"/>
              </a:rPr>
              <a:t>.</a:t>
            </a:r>
          </a:p>
        </p:txBody>
      </p:sp>
      <p:sp>
        <p:nvSpPr>
          <p:cNvPr id="46" name="مربع نص 45">
            <a:extLst>
              <a:ext uri="{FF2B5EF4-FFF2-40B4-BE49-F238E27FC236}">
                <a16:creationId xmlns:a16="http://schemas.microsoft.com/office/drawing/2014/main" id="{CE743053-D037-FE7C-82DB-5B43689AECDC}"/>
              </a:ext>
            </a:extLst>
          </p:cNvPr>
          <p:cNvSpPr txBox="1"/>
          <p:nvPr/>
        </p:nvSpPr>
        <p:spPr>
          <a:xfrm>
            <a:off x="4274856" y="5272937"/>
            <a:ext cx="10106640" cy="684803"/>
          </a:xfrm>
          <a:prstGeom prst="rect">
            <a:avLst/>
          </a:prstGeom>
          <a:noFill/>
        </p:spPr>
        <p:txBody>
          <a:bodyPr wrap="square" anchor="ctr">
            <a:spAutoFit/>
          </a:bodyPr>
          <a:lstStyle/>
          <a:p>
            <a:pPr algn="ctr" rtl="1">
              <a:lnSpc>
                <a:spcPct val="150000"/>
              </a:lnSpc>
            </a:pPr>
            <a:r>
              <a:rPr lang="ar-SA" sz="2800" b="1" dirty="0">
                <a:solidFill>
                  <a:srgbClr val="315E59"/>
                </a:solidFill>
                <a:latin typeface="Dubai" panose="020B0503030403030204" pitchFamily="34" charset="-78"/>
                <a:cs typeface="Dubai" panose="020B0503030403030204" pitchFamily="34" charset="-78"/>
              </a:rPr>
              <a:t>التحليل السلوكي: </a:t>
            </a:r>
            <a:r>
              <a:rPr lang="ar-SA" sz="2800" dirty="0">
                <a:latin typeface="Dubai" panose="020B0503030403030204" pitchFamily="34" charset="-78"/>
                <a:cs typeface="Dubai" panose="020B0503030403030204" pitchFamily="34" charset="-78"/>
              </a:rPr>
              <a:t>تحليل السجلات الصوتية والسلوك غير اللفظي بدقة عالية</a:t>
            </a:r>
            <a:endParaRPr lang="en-US" sz="2800" dirty="0">
              <a:latin typeface="Dubai" panose="020B0503030403030204" pitchFamily="34" charset="-78"/>
              <a:cs typeface="Dubai" panose="020B0503030403030204" pitchFamily="34" charset="-78"/>
            </a:endParaRPr>
          </a:p>
        </p:txBody>
      </p:sp>
      <p:sp>
        <p:nvSpPr>
          <p:cNvPr id="48" name="مربع نص 47">
            <a:extLst>
              <a:ext uri="{FF2B5EF4-FFF2-40B4-BE49-F238E27FC236}">
                <a16:creationId xmlns:a16="http://schemas.microsoft.com/office/drawing/2014/main" id="{9DB5597A-A518-F80B-6BAB-0C4412BB7A3E}"/>
              </a:ext>
            </a:extLst>
          </p:cNvPr>
          <p:cNvSpPr txBox="1"/>
          <p:nvPr/>
        </p:nvSpPr>
        <p:spPr>
          <a:xfrm>
            <a:off x="3550200" y="7535974"/>
            <a:ext cx="11555953" cy="684803"/>
          </a:xfrm>
          <a:prstGeom prst="rect">
            <a:avLst/>
          </a:prstGeom>
          <a:noFill/>
        </p:spPr>
        <p:txBody>
          <a:bodyPr wrap="square" anchor="ctr">
            <a:spAutoFit/>
          </a:bodyPr>
          <a:lstStyle/>
          <a:p>
            <a:pPr algn="ctr" rtl="1">
              <a:lnSpc>
                <a:spcPct val="150000"/>
              </a:lnSpc>
            </a:pPr>
            <a:r>
              <a:rPr lang="ar-SA" sz="2800" b="1" dirty="0">
                <a:solidFill>
                  <a:srgbClr val="315E59"/>
                </a:solidFill>
                <a:latin typeface="Dubai" panose="020B0503030403030204" pitchFamily="34" charset="-78"/>
                <a:cs typeface="Dubai" panose="020B0503030403030204" pitchFamily="34" charset="-78"/>
              </a:rPr>
              <a:t>الذكاء الاصطناعي</a:t>
            </a:r>
            <a:r>
              <a:rPr lang="en-US" sz="2800" b="1" dirty="0">
                <a:solidFill>
                  <a:srgbClr val="315E59"/>
                </a:solidFill>
                <a:latin typeface="Dubai" panose="020B0503030403030204" pitchFamily="34" charset="-78"/>
                <a:cs typeface="Dubai" panose="020B0503030403030204" pitchFamily="34" charset="-78"/>
              </a:rPr>
              <a:t>: </a:t>
            </a:r>
            <a:r>
              <a:rPr lang="ar-SA" sz="2800" dirty="0">
                <a:latin typeface="Dubai" panose="020B0503030403030204" pitchFamily="34" charset="-78"/>
                <a:cs typeface="Dubai" panose="020B0503030403030204" pitchFamily="34" charset="-78"/>
              </a:rPr>
              <a:t>الاعتماد على نموذج</a:t>
            </a:r>
            <a:r>
              <a:rPr lang="en-US" sz="2800" dirty="0">
                <a:latin typeface="Dubai" panose="020B0503030403030204" pitchFamily="34" charset="-78"/>
                <a:cs typeface="Dubai" panose="020B0503030403030204" pitchFamily="34" charset="-78"/>
              </a:rPr>
              <a:t>Google Gemini </a:t>
            </a:r>
            <a:r>
              <a:rPr lang="ar-SA" sz="2800" dirty="0">
                <a:latin typeface="Dubai" panose="020B0503030403030204" pitchFamily="34" charset="-78"/>
                <a:cs typeface="Dubai" panose="020B0503030403030204" pitchFamily="34" charset="-78"/>
              </a:rPr>
              <a:t> المتطور لإجراء التحليل المعمق.</a:t>
            </a:r>
            <a:endParaRPr lang="en-US" sz="2800" dirty="0">
              <a:latin typeface="Dubai" panose="020B0503030403030204" pitchFamily="34" charset="-78"/>
              <a:cs typeface="Dubai" panose="020B0503030403030204" pitchFamily="34" charset="-78"/>
            </a:endParaRPr>
          </a:p>
        </p:txBody>
      </p:sp>
    </p:spTree>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21" name="TextBox 15">
            <a:extLst>
              <a:ext uri="{FF2B5EF4-FFF2-40B4-BE49-F238E27FC236}">
                <a16:creationId xmlns:a16="http://schemas.microsoft.com/office/drawing/2014/main" id="{F418E28F-410C-0209-4D93-B1B50CD9F1F3}"/>
              </a:ext>
            </a:extLst>
          </p:cNvPr>
          <p:cNvSpPr txBox="1"/>
          <p:nvPr/>
        </p:nvSpPr>
        <p:spPr>
          <a:xfrm>
            <a:off x="4081989" y="870317"/>
            <a:ext cx="10124022" cy="931024"/>
          </a:xfrm>
          <a:prstGeom prst="rect">
            <a:avLst/>
          </a:prstGeom>
        </p:spPr>
        <p:txBody>
          <a:bodyPr lIns="0" tIns="0" rIns="0" bIns="0" rtlCol="0" anchor="ctr">
            <a:spAutoFit/>
          </a:bodyPr>
          <a:lstStyle/>
          <a:p>
            <a:pPr algn="ctr">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الدراسات المرجعية والتحليل المقارن</a:t>
            </a:r>
            <a:endPar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sp>
        <p:nvSpPr>
          <p:cNvPr id="23" name="TextBox 15">
            <a:extLst>
              <a:ext uri="{FF2B5EF4-FFF2-40B4-BE49-F238E27FC236}">
                <a16:creationId xmlns:a16="http://schemas.microsoft.com/office/drawing/2014/main" id="{CDFACD32-CA3E-01B4-3882-0702CC6F9E5F}"/>
              </a:ext>
            </a:extLst>
          </p:cNvPr>
          <p:cNvSpPr txBox="1"/>
          <p:nvPr/>
        </p:nvSpPr>
        <p:spPr>
          <a:xfrm>
            <a:off x="5065688"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05/16</a:t>
            </a:r>
          </a:p>
        </p:txBody>
      </p:sp>
      <p:graphicFrame>
        <p:nvGraphicFramePr>
          <p:cNvPr id="24" name="جدول 23">
            <a:extLst>
              <a:ext uri="{FF2B5EF4-FFF2-40B4-BE49-F238E27FC236}">
                <a16:creationId xmlns:a16="http://schemas.microsoft.com/office/drawing/2014/main" id="{5420174C-91CC-70F4-63FB-44CDB9EB924A}"/>
              </a:ext>
            </a:extLst>
          </p:cNvPr>
          <p:cNvGraphicFramePr>
            <a:graphicFrameLocks noGrp="1"/>
          </p:cNvGraphicFramePr>
          <p:nvPr>
            <p:extLst>
              <p:ext uri="{D42A27DB-BD31-4B8C-83A1-F6EECF244321}">
                <p14:modId xmlns:p14="http://schemas.microsoft.com/office/powerpoint/2010/main" val="721036646"/>
              </p:ext>
            </p:extLst>
          </p:nvPr>
        </p:nvGraphicFramePr>
        <p:xfrm>
          <a:off x="685800" y="2095500"/>
          <a:ext cx="16916400" cy="4968000"/>
        </p:xfrm>
        <a:graphic>
          <a:graphicData uri="http://schemas.openxmlformats.org/drawingml/2006/table">
            <a:tbl>
              <a:tblPr rtl="1">
                <a:tableStyleId>{5C22544A-7EE6-4342-B048-85BDC9FD1C3A}</a:tableStyleId>
              </a:tblPr>
              <a:tblGrid>
                <a:gridCol w="5638800">
                  <a:extLst>
                    <a:ext uri="{9D8B030D-6E8A-4147-A177-3AD203B41FA5}">
                      <a16:colId xmlns:a16="http://schemas.microsoft.com/office/drawing/2014/main" val="2469795104"/>
                    </a:ext>
                  </a:extLst>
                </a:gridCol>
                <a:gridCol w="5638800">
                  <a:extLst>
                    <a:ext uri="{9D8B030D-6E8A-4147-A177-3AD203B41FA5}">
                      <a16:colId xmlns:a16="http://schemas.microsoft.com/office/drawing/2014/main" val="1544294956"/>
                    </a:ext>
                  </a:extLst>
                </a:gridCol>
                <a:gridCol w="5638800">
                  <a:extLst>
                    <a:ext uri="{9D8B030D-6E8A-4147-A177-3AD203B41FA5}">
                      <a16:colId xmlns:a16="http://schemas.microsoft.com/office/drawing/2014/main" val="1435147987"/>
                    </a:ext>
                  </a:extLst>
                </a:gridCol>
              </a:tblGrid>
              <a:tr h="828000">
                <a:tc>
                  <a:txBody>
                    <a:bodyPr/>
                    <a:lstStyle/>
                    <a:p>
                      <a:pPr algn="ctr" rtl="1" fontAlgn="ctr">
                        <a:lnSpc>
                          <a:spcPct val="150000"/>
                        </a:lnSpc>
                        <a:buNone/>
                      </a:pPr>
                      <a:r>
                        <a:rPr lang="en-US" sz="2000" b="1" u="none" strike="noStrike" dirty="0" err="1">
                          <a:solidFill>
                            <a:schemeClr val="bg1"/>
                          </a:solidFill>
                          <a:effectLst/>
                          <a:latin typeface="Dubai" panose="020B0503030403030204" pitchFamily="34" charset="-78"/>
                          <a:cs typeface="Dubai" panose="020B0503030403030204" pitchFamily="34" charset="-78"/>
                        </a:rPr>
                        <a:t>وجه</a:t>
                      </a:r>
                      <a:r>
                        <a:rPr lang="en-US" sz="2000" b="1" u="none" strike="noStrike" dirty="0">
                          <a:solidFill>
                            <a:schemeClr val="bg1"/>
                          </a:solidFill>
                          <a:effectLst/>
                          <a:latin typeface="Dubai" panose="020B0503030403030204" pitchFamily="34" charset="-78"/>
                          <a:cs typeface="Dubai" panose="020B0503030403030204" pitchFamily="34" charset="-78"/>
                        </a:rPr>
                        <a:t> </a:t>
                      </a:r>
                      <a:r>
                        <a:rPr lang="en-US" sz="2000" b="1" u="none" strike="noStrike" dirty="0" err="1">
                          <a:solidFill>
                            <a:schemeClr val="bg1"/>
                          </a:solidFill>
                          <a:effectLst/>
                          <a:latin typeface="Dubai" panose="020B0503030403030204" pitchFamily="34" charset="-78"/>
                          <a:cs typeface="Dubai" panose="020B0503030403030204" pitchFamily="34" charset="-78"/>
                        </a:rPr>
                        <a:t>المقارنة</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315E59"/>
                    </a:solidFill>
                  </a:tcPr>
                </a:tc>
                <a:tc>
                  <a:txBody>
                    <a:bodyPr/>
                    <a:lstStyle/>
                    <a:p>
                      <a:pPr algn="ctr" rtl="1" fontAlgn="ctr">
                        <a:lnSpc>
                          <a:spcPct val="150000"/>
                        </a:lnSpc>
                        <a:buNone/>
                      </a:pPr>
                      <a:r>
                        <a:rPr lang="en-US" sz="2000" b="1" u="none" strike="noStrike" dirty="0" err="1">
                          <a:solidFill>
                            <a:schemeClr val="bg1"/>
                          </a:solidFill>
                          <a:effectLst/>
                          <a:latin typeface="Dubai" panose="020B0503030403030204" pitchFamily="34" charset="-78"/>
                          <a:cs typeface="Dubai" panose="020B0503030403030204" pitchFamily="34" charset="-78"/>
                        </a:rPr>
                        <a:t>الدراسات</a:t>
                      </a:r>
                      <a:r>
                        <a:rPr lang="en-US" sz="2000" b="1" u="none" strike="noStrike" dirty="0">
                          <a:solidFill>
                            <a:schemeClr val="bg1"/>
                          </a:solidFill>
                          <a:effectLst/>
                          <a:latin typeface="Dubai" panose="020B0503030403030204" pitchFamily="34" charset="-78"/>
                          <a:cs typeface="Dubai" panose="020B0503030403030204" pitchFamily="34" charset="-78"/>
                        </a:rPr>
                        <a:t> </a:t>
                      </a:r>
                      <a:r>
                        <a:rPr lang="en-US" sz="2000" b="1" u="none" strike="noStrike" dirty="0" err="1">
                          <a:solidFill>
                            <a:schemeClr val="bg1"/>
                          </a:solidFill>
                          <a:effectLst/>
                          <a:latin typeface="Dubai" panose="020B0503030403030204" pitchFamily="34" charset="-78"/>
                          <a:cs typeface="Dubai" panose="020B0503030403030204" pitchFamily="34" charset="-78"/>
                        </a:rPr>
                        <a:t>المرجعية</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315E59"/>
                    </a:solidFill>
                  </a:tcPr>
                </a:tc>
                <a:tc>
                  <a:txBody>
                    <a:bodyPr/>
                    <a:lstStyle/>
                    <a:p>
                      <a:pPr algn="ctr" rtl="1" fontAlgn="ctr">
                        <a:lnSpc>
                          <a:spcPct val="150000"/>
                        </a:lnSpc>
                        <a:buNone/>
                      </a:pPr>
                      <a:r>
                        <a:rPr lang="en-US" sz="2000" b="1" u="none" strike="noStrike" dirty="0">
                          <a:solidFill>
                            <a:schemeClr val="bg1"/>
                          </a:solidFill>
                          <a:effectLst/>
                          <a:latin typeface="Dubai" panose="020B0503030403030204" pitchFamily="34" charset="-78"/>
                          <a:cs typeface="Dubai" panose="020B0503030403030204" pitchFamily="34" charset="-78"/>
                        </a:rPr>
                        <a:t>نظام "</a:t>
                      </a:r>
                      <a:r>
                        <a:rPr lang="en-US" sz="2000" b="1" u="none" strike="noStrike" dirty="0" err="1">
                          <a:solidFill>
                            <a:schemeClr val="bg1"/>
                          </a:solidFill>
                          <a:effectLst/>
                          <a:latin typeface="Dubai" panose="020B0503030403030204" pitchFamily="34" charset="-78"/>
                          <a:cs typeface="Dubai" panose="020B0503030403030204" pitchFamily="34" charset="-78"/>
                        </a:rPr>
                        <a:t>نبض</a:t>
                      </a:r>
                      <a:r>
                        <a:rPr lang="en-US" sz="2000" b="1" u="none" strike="noStrike" dirty="0">
                          <a:solidFill>
                            <a:schemeClr val="bg1"/>
                          </a:solidFill>
                          <a:effectLst/>
                          <a:latin typeface="Dubai" panose="020B0503030403030204" pitchFamily="34" charset="-78"/>
                          <a:cs typeface="Dubai" panose="020B0503030403030204" pitchFamily="34" charset="-78"/>
                        </a:rPr>
                        <a:t>"</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315E59"/>
                    </a:solidFill>
                  </a:tcPr>
                </a:tc>
                <a:extLst>
                  <a:ext uri="{0D108BD9-81ED-4DB2-BD59-A6C34878D82A}">
                    <a16:rowId xmlns:a16="http://schemas.microsoft.com/office/drawing/2014/main" val="198221690"/>
                  </a:ext>
                </a:extLst>
              </a:tr>
              <a:tr h="828000">
                <a:tc>
                  <a:txBody>
                    <a:bodyPr/>
                    <a:lstStyle/>
                    <a:p>
                      <a:pPr algn="ctr" rtl="1" fontAlgn="ctr">
                        <a:lnSpc>
                          <a:spcPct val="150000"/>
                        </a:lnSpc>
                        <a:buNone/>
                      </a:pPr>
                      <a:r>
                        <a:rPr lang="en-US" sz="2000" b="1" u="none" strike="noStrike" dirty="0">
                          <a:solidFill>
                            <a:schemeClr val="bg1"/>
                          </a:solidFill>
                          <a:effectLst/>
                          <a:latin typeface="Dubai" panose="020B0503030403030204" pitchFamily="34" charset="-78"/>
                          <a:cs typeface="Dubai" panose="020B0503030403030204" pitchFamily="34" charset="-78"/>
                        </a:rPr>
                        <a:t>التحليل الصوتي</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315E59"/>
                    </a:solidFill>
                  </a:tcPr>
                </a:tc>
                <a:tc>
                  <a:txBody>
                    <a:bodyPr/>
                    <a:lstStyle/>
                    <a:p>
                      <a:pPr algn="ctr" rtl="1" fontAlgn="ctr">
                        <a:lnSpc>
                          <a:spcPct val="150000"/>
                        </a:lnSpc>
                        <a:buNone/>
                      </a:pPr>
                      <a:r>
                        <a:rPr lang="en-US" sz="1800" u="none" strike="noStrike" dirty="0">
                          <a:effectLst/>
                          <a:latin typeface="Dubai" panose="020B0503030403030204" pitchFamily="34" charset="-78"/>
                          <a:cs typeface="Dubai" panose="020B0503030403030204" pitchFamily="34" charset="-78"/>
                        </a:rPr>
                        <a:t>دقة </a:t>
                      </a:r>
                      <a:r>
                        <a:rPr lang="en-US" sz="1800" u="none" strike="noStrike" dirty="0" err="1">
                          <a:effectLst/>
                          <a:latin typeface="Dubai" panose="020B0503030403030204" pitchFamily="34" charset="-78"/>
                          <a:cs typeface="Dubai" panose="020B0503030403030204" pitchFamily="34" charset="-78"/>
                        </a:rPr>
                        <a:t>إحصائية</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لكنه</a:t>
                      </a:r>
                      <a:r>
                        <a:rPr lang="en-US" sz="1800" u="none" strike="noStrike" dirty="0">
                          <a:effectLst/>
                          <a:latin typeface="Dubai" panose="020B0503030403030204" pitchFamily="34" charset="-78"/>
                          <a:cs typeface="Dubai" panose="020B0503030403030204" pitchFamily="34" charset="-78"/>
                        </a:rPr>
                        <a:t> غير </a:t>
                      </a:r>
                      <a:r>
                        <a:rPr lang="en-US" sz="1800" u="none" strike="noStrike" dirty="0" err="1">
                          <a:effectLst/>
                          <a:latin typeface="Dubai" panose="020B0503030403030204" pitchFamily="34" charset="-78"/>
                          <a:cs typeface="Dubai" panose="020B0503030403030204" pitchFamily="34" charset="-78"/>
                        </a:rPr>
                        <a:t>لحظي</a:t>
                      </a:r>
                      <a:r>
                        <a:rPr lang="en-US" sz="1800" u="none" strike="noStrike" dirty="0">
                          <a:effectLst/>
                          <a:latin typeface="Dubai" panose="020B0503030403030204" pitchFamily="34" charset="-78"/>
                          <a:cs typeface="Dubai" panose="020B0503030403030204" pitchFamily="34" charset="-78"/>
                        </a:rPr>
                        <a:t> )تحليل </a:t>
                      </a:r>
                      <a:r>
                        <a:rPr lang="en-US" sz="1800" u="none" strike="noStrike" dirty="0" err="1">
                          <a:effectLst/>
                          <a:latin typeface="Dubai" panose="020B0503030403030204" pitchFamily="34" charset="-78"/>
                          <a:cs typeface="Dubai" panose="020B0503030403030204" pitchFamily="34" charset="-78"/>
                        </a:rPr>
                        <a:t>متأخر</a:t>
                      </a:r>
                      <a:r>
                        <a:rPr lang="en-US" sz="1800" u="none" strike="noStrike" dirty="0">
                          <a:effectLst/>
                          <a:latin typeface="Dubai" panose="020B0503030403030204" pitchFamily="34" charset="-78"/>
                          <a:cs typeface="Dubai" panose="020B0503030403030204" pitchFamily="34" charset="-78"/>
                        </a:rPr>
                        <a:t>(</a:t>
                      </a:r>
                      <a:endParaRPr lang="en-US" sz="1800" b="0" i="0" u="none" strike="noStrike" dirty="0">
                        <a:solidFill>
                          <a:srgbClr val="F9FAFB"/>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tc>
                  <a:txBody>
                    <a:bodyPr/>
                    <a:lstStyle/>
                    <a:p>
                      <a:pPr algn="ctr" rtl="1" fontAlgn="ctr">
                        <a:lnSpc>
                          <a:spcPct val="150000"/>
                        </a:lnSpc>
                        <a:buNone/>
                      </a:pPr>
                      <a:r>
                        <a:rPr lang="en-US" sz="1800" u="none" strike="noStrike" dirty="0" err="1">
                          <a:effectLst/>
                          <a:latin typeface="Dubai" panose="020B0503030403030204" pitchFamily="34" charset="-78"/>
                          <a:cs typeface="Dubai" panose="020B0503030403030204" pitchFamily="34" charset="-78"/>
                        </a:rPr>
                        <a:t>لحظي</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بزمن</a:t>
                      </a:r>
                      <a:r>
                        <a:rPr lang="en-US" sz="1800" u="none" strike="noStrike" dirty="0">
                          <a:effectLst/>
                          <a:latin typeface="Dubai" panose="020B0503030403030204" pitchFamily="34" charset="-78"/>
                          <a:cs typeface="Dubai" panose="020B0503030403030204" pitchFamily="34" charset="-78"/>
                        </a:rPr>
                        <a:t> استجابة </a:t>
                      </a:r>
                      <a:r>
                        <a:rPr lang="en-US" sz="1800" u="none" strike="noStrike" dirty="0" err="1">
                          <a:effectLst/>
                          <a:latin typeface="Dubai" panose="020B0503030403030204" pitchFamily="34" charset="-78"/>
                          <a:cs typeface="Dubai" panose="020B0503030403030204" pitchFamily="34" charset="-78"/>
                        </a:rPr>
                        <a:t>سريع</a:t>
                      </a:r>
                      <a:r>
                        <a:rPr lang="en-US" sz="1800" u="none" strike="noStrike" dirty="0">
                          <a:effectLst/>
                          <a:latin typeface="Dubai" panose="020B0503030403030204" pitchFamily="34" charset="-78"/>
                          <a:cs typeface="Dubai" panose="020B0503030403030204" pitchFamily="34" charset="-78"/>
                        </a:rPr>
                        <a:t> (1.5 – 4 Sec)</a:t>
                      </a:r>
                      <a:endParaRPr lang="en-US" sz="1800" b="1" i="0" u="none" strike="noStrike" dirty="0">
                        <a:solidFill>
                          <a:srgbClr val="F9FAFB"/>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extLst>
                  <a:ext uri="{0D108BD9-81ED-4DB2-BD59-A6C34878D82A}">
                    <a16:rowId xmlns:a16="http://schemas.microsoft.com/office/drawing/2014/main" val="1113199470"/>
                  </a:ext>
                </a:extLst>
              </a:tr>
              <a:tr h="828000">
                <a:tc>
                  <a:txBody>
                    <a:bodyPr/>
                    <a:lstStyle/>
                    <a:p>
                      <a:pPr algn="ctr" rtl="1" fontAlgn="ctr">
                        <a:lnSpc>
                          <a:spcPct val="150000"/>
                        </a:lnSpc>
                        <a:buNone/>
                      </a:pPr>
                      <a:r>
                        <a:rPr lang="en-US" sz="2000" b="1" u="none" strike="noStrike" dirty="0">
                          <a:solidFill>
                            <a:schemeClr val="bg1"/>
                          </a:solidFill>
                          <a:effectLst/>
                          <a:latin typeface="Dubai" panose="020B0503030403030204" pitchFamily="34" charset="-78"/>
                          <a:cs typeface="Dubai" panose="020B0503030403030204" pitchFamily="34" charset="-78"/>
                        </a:rPr>
                        <a:t>تحليل السلوك</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315E59"/>
                    </a:solidFill>
                  </a:tcPr>
                </a:tc>
                <a:tc>
                  <a:txBody>
                    <a:bodyPr/>
                    <a:lstStyle/>
                    <a:p>
                      <a:pPr algn="ctr" rtl="1" fontAlgn="ctr">
                        <a:lnSpc>
                          <a:spcPct val="150000"/>
                        </a:lnSpc>
                        <a:buNone/>
                      </a:pPr>
                      <a:r>
                        <a:rPr lang="en-US" sz="1800" u="none" strike="noStrike" dirty="0">
                          <a:effectLst/>
                          <a:latin typeface="Dubai" panose="020B0503030403030204" pitchFamily="34" charset="-78"/>
                          <a:cs typeface="Dubai" panose="020B0503030403030204" pitchFamily="34" charset="-78"/>
                        </a:rPr>
                        <a:t>دقة في </a:t>
                      </a:r>
                      <a:r>
                        <a:rPr lang="en-US" sz="1800" u="none" strike="noStrike" dirty="0" err="1">
                          <a:effectLst/>
                          <a:latin typeface="Dubai" panose="020B0503030403030204" pitchFamily="34" charset="-78"/>
                          <a:cs typeface="Dubai" panose="020B0503030403030204" pitchFamily="34" charset="-78"/>
                        </a:rPr>
                        <a:t>المختبر</a:t>
                      </a:r>
                      <a:r>
                        <a:rPr lang="en-US" sz="1800" u="none" strike="noStrike" dirty="0">
                          <a:effectLst/>
                          <a:latin typeface="Dubai" panose="020B0503030403030204" pitchFamily="34" charset="-78"/>
                          <a:cs typeface="Dubai" panose="020B0503030403030204" pitchFamily="34" charset="-78"/>
                        </a:rPr>
                        <a:t>، يعتمد على </a:t>
                      </a:r>
                      <a:r>
                        <a:rPr lang="en-US" sz="1800" u="none" strike="noStrike" dirty="0" err="1">
                          <a:effectLst/>
                          <a:latin typeface="Dubai" panose="020B0503030403030204" pitchFamily="34" charset="-78"/>
                          <a:cs typeface="Dubai" panose="020B0503030403030204" pitchFamily="34" charset="-78"/>
                        </a:rPr>
                        <a:t>فيديوهات</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مسجلة</a:t>
                      </a:r>
                      <a:r>
                        <a:rPr lang="en-US" sz="1800" u="none" strike="noStrike" dirty="0">
                          <a:effectLst/>
                          <a:latin typeface="Dubai" panose="020B0503030403030204" pitchFamily="34" charset="-78"/>
                          <a:cs typeface="Dubai" panose="020B0503030403030204" pitchFamily="34" charset="-78"/>
                        </a:rPr>
                        <a:t>.</a:t>
                      </a:r>
                      <a:endParaRPr lang="en-US" sz="1800" b="0" i="0" u="none" strike="noStrike" dirty="0">
                        <a:solidFill>
                          <a:srgbClr val="F9FAFB"/>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tc>
                  <a:txBody>
                    <a:bodyPr/>
                    <a:lstStyle/>
                    <a:p>
                      <a:pPr algn="ctr" rtl="1" fontAlgn="ctr">
                        <a:lnSpc>
                          <a:spcPct val="150000"/>
                        </a:lnSpc>
                        <a:buNone/>
                      </a:pPr>
                      <a:r>
                        <a:rPr lang="en-US" sz="1800" u="none" strike="noStrike" dirty="0" err="1">
                          <a:effectLst/>
                          <a:latin typeface="Dubai" panose="020B0503030403030204" pitchFamily="34" charset="-78"/>
                          <a:cs typeface="Dubai" panose="020B0503030403030204" pitchFamily="34" charset="-78"/>
                        </a:rPr>
                        <a:t>تفاعلي</a:t>
                      </a:r>
                      <a:r>
                        <a:rPr lang="en-US" sz="1800" u="none" strike="noStrike" dirty="0">
                          <a:effectLst/>
                          <a:latin typeface="Dubai" panose="020B0503030403030204" pitchFamily="34" charset="-78"/>
                          <a:cs typeface="Dubai" panose="020B0503030403030204" pitchFamily="34" charset="-78"/>
                        </a:rPr>
                        <a:t> بـ7 </a:t>
                      </a:r>
                      <a:r>
                        <a:rPr lang="ar-SA"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مناطق</a:t>
                      </a:r>
                      <a:r>
                        <a:rPr lang="en-US" sz="1800" u="none" strike="noStrike" dirty="0">
                          <a:effectLst/>
                          <a:latin typeface="Dubai" panose="020B0503030403030204" pitchFamily="34" charset="-78"/>
                          <a:cs typeface="Dubai" panose="020B0503030403030204" pitchFamily="34" charset="-78"/>
                        </a:rPr>
                        <a:t> عرض في </a:t>
                      </a:r>
                      <a:r>
                        <a:rPr lang="en-US" sz="1800" u="none" strike="noStrike" dirty="0" err="1">
                          <a:effectLst/>
                          <a:latin typeface="Dubai" panose="020B0503030403030204" pitchFamily="34" charset="-78"/>
                          <a:cs typeface="Dubai" panose="020B0503030403030204" pitchFamily="34" charset="-78"/>
                        </a:rPr>
                        <a:t>لوحة</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تحكم</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واحدة</a:t>
                      </a:r>
                      <a:r>
                        <a:rPr lang="en-US" sz="1800" u="none" strike="noStrike" dirty="0">
                          <a:effectLst/>
                          <a:latin typeface="Dubai" panose="020B0503030403030204" pitchFamily="34" charset="-78"/>
                          <a:cs typeface="Dubai" panose="020B0503030403030204" pitchFamily="34" charset="-78"/>
                        </a:rPr>
                        <a:t>.</a:t>
                      </a:r>
                      <a:endParaRPr lang="en-US" sz="1800" b="1" i="0" u="none" strike="noStrike" dirty="0">
                        <a:solidFill>
                          <a:srgbClr val="F9FAFB"/>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extLst>
                  <a:ext uri="{0D108BD9-81ED-4DB2-BD59-A6C34878D82A}">
                    <a16:rowId xmlns:a16="http://schemas.microsoft.com/office/drawing/2014/main" val="3349644324"/>
                  </a:ext>
                </a:extLst>
              </a:tr>
              <a:tr h="828000">
                <a:tc>
                  <a:txBody>
                    <a:bodyPr/>
                    <a:lstStyle/>
                    <a:p>
                      <a:pPr algn="ctr" rtl="1" fontAlgn="ctr">
                        <a:lnSpc>
                          <a:spcPct val="150000"/>
                        </a:lnSpc>
                        <a:buNone/>
                      </a:pPr>
                      <a:r>
                        <a:rPr lang="en-US" sz="2000" b="1" u="none" strike="noStrike" dirty="0" err="1">
                          <a:solidFill>
                            <a:schemeClr val="bg1"/>
                          </a:solidFill>
                          <a:effectLst/>
                          <a:latin typeface="Dubai" panose="020B0503030403030204" pitchFamily="34" charset="-78"/>
                          <a:cs typeface="Dubai" panose="020B0503030403030204" pitchFamily="34" charset="-78"/>
                        </a:rPr>
                        <a:t>التكامل</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315E59"/>
                    </a:solidFill>
                  </a:tcPr>
                </a:tc>
                <a:tc>
                  <a:txBody>
                    <a:bodyPr/>
                    <a:lstStyle/>
                    <a:p>
                      <a:pPr algn="ctr" rtl="1" fontAlgn="ctr">
                        <a:lnSpc>
                          <a:spcPct val="150000"/>
                        </a:lnSpc>
                        <a:buNone/>
                      </a:pPr>
                      <a:r>
                        <a:rPr lang="en-US" sz="1800" u="none" strike="noStrike" dirty="0" err="1">
                          <a:effectLst/>
                          <a:latin typeface="Dubai" panose="020B0503030403030204" pitchFamily="34" charset="-78"/>
                          <a:cs typeface="Dubai" panose="020B0503030403030204" pitchFamily="34" charset="-78"/>
                        </a:rPr>
                        <a:t>أبحاث</a:t>
                      </a:r>
                      <a:r>
                        <a:rPr lang="en-US" sz="1800" u="none" strike="noStrike" dirty="0">
                          <a:effectLst/>
                          <a:latin typeface="Dubai" panose="020B0503030403030204" pitchFamily="34" charset="-78"/>
                          <a:cs typeface="Dubai" panose="020B0503030403030204" pitchFamily="34" charset="-78"/>
                        </a:rPr>
                        <a:t> منفصلة )</a:t>
                      </a:r>
                      <a:r>
                        <a:rPr lang="en-US" sz="1800" u="none" strike="noStrike" dirty="0" err="1">
                          <a:effectLst/>
                          <a:latin typeface="Dubai" panose="020B0503030403030204" pitchFamily="34" charset="-78"/>
                          <a:cs typeface="Dubai" panose="020B0503030403030204" pitchFamily="34" charset="-78"/>
                        </a:rPr>
                        <a:t>صوت</a:t>
                      </a:r>
                      <a:r>
                        <a:rPr lang="en-US" sz="1800" u="none" strike="noStrike" dirty="0">
                          <a:effectLst/>
                          <a:latin typeface="Dubai" panose="020B0503030403030204" pitchFamily="34" charset="-78"/>
                          <a:cs typeface="Dubai" panose="020B0503030403030204" pitchFamily="34" charset="-78"/>
                        </a:rPr>
                        <a:t> أو </a:t>
                      </a:r>
                      <a:r>
                        <a:rPr lang="en-US" sz="1800" u="none" strike="noStrike" dirty="0" err="1">
                          <a:effectLst/>
                          <a:latin typeface="Dubai" panose="020B0503030403030204" pitchFamily="34" charset="-78"/>
                          <a:cs typeface="Dubai" panose="020B0503030403030204" pitchFamily="34" charset="-78"/>
                        </a:rPr>
                        <a:t>صورة</a:t>
                      </a:r>
                      <a:r>
                        <a:rPr lang="en-US" sz="1800" u="none" strike="noStrike" dirty="0">
                          <a:effectLst/>
                          <a:latin typeface="Dubai" panose="020B0503030403030204" pitchFamily="34" charset="-78"/>
                          <a:cs typeface="Dubai" panose="020B0503030403030204" pitchFamily="34" charset="-78"/>
                        </a:rPr>
                        <a:t>(، بيئات </a:t>
                      </a:r>
                      <a:r>
                        <a:rPr lang="en-US" sz="1800" u="none" strike="noStrike" dirty="0" err="1">
                          <a:effectLst/>
                          <a:latin typeface="Dubai" panose="020B0503030403030204" pitchFamily="34" charset="-78"/>
                          <a:cs typeface="Dubai" panose="020B0503030403030204" pitchFamily="34" charset="-78"/>
                        </a:rPr>
                        <a:t>معزولة</a:t>
                      </a:r>
                      <a:r>
                        <a:rPr lang="en-US" sz="1800" u="none" strike="noStrike" dirty="0">
                          <a:effectLst/>
                          <a:latin typeface="Dubai" panose="020B0503030403030204" pitchFamily="34" charset="-78"/>
                          <a:cs typeface="Dubai" panose="020B0503030403030204" pitchFamily="34" charset="-78"/>
                        </a:rPr>
                        <a:t>.</a:t>
                      </a:r>
                      <a:endParaRPr lang="en-US" sz="1800" b="0" i="0" u="none" strike="noStrike" dirty="0">
                        <a:solidFill>
                          <a:srgbClr val="F9FAFB"/>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tc>
                  <a:txBody>
                    <a:bodyPr/>
                    <a:lstStyle/>
                    <a:p>
                      <a:pPr algn="ctr" rtl="1" fontAlgn="ctr">
                        <a:lnSpc>
                          <a:spcPct val="150000"/>
                        </a:lnSpc>
                        <a:buNone/>
                      </a:pPr>
                      <a:r>
                        <a:rPr lang="en-US" sz="1800" u="none" strike="noStrike" dirty="0" err="1">
                          <a:effectLst/>
                          <a:latin typeface="Dubai" panose="020B0503030403030204" pitchFamily="34" charset="-78"/>
                          <a:cs typeface="Dubai" panose="020B0503030403030204" pitchFamily="34" charset="-78"/>
                        </a:rPr>
                        <a:t>تكامل</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برمجي</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كامل</a:t>
                      </a:r>
                      <a:r>
                        <a:rPr lang="en-US" sz="1800" u="none" strike="noStrike" dirty="0">
                          <a:effectLst/>
                          <a:latin typeface="Dubai" panose="020B0503030403030204" pitchFamily="34" charset="-78"/>
                          <a:cs typeface="Dubai" panose="020B0503030403030204" pitchFamily="34" charset="-78"/>
                        </a:rPr>
                        <a:t> </a:t>
                      </a:r>
                      <a:r>
                        <a:rPr lang="ar-SA" sz="1800" u="none" strike="noStrike" dirty="0">
                          <a:effectLst/>
                          <a:latin typeface="Dubai" panose="020B0503030403030204" pitchFamily="34" charset="-78"/>
                          <a:cs typeface="Dubai" panose="020B0503030403030204" pitchFamily="34" charset="-78"/>
                        </a:rPr>
                        <a:t>(</a:t>
                      </a:r>
                      <a:r>
                        <a:rPr lang="en-US" sz="1800" u="none" strike="noStrike" dirty="0" err="1">
                          <a:effectLst/>
                          <a:latin typeface="Dubai" panose="020B0503030403030204" pitchFamily="34" charset="-78"/>
                          <a:cs typeface="Dubai" panose="020B0503030403030204" pitchFamily="34" charset="-78"/>
                        </a:rPr>
                        <a:t>صوت</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صورة</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قاعدة</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بيانات</a:t>
                      </a:r>
                      <a:r>
                        <a:rPr lang="ar-SA" sz="1800" u="none" strike="noStrike" dirty="0">
                          <a:effectLst/>
                          <a:latin typeface="Dubai" panose="020B0503030403030204" pitchFamily="34" charset="-78"/>
                          <a:cs typeface="Dubai" panose="020B0503030403030204" pitchFamily="34" charset="-78"/>
                        </a:rPr>
                        <a:t>)</a:t>
                      </a:r>
                      <a:endParaRPr lang="en-US" sz="1800" b="1" i="0" u="none" strike="noStrike" dirty="0">
                        <a:solidFill>
                          <a:srgbClr val="F9FAFB"/>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extLst>
                  <a:ext uri="{0D108BD9-81ED-4DB2-BD59-A6C34878D82A}">
                    <a16:rowId xmlns:a16="http://schemas.microsoft.com/office/drawing/2014/main" val="62990843"/>
                  </a:ext>
                </a:extLst>
              </a:tr>
              <a:tr h="828000">
                <a:tc>
                  <a:txBody>
                    <a:bodyPr/>
                    <a:lstStyle/>
                    <a:p>
                      <a:pPr algn="ctr" rtl="1" fontAlgn="ctr">
                        <a:lnSpc>
                          <a:spcPct val="150000"/>
                        </a:lnSpc>
                        <a:buNone/>
                      </a:pPr>
                      <a:r>
                        <a:rPr lang="en-US" sz="2000" b="1" u="none" strike="noStrike" dirty="0" err="1">
                          <a:solidFill>
                            <a:schemeClr val="bg1"/>
                          </a:solidFill>
                          <a:effectLst/>
                          <a:latin typeface="Dubai" panose="020B0503030403030204" pitchFamily="34" charset="-78"/>
                          <a:cs typeface="Dubai" panose="020B0503030403030204" pitchFamily="34" charset="-78"/>
                        </a:rPr>
                        <a:t>البيئة</a:t>
                      </a:r>
                      <a:r>
                        <a:rPr lang="en-US" sz="2000" b="1" u="none" strike="noStrike" dirty="0">
                          <a:solidFill>
                            <a:schemeClr val="bg1"/>
                          </a:solidFill>
                          <a:effectLst/>
                          <a:latin typeface="Dubai" panose="020B0503030403030204" pitchFamily="34" charset="-78"/>
                          <a:cs typeface="Dubai" panose="020B0503030403030204" pitchFamily="34" charset="-78"/>
                        </a:rPr>
                        <a:t> </a:t>
                      </a:r>
                      <a:r>
                        <a:rPr lang="en-US" sz="2000" b="1" u="none" strike="noStrike" dirty="0" err="1">
                          <a:solidFill>
                            <a:schemeClr val="bg1"/>
                          </a:solidFill>
                          <a:effectLst/>
                          <a:latin typeface="Dubai" panose="020B0503030403030204" pitchFamily="34" charset="-78"/>
                          <a:cs typeface="Dubai" panose="020B0503030403030204" pitchFamily="34" charset="-78"/>
                        </a:rPr>
                        <a:t>المستهدفة</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315E59"/>
                    </a:solidFill>
                  </a:tcPr>
                </a:tc>
                <a:tc>
                  <a:txBody>
                    <a:bodyPr/>
                    <a:lstStyle/>
                    <a:p>
                      <a:pPr algn="ctr" rtl="1" fontAlgn="ctr">
                        <a:lnSpc>
                          <a:spcPct val="150000"/>
                        </a:lnSpc>
                        <a:buNone/>
                      </a:pPr>
                      <a:r>
                        <a:rPr lang="en-US" sz="1800" u="none" strike="noStrike">
                          <a:effectLst/>
                          <a:latin typeface="Dubai" panose="020B0503030403030204" pitchFamily="34" charset="-78"/>
                          <a:cs typeface="Dubai" panose="020B0503030403030204" pitchFamily="34" charset="-78"/>
                        </a:rPr>
                        <a:t>مجموعات بالغة أو شروط مثالية، ليست ميدانية.</a:t>
                      </a:r>
                      <a:endParaRPr lang="en-US" sz="1800" b="0" i="0" u="none" strike="noStrike">
                        <a:solidFill>
                          <a:srgbClr val="F9FAFB"/>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tc>
                  <a:txBody>
                    <a:bodyPr/>
                    <a:lstStyle/>
                    <a:p>
                      <a:pPr algn="ctr" rtl="1" fontAlgn="ctr">
                        <a:lnSpc>
                          <a:spcPct val="150000"/>
                        </a:lnSpc>
                        <a:buNone/>
                      </a:pPr>
                      <a:r>
                        <a:rPr lang="en-US" sz="1800" u="none" strike="noStrike" dirty="0" err="1">
                          <a:effectLst/>
                          <a:latin typeface="Dubai" panose="020B0503030403030204" pitchFamily="34" charset="-78"/>
                          <a:cs typeface="Dubai" panose="020B0503030403030204" pitchFamily="34" charset="-78"/>
                        </a:rPr>
                        <a:t>مصمم</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خصيصاً</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للأطفال</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العرب</a:t>
                      </a:r>
                      <a:r>
                        <a:rPr lang="en-US" sz="1800" u="none" strike="noStrike" dirty="0">
                          <a:effectLst/>
                          <a:latin typeface="Dubai" panose="020B0503030403030204" pitchFamily="34" charset="-78"/>
                          <a:cs typeface="Dubai" panose="020B0503030403030204" pitchFamily="34" charset="-78"/>
                        </a:rPr>
                        <a:t> في بيئات </a:t>
                      </a:r>
                      <a:r>
                        <a:rPr lang="en-US" sz="1800" u="none" strike="noStrike" dirty="0" err="1">
                          <a:effectLst/>
                          <a:latin typeface="Dubai" panose="020B0503030403030204" pitchFamily="34" charset="-78"/>
                          <a:cs typeface="Dubai" panose="020B0503030403030204" pitchFamily="34" charset="-78"/>
                        </a:rPr>
                        <a:t>الحروب</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والمخيمات</a:t>
                      </a:r>
                      <a:r>
                        <a:rPr lang="en-US" sz="1800" u="none" strike="noStrike" dirty="0">
                          <a:effectLst/>
                          <a:latin typeface="Dubai" panose="020B0503030403030204" pitchFamily="34" charset="-78"/>
                          <a:cs typeface="Dubai" panose="020B0503030403030204" pitchFamily="34" charset="-78"/>
                        </a:rPr>
                        <a:t>.</a:t>
                      </a:r>
                      <a:endParaRPr lang="en-US" sz="1800" b="0" i="0" u="none" strike="noStrike" dirty="0">
                        <a:solidFill>
                          <a:srgbClr val="F9FAFB"/>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extLst>
                  <a:ext uri="{0D108BD9-81ED-4DB2-BD59-A6C34878D82A}">
                    <a16:rowId xmlns:a16="http://schemas.microsoft.com/office/drawing/2014/main" val="4059496833"/>
                  </a:ext>
                </a:extLst>
              </a:tr>
              <a:tr h="828000">
                <a:tc>
                  <a:txBody>
                    <a:bodyPr/>
                    <a:lstStyle/>
                    <a:p>
                      <a:pPr algn="ctr" rtl="1" fontAlgn="ctr">
                        <a:lnSpc>
                          <a:spcPct val="150000"/>
                        </a:lnSpc>
                        <a:buNone/>
                      </a:pPr>
                      <a:r>
                        <a:rPr lang="en-US" sz="2000" b="1" u="none" strike="noStrike" dirty="0" err="1">
                          <a:solidFill>
                            <a:schemeClr val="bg1"/>
                          </a:solidFill>
                          <a:effectLst/>
                          <a:latin typeface="Dubai" panose="020B0503030403030204" pitchFamily="34" charset="-78"/>
                          <a:cs typeface="Dubai" panose="020B0503030403030204" pitchFamily="34" charset="-78"/>
                        </a:rPr>
                        <a:t>المخرجات</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315E59"/>
                    </a:solidFill>
                  </a:tcPr>
                </a:tc>
                <a:tc>
                  <a:txBody>
                    <a:bodyPr/>
                    <a:lstStyle/>
                    <a:p>
                      <a:pPr algn="ctr" rtl="1" fontAlgn="ctr">
                        <a:lnSpc>
                          <a:spcPct val="150000"/>
                        </a:lnSpc>
                        <a:buNone/>
                      </a:pPr>
                      <a:r>
                        <a:rPr lang="en-US" sz="1800" u="none" strike="noStrike">
                          <a:effectLst/>
                          <a:latin typeface="Dubai" panose="020B0503030403030204" pitchFamily="34" charset="-78"/>
                          <a:cs typeface="Dubai" panose="020B0503030403030204" pitchFamily="34" charset="-78"/>
                        </a:rPr>
                        <a:t>نتائج تصنيف جافة.</a:t>
                      </a:r>
                      <a:endParaRPr lang="en-US" sz="1800" b="0" i="0" u="none" strike="noStrike">
                        <a:solidFill>
                          <a:srgbClr val="F9FAFB"/>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tc>
                  <a:txBody>
                    <a:bodyPr/>
                    <a:lstStyle/>
                    <a:p>
                      <a:pPr algn="ctr" rtl="1" fontAlgn="ctr">
                        <a:lnSpc>
                          <a:spcPct val="150000"/>
                        </a:lnSpc>
                        <a:buNone/>
                      </a:pPr>
                      <a:r>
                        <a:rPr lang="en-US" sz="1800" u="none" strike="noStrike" dirty="0" err="1">
                          <a:effectLst/>
                          <a:latin typeface="Dubai" panose="020B0503030403030204" pitchFamily="34" charset="-78"/>
                          <a:cs typeface="Dubai" panose="020B0503030403030204" pitchFamily="34" charset="-78"/>
                        </a:rPr>
                        <a:t>تقارير</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شاملة</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مخططات</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بيانية</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وتنبيهات</a:t>
                      </a:r>
                      <a:r>
                        <a:rPr lang="en-US" sz="1800" u="none" strike="noStrike" dirty="0">
                          <a:effectLst/>
                          <a:latin typeface="Dubai" panose="020B0503030403030204" pitchFamily="34" charset="-78"/>
                          <a:cs typeface="Dubai" panose="020B0503030403030204" pitchFamily="34" charset="-78"/>
                        </a:rPr>
                        <a:t> </a:t>
                      </a:r>
                      <a:r>
                        <a:rPr lang="en-US" sz="1800" u="none" strike="noStrike" dirty="0" err="1">
                          <a:effectLst/>
                          <a:latin typeface="Dubai" panose="020B0503030403030204" pitchFamily="34" charset="-78"/>
                          <a:cs typeface="Dubai" panose="020B0503030403030204" pitchFamily="34" charset="-78"/>
                        </a:rPr>
                        <a:t>فورية</a:t>
                      </a:r>
                      <a:r>
                        <a:rPr lang="en-US" sz="1800" u="none" strike="noStrike" dirty="0">
                          <a:effectLst/>
                          <a:latin typeface="Dubai" panose="020B0503030403030204" pitchFamily="34" charset="-78"/>
                          <a:cs typeface="Dubai" panose="020B0503030403030204" pitchFamily="34" charset="-78"/>
                        </a:rPr>
                        <a:t>.</a:t>
                      </a:r>
                      <a:endParaRPr lang="en-US" sz="1800" b="1" i="0" u="none" strike="noStrike" dirty="0">
                        <a:solidFill>
                          <a:srgbClr val="F9FAFB"/>
                        </a:solidFill>
                        <a:effectLst/>
                        <a:latin typeface="Dubai" panose="020B0503030403030204" pitchFamily="34" charset="-78"/>
                        <a:cs typeface="Dubai" panose="020B0503030403030204" pitchFamily="34" charset="-78"/>
                      </a:endParaRPr>
                    </a:p>
                  </a:txBody>
                  <a:tcPr marL="50041" marR="5560" marT="5560"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extLst>
                  <a:ext uri="{0D108BD9-81ED-4DB2-BD59-A6C34878D82A}">
                    <a16:rowId xmlns:a16="http://schemas.microsoft.com/office/drawing/2014/main" val="606489151"/>
                  </a:ext>
                </a:extLst>
              </a:tr>
            </a:tbl>
          </a:graphicData>
        </a:graphic>
      </p:graphicFrame>
      <p:sp>
        <p:nvSpPr>
          <p:cNvPr id="25" name="مستطيل: زوايا مستديرة 24">
            <a:extLst>
              <a:ext uri="{FF2B5EF4-FFF2-40B4-BE49-F238E27FC236}">
                <a16:creationId xmlns:a16="http://schemas.microsoft.com/office/drawing/2014/main" id="{D097FA5F-037C-E740-565E-1AA26FF5A951}"/>
              </a:ext>
            </a:extLst>
          </p:cNvPr>
          <p:cNvSpPr/>
          <p:nvPr/>
        </p:nvSpPr>
        <p:spPr>
          <a:xfrm>
            <a:off x="685800" y="7505700"/>
            <a:ext cx="16916400" cy="1653300"/>
          </a:xfrm>
          <a:prstGeom prst="roundRect">
            <a:avLst/>
          </a:prstGeom>
          <a:solidFill>
            <a:srgbClr val="315E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شكل بيضاوي 25">
            <a:extLst>
              <a:ext uri="{FF2B5EF4-FFF2-40B4-BE49-F238E27FC236}">
                <a16:creationId xmlns:a16="http://schemas.microsoft.com/office/drawing/2014/main" id="{6FD7EACA-C2C2-188F-AEA9-32853C9A98F2}"/>
              </a:ext>
            </a:extLst>
          </p:cNvPr>
          <p:cNvSpPr/>
          <p:nvPr/>
        </p:nvSpPr>
        <p:spPr>
          <a:xfrm>
            <a:off x="16154400" y="7810350"/>
            <a:ext cx="1044000" cy="1044000"/>
          </a:xfrm>
          <a:prstGeom prst="ellipse">
            <a:avLst/>
          </a:prstGeom>
          <a:solidFill>
            <a:srgbClr val="315E59"/>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صورة 27">
            <a:extLst>
              <a:ext uri="{FF2B5EF4-FFF2-40B4-BE49-F238E27FC236}">
                <a16:creationId xmlns:a16="http://schemas.microsoft.com/office/drawing/2014/main" id="{E2E05854-C002-3EE5-B8D2-B0D49293BD5A}"/>
              </a:ext>
            </a:extLst>
          </p:cNvPr>
          <p:cNvPicPr>
            <a:picLocks noChangeAspect="1"/>
          </p:cNvPicPr>
          <p:nvPr/>
        </p:nvPicPr>
        <p:blipFill>
          <a:blip r:embed="rId3"/>
          <a:stretch>
            <a:fillRect/>
          </a:stretch>
        </p:blipFill>
        <p:spPr>
          <a:xfrm>
            <a:off x="16334400" y="7990350"/>
            <a:ext cx="684000" cy="684000"/>
          </a:xfrm>
          <a:prstGeom prst="rect">
            <a:avLst/>
          </a:prstGeom>
        </p:spPr>
      </p:pic>
      <p:sp>
        <p:nvSpPr>
          <p:cNvPr id="30" name="مربع نص 29">
            <a:extLst>
              <a:ext uri="{FF2B5EF4-FFF2-40B4-BE49-F238E27FC236}">
                <a16:creationId xmlns:a16="http://schemas.microsoft.com/office/drawing/2014/main" id="{9B8B2DD5-DF7C-2F3F-F7A1-2DD591AF2ABD}"/>
              </a:ext>
            </a:extLst>
          </p:cNvPr>
          <p:cNvSpPr txBox="1"/>
          <p:nvPr/>
        </p:nvSpPr>
        <p:spPr>
          <a:xfrm>
            <a:off x="1671320" y="7810500"/>
            <a:ext cx="13997600" cy="1077218"/>
          </a:xfrm>
          <a:prstGeom prst="rect">
            <a:avLst/>
          </a:prstGeom>
          <a:noFill/>
        </p:spPr>
        <p:txBody>
          <a:bodyPr wrap="square">
            <a:spAutoFit/>
          </a:bodyPr>
          <a:lstStyle/>
          <a:p>
            <a:pPr algn="ctr"/>
            <a:r>
              <a:rPr lang="ar-SA" sz="3200" b="1" dirty="0">
                <a:solidFill>
                  <a:schemeClr val="bg1"/>
                </a:solidFill>
                <a:latin typeface="Dubai" panose="020B0503030403030204" pitchFamily="34" charset="-78"/>
                <a:cs typeface="Dubai" panose="020B0503030403030204" pitchFamily="34" charset="-78"/>
              </a:rPr>
              <a:t>الدراسات أثبتت الإمكانية علمياً، بينما "نبض" هو أول تطبيق عملي متكامل يحول هذه الإمكانيات إلى أداة سريرية حية في الميدان.</a:t>
            </a:r>
            <a:endParaRPr lang="en-US" sz="3200" b="1" dirty="0">
              <a:solidFill>
                <a:schemeClr val="bg1"/>
              </a:solidFill>
              <a:latin typeface="Dubai" panose="020B0503030403030204" pitchFamily="34" charset="-78"/>
              <a:cs typeface="Dubai" panose="020B0503030403030204" pitchFamily="34" charset="-78"/>
            </a:endParaRPr>
          </a:p>
        </p:txBody>
      </p:sp>
    </p:spTree>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grpSp>
        <p:nvGrpSpPr>
          <p:cNvPr id="7" name="Group 7"/>
          <p:cNvGrpSpPr/>
          <p:nvPr/>
        </p:nvGrpSpPr>
        <p:grpSpPr>
          <a:xfrm>
            <a:off x="16782257" y="-969515"/>
            <a:ext cx="3867943" cy="4760545"/>
            <a:chOff x="0" y="0"/>
            <a:chExt cx="660400" cy="812800"/>
          </a:xfrm>
        </p:grpSpPr>
        <p:sp>
          <p:nvSpPr>
            <p:cNvPr id="8" name="Freeform 8"/>
            <p:cNvSpPr/>
            <p:nvPr/>
          </p:nvSpPr>
          <p:spPr>
            <a:xfrm>
              <a:off x="0" y="0"/>
              <a:ext cx="660400" cy="812800"/>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sp>
        <p:sp>
          <p:nvSpPr>
            <p:cNvPr id="9" name="TextBox 9"/>
            <p:cNvSpPr txBox="1"/>
            <p:nvPr/>
          </p:nvSpPr>
          <p:spPr>
            <a:xfrm>
              <a:off x="0" y="-38100"/>
              <a:ext cx="660400" cy="7239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rot="-10800000">
            <a:off x="-2362199" y="6498156"/>
            <a:ext cx="3867943" cy="4760545"/>
            <a:chOff x="0" y="0"/>
            <a:chExt cx="660400" cy="812800"/>
          </a:xfrm>
        </p:grpSpPr>
        <p:sp>
          <p:nvSpPr>
            <p:cNvPr id="11" name="Freeform 11"/>
            <p:cNvSpPr/>
            <p:nvPr/>
          </p:nvSpPr>
          <p:spPr>
            <a:xfrm>
              <a:off x="0" y="0"/>
              <a:ext cx="660400" cy="812800"/>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sp>
        <p:sp>
          <p:nvSpPr>
            <p:cNvPr id="12" name="TextBox 12"/>
            <p:cNvSpPr txBox="1"/>
            <p:nvPr/>
          </p:nvSpPr>
          <p:spPr>
            <a:xfrm>
              <a:off x="0" y="-38100"/>
              <a:ext cx="660400" cy="72390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654242" y="6907954"/>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14" name="Freeform 14"/>
          <p:cNvSpPr/>
          <p:nvPr/>
        </p:nvSpPr>
        <p:spPr>
          <a:xfrm>
            <a:off x="16671087" y="2300552"/>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1" name="TextBox 15">
            <a:extLst>
              <a:ext uri="{FF2B5EF4-FFF2-40B4-BE49-F238E27FC236}">
                <a16:creationId xmlns:a16="http://schemas.microsoft.com/office/drawing/2014/main" id="{DFEB4B0C-D89E-353D-F5DA-69C6C73FC9F1}"/>
              </a:ext>
            </a:extLst>
          </p:cNvPr>
          <p:cNvSpPr txBox="1"/>
          <p:nvPr/>
        </p:nvSpPr>
        <p:spPr>
          <a:xfrm>
            <a:off x="4081989" y="723900"/>
            <a:ext cx="10124022" cy="931024"/>
          </a:xfrm>
          <a:prstGeom prst="rect">
            <a:avLst/>
          </a:prstGeom>
        </p:spPr>
        <p:txBody>
          <a:bodyPr lIns="0" tIns="0" rIns="0" bIns="0" rtlCol="0" anchor="ctr">
            <a:spAutoFit/>
          </a:bodyPr>
          <a:lstStyle/>
          <a:p>
            <a:pPr algn="ctr">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فكرة النظام</a:t>
            </a:r>
            <a:endPar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sp>
        <p:nvSpPr>
          <p:cNvPr id="22" name="مستطيل: زوايا مستديرة 21">
            <a:extLst>
              <a:ext uri="{FF2B5EF4-FFF2-40B4-BE49-F238E27FC236}">
                <a16:creationId xmlns:a16="http://schemas.microsoft.com/office/drawing/2014/main" id="{C0D2A793-52E3-335F-113F-12ABAF770B1B}"/>
              </a:ext>
            </a:extLst>
          </p:cNvPr>
          <p:cNvSpPr/>
          <p:nvPr/>
        </p:nvSpPr>
        <p:spPr>
          <a:xfrm>
            <a:off x="4921594" y="2171700"/>
            <a:ext cx="8458200" cy="1078495"/>
          </a:xfrm>
          <a:prstGeom prst="roundRect">
            <a:avLst>
              <a:gd name="adj" fmla="val 50000"/>
            </a:avLst>
          </a:prstGeom>
          <a:solidFill>
            <a:srgbClr val="315E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2800" b="1" dirty="0">
                <a:latin typeface="Dubai" panose="020B0503030403030204" pitchFamily="34" charset="-78"/>
                <a:cs typeface="Dubai" panose="020B0503030403030204" pitchFamily="34" charset="-78"/>
              </a:rPr>
              <a:t>استقبال البيانات</a:t>
            </a:r>
            <a:endParaRPr lang="en-US" sz="2800" b="1" dirty="0">
              <a:latin typeface="Dubai" panose="020B0503030403030204" pitchFamily="34" charset="-78"/>
              <a:cs typeface="Dubai" panose="020B0503030403030204" pitchFamily="34" charset="-78"/>
            </a:endParaRPr>
          </a:p>
        </p:txBody>
      </p:sp>
      <p:sp>
        <p:nvSpPr>
          <p:cNvPr id="24" name="مستطيل: زوايا مستديرة 23">
            <a:extLst>
              <a:ext uri="{FF2B5EF4-FFF2-40B4-BE49-F238E27FC236}">
                <a16:creationId xmlns:a16="http://schemas.microsoft.com/office/drawing/2014/main" id="{38082238-FABF-5B12-D1A9-EAD387725D70}"/>
              </a:ext>
            </a:extLst>
          </p:cNvPr>
          <p:cNvSpPr/>
          <p:nvPr/>
        </p:nvSpPr>
        <p:spPr>
          <a:xfrm>
            <a:off x="5385506" y="4608329"/>
            <a:ext cx="7530376" cy="1078495"/>
          </a:xfrm>
          <a:prstGeom prst="roundRect">
            <a:avLst>
              <a:gd name="adj" fmla="val 50000"/>
            </a:avLst>
          </a:prstGeom>
          <a:solidFill>
            <a:srgbClr val="4D99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2800" b="1" dirty="0">
                <a:latin typeface="Dubai" panose="020B0503030403030204" pitchFamily="34" charset="-78"/>
                <a:cs typeface="Dubai" panose="020B0503030403030204" pitchFamily="34" charset="-78"/>
              </a:rPr>
              <a:t>التحليل الذكي</a:t>
            </a:r>
            <a:endParaRPr lang="en-US" sz="2800" b="1" dirty="0">
              <a:latin typeface="Dubai" panose="020B0503030403030204" pitchFamily="34" charset="-78"/>
              <a:cs typeface="Dubai" panose="020B0503030403030204" pitchFamily="34" charset="-78"/>
            </a:endParaRPr>
          </a:p>
        </p:txBody>
      </p:sp>
      <p:sp>
        <p:nvSpPr>
          <p:cNvPr id="26" name="مستطيل: زوايا مستديرة 25">
            <a:extLst>
              <a:ext uri="{FF2B5EF4-FFF2-40B4-BE49-F238E27FC236}">
                <a16:creationId xmlns:a16="http://schemas.microsoft.com/office/drawing/2014/main" id="{E3D97786-EFBF-CED1-4F1A-EB57CA1CB0A1}"/>
              </a:ext>
            </a:extLst>
          </p:cNvPr>
          <p:cNvSpPr/>
          <p:nvPr/>
        </p:nvSpPr>
        <p:spPr>
          <a:xfrm>
            <a:off x="5730946" y="7044958"/>
            <a:ext cx="6839496" cy="1078495"/>
          </a:xfrm>
          <a:prstGeom prst="roundRect">
            <a:avLst>
              <a:gd name="adj" fmla="val 50000"/>
            </a:avLst>
          </a:prstGeom>
          <a:solidFill>
            <a:srgbClr val="8AC4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2800" b="1" dirty="0">
                <a:latin typeface="Dubai" panose="020B0503030403030204" pitchFamily="34" charset="-78"/>
                <a:cs typeface="Dubai" panose="020B0503030403030204" pitchFamily="34" charset="-78"/>
              </a:rPr>
              <a:t>توليد التقارير</a:t>
            </a:r>
            <a:endParaRPr lang="en-US" sz="2800" b="1" dirty="0">
              <a:latin typeface="Dubai" panose="020B0503030403030204" pitchFamily="34" charset="-78"/>
              <a:cs typeface="Dubai" panose="020B0503030403030204" pitchFamily="34" charset="-78"/>
            </a:endParaRPr>
          </a:p>
        </p:txBody>
      </p:sp>
      <p:sp>
        <p:nvSpPr>
          <p:cNvPr id="30" name="مربع نص 29">
            <a:extLst>
              <a:ext uri="{FF2B5EF4-FFF2-40B4-BE49-F238E27FC236}">
                <a16:creationId xmlns:a16="http://schemas.microsoft.com/office/drawing/2014/main" id="{F03B7DE5-C01A-4B48-6815-1BF1E2B64F39}"/>
              </a:ext>
            </a:extLst>
          </p:cNvPr>
          <p:cNvSpPr txBox="1"/>
          <p:nvPr/>
        </p:nvSpPr>
        <p:spPr>
          <a:xfrm>
            <a:off x="5377866" y="3667652"/>
            <a:ext cx="7545656" cy="523220"/>
          </a:xfrm>
          <a:prstGeom prst="rect">
            <a:avLst/>
          </a:prstGeom>
          <a:noFill/>
        </p:spPr>
        <p:txBody>
          <a:bodyPr wrap="none" rtlCol="0">
            <a:spAutoFit/>
          </a:bodyPr>
          <a:lstStyle/>
          <a:p>
            <a:pPr algn="ctr" rtl="1"/>
            <a:r>
              <a:rPr lang="ar-SA" sz="2800" dirty="0">
                <a:latin typeface="Dubai" panose="020B0503030403030204" pitchFamily="34" charset="-78"/>
                <a:cs typeface="Dubai" panose="020B0503030403030204" pitchFamily="34" charset="-78"/>
              </a:rPr>
              <a:t>جمع التسجيلات الصوتية وجلسات التقييم الخاصة بالطفل</a:t>
            </a:r>
            <a:endParaRPr lang="en-US" sz="2800" dirty="0">
              <a:latin typeface="Dubai" panose="020B0503030403030204" pitchFamily="34" charset="-78"/>
              <a:cs typeface="Dubai" panose="020B0503030403030204" pitchFamily="34" charset="-78"/>
            </a:endParaRPr>
          </a:p>
        </p:txBody>
      </p:sp>
      <p:sp>
        <p:nvSpPr>
          <p:cNvPr id="32" name="مربع نص 31">
            <a:extLst>
              <a:ext uri="{FF2B5EF4-FFF2-40B4-BE49-F238E27FC236}">
                <a16:creationId xmlns:a16="http://schemas.microsoft.com/office/drawing/2014/main" id="{D19D47F1-318F-305F-5B3C-B87EC1D07A88}"/>
              </a:ext>
            </a:extLst>
          </p:cNvPr>
          <p:cNvSpPr txBox="1"/>
          <p:nvPr/>
        </p:nvSpPr>
        <p:spPr>
          <a:xfrm>
            <a:off x="4627661" y="6104281"/>
            <a:ext cx="9046067" cy="523220"/>
          </a:xfrm>
          <a:prstGeom prst="rect">
            <a:avLst/>
          </a:prstGeom>
          <a:noFill/>
        </p:spPr>
        <p:txBody>
          <a:bodyPr wrap="none" rtlCol="0">
            <a:spAutoFit/>
          </a:bodyPr>
          <a:lstStyle/>
          <a:p>
            <a:pPr algn="ctr" rtl="1"/>
            <a:r>
              <a:rPr lang="ar-SA" sz="2800" dirty="0">
                <a:latin typeface="Dubai" panose="020B0503030403030204" pitchFamily="34" charset="-78"/>
                <a:cs typeface="Dubai" panose="020B0503030403030204" pitchFamily="34" charset="-78"/>
              </a:rPr>
              <a:t>استخدام </a:t>
            </a:r>
            <a:r>
              <a:rPr lang="en-US" sz="2800" dirty="0">
                <a:latin typeface="Dubai" panose="020B0503030403030204" pitchFamily="34" charset="-78"/>
                <a:cs typeface="Dubai" panose="020B0503030403030204" pitchFamily="34" charset="-78"/>
              </a:rPr>
              <a:t>Gemini</a:t>
            </a:r>
            <a:r>
              <a:rPr lang="ar-SA" sz="2800" dirty="0">
                <a:latin typeface="Dubai" panose="020B0503030403030204" pitchFamily="34" charset="-78"/>
                <a:cs typeface="Dubai" panose="020B0503030403030204" pitchFamily="34" charset="-78"/>
              </a:rPr>
              <a:t> لتحليل الخصائص الصوتية والسلوكيات غير اللفظية</a:t>
            </a:r>
            <a:endParaRPr lang="en-US" sz="2800" dirty="0">
              <a:latin typeface="Dubai" panose="020B0503030403030204" pitchFamily="34" charset="-78"/>
              <a:cs typeface="Dubai" panose="020B0503030403030204" pitchFamily="34" charset="-78"/>
            </a:endParaRPr>
          </a:p>
        </p:txBody>
      </p:sp>
      <p:sp>
        <p:nvSpPr>
          <p:cNvPr id="34" name="مربع نص 33">
            <a:extLst>
              <a:ext uri="{FF2B5EF4-FFF2-40B4-BE49-F238E27FC236}">
                <a16:creationId xmlns:a16="http://schemas.microsoft.com/office/drawing/2014/main" id="{EFA0CDB4-B41F-13A5-0724-650CDD1BA03C}"/>
              </a:ext>
            </a:extLst>
          </p:cNvPr>
          <p:cNvSpPr txBox="1"/>
          <p:nvPr/>
        </p:nvSpPr>
        <p:spPr>
          <a:xfrm>
            <a:off x="4630867" y="8540909"/>
            <a:ext cx="9039654" cy="523220"/>
          </a:xfrm>
          <a:prstGeom prst="rect">
            <a:avLst/>
          </a:prstGeom>
          <a:noFill/>
        </p:spPr>
        <p:txBody>
          <a:bodyPr wrap="none" rtlCol="0">
            <a:spAutoFit/>
          </a:bodyPr>
          <a:lstStyle/>
          <a:p>
            <a:pPr algn="ctr" rtl="1"/>
            <a:r>
              <a:rPr lang="ar-SA" sz="2800" dirty="0">
                <a:latin typeface="Dubai" panose="020B0503030403030204" pitchFamily="34" charset="-78"/>
                <a:cs typeface="Dubai" panose="020B0503030403030204" pitchFamily="34" charset="-78"/>
              </a:rPr>
              <a:t>إصدار تقرير أولي بمؤشرات الحالة لدعم المختص في اتخاذ القرار النهائي</a:t>
            </a:r>
            <a:endParaRPr lang="en-US" sz="2800" dirty="0">
              <a:latin typeface="Dubai" panose="020B0503030403030204" pitchFamily="34" charset="-78"/>
              <a:cs typeface="Dubai" panose="020B0503030403030204" pitchFamily="34" charset="-78"/>
            </a:endParaRPr>
          </a:p>
        </p:txBody>
      </p:sp>
      <p:cxnSp>
        <p:nvCxnSpPr>
          <p:cNvPr id="36" name="رابط كسهم مستقيم 35">
            <a:extLst>
              <a:ext uri="{FF2B5EF4-FFF2-40B4-BE49-F238E27FC236}">
                <a16:creationId xmlns:a16="http://schemas.microsoft.com/office/drawing/2014/main" id="{DFC50ED3-B1AE-0C70-6843-F871C9DB90E1}"/>
              </a:ext>
            </a:extLst>
          </p:cNvPr>
          <p:cNvCxnSpPr>
            <a:cxnSpLocks/>
          </p:cNvCxnSpPr>
          <p:nvPr/>
        </p:nvCxnSpPr>
        <p:spPr>
          <a:xfrm>
            <a:off x="14554200" y="2505710"/>
            <a:ext cx="0" cy="6296809"/>
          </a:xfrm>
          <a:prstGeom prst="straightConnector1">
            <a:avLst/>
          </a:prstGeom>
          <a:ln w="76200">
            <a:solidFill>
              <a:srgbClr val="315E59"/>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15">
            <a:extLst>
              <a:ext uri="{FF2B5EF4-FFF2-40B4-BE49-F238E27FC236}">
                <a16:creationId xmlns:a16="http://schemas.microsoft.com/office/drawing/2014/main" id="{980FA247-989C-3623-E2CE-AA8BFEC74647}"/>
              </a:ext>
            </a:extLst>
          </p:cNvPr>
          <p:cNvSpPr txBox="1"/>
          <p:nvPr/>
        </p:nvSpPr>
        <p:spPr>
          <a:xfrm>
            <a:off x="2655534" y="2171700"/>
            <a:ext cx="1620081" cy="931024"/>
          </a:xfrm>
          <a:prstGeom prst="rect">
            <a:avLst/>
          </a:prstGeom>
        </p:spPr>
        <p:txBody>
          <a:bodyPr wrap="square" lIns="0" tIns="0" rIns="0" bIns="0" rtlCol="0" anchor="ctr">
            <a:spAutoFit/>
          </a:bodyPr>
          <a:lstStyle/>
          <a:p>
            <a:pPr algn="ctr">
              <a:lnSpc>
                <a:spcPct val="150000"/>
              </a:lnSpc>
            </a:pPr>
            <a:r>
              <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01</a:t>
            </a:r>
          </a:p>
        </p:txBody>
      </p:sp>
      <p:sp>
        <p:nvSpPr>
          <p:cNvPr id="41" name="TextBox 15">
            <a:extLst>
              <a:ext uri="{FF2B5EF4-FFF2-40B4-BE49-F238E27FC236}">
                <a16:creationId xmlns:a16="http://schemas.microsoft.com/office/drawing/2014/main" id="{E2FA3C4A-0819-20BC-16A7-466EFA989120}"/>
              </a:ext>
            </a:extLst>
          </p:cNvPr>
          <p:cNvSpPr txBox="1"/>
          <p:nvPr/>
        </p:nvSpPr>
        <p:spPr>
          <a:xfrm>
            <a:off x="2655534" y="4645196"/>
            <a:ext cx="1620081" cy="931024"/>
          </a:xfrm>
          <a:prstGeom prst="rect">
            <a:avLst/>
          </a:prstGeom>
        </p:spPr>
        <p:txBody>
          <a:bodyPr wrap="square" lIns="0" tIns="0" rIns="0" bIns="0" rtlCol="0" anchor="ctr">
            <a:spAutoFit/>
          </a:bodyPr>
          <a:lstStyle/>
          <a:p>
            <a:pPr algn="ctr">
              <a:lnSpc>
                <a:spcPct val="150000"/>
              </a:lnSpc>
            </a:pPr>
            <a:r>
              <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02</a:t>
            </a:r>
          </a:p>
        </p:txBody>
      </p:sp>
      <p:sp>
        <p:nvSpPr>
          <p:cNvPr id="43" name="TextBox 15">
            <a:extLst>
              <a:ext uri="{FF2B5EF4-FFF2-40B4-BE49-F238E27FC236}">
                <a16:creationId xmlns:a16="http://schemas.microsoft.com/office/drawing/2014/main" id="{F7D4561E-5381-6199-0A33-D02CE376AA6A}"/>
              </a:ext>
            </a:extLst>
          </p:cNvPr>
          <p:cNvSpPr txBox="1"/>
          <p:nvPr/>
        </p:nvSpPr>
        <p:spPr>
          <a:xfrm>
            <a:off x="2655534" y="7118693"/>
            <a:ext cx="1620081" cy="931024"/>
          </a:xfrm>
          <a:prstGeom prst="rect">
            <a:avLst/>
          </a:prstGeom>
        </p:spPr>
        <p:txBody>
          <a:bodyPr wrap="square" lIns="0" tIns="0" rIns="0" bIns="0" rtlCol="0" anchor="ctr">
            <a:spAutoFit/>
          </a:bodyPr>
          <a:lstStyle/>
          <a:p>
            <a:pPr algn="ctr">
              <a:lnSpc>
                <a:spcPct val="150000"/>
              </a:lnSpc>
            </a:pPr>
            <a:r>
              <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03</a:t>
            </a:r>
          </a:p>
        </p:txBody>
      </p:sp>
      <p:sp>
        <p:nvSpPr>
          <p:cNvPr id="45" name="TextBox 15">
            <a:extLst>
              <a:ext uri="{FF2B5EF4-FFF2-40B4-BE49-F238E27FC236}">
                <a16:creationId xmlns:a16="http://schemas.microsoft.com/office/drawing/2014/main" id="{E0CD8651-3796-E653-A5D6-3FAFD1E6926C}"/>
              </a:ext>
            </a:extLst>
          </p:cNvPr>
          <p:cNvSpPr txBox="1"/>
          <p:nvPr/>
        </p:nvSpPr>
        <p:spPr>
          <a:xfrm>
            <a:off x="5065688"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06/16</a:t>
            </a:r>
          </a:p>
        </p:txBody>
      </p:sp>
    </p:spTree>
  </p:cSld>
  <p:clrMapOvr>
    <a:masterClrMapping/>
  </p:clrMapOvr>
  <p:transition spd="slow">
    <p:push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3" name="Freeform 3"/>
          <p:cNvSpPr/>
          <p:nvPr/>
        </p:nvSpPr>
        <p:spPr>
          <a:xfrm rot="-2475331">
            <a:off x="14959349" y="7625794"/>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8324668">
            <a:off x="-2541384" y="-2335590"/>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rot="10799999">
            <a:off x="15494862" y="7229054"/>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2731072" y="-1938850"/>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9" name="TextBox 15">
            <a:extLst>
              <a:ext uri="{FF2B5EF4-FFF2-40B4-BE49-F238E27FC236}">
                <a16:creationId xmlns:a16="http://schemas.microsoft.com/office/drawing/2014/main" id="{EB6428CC-93D5-D975-1167-8E5BE5D62782}"/>
              </a:ext>
            </a:extLst>
          </p:cNvPr>
          <p:cNvSpPr txBox="1"/>
          <p:nvPr/>
        </p:nvSpPr>
        <p:spPr>
          <a:xfrm>
            <a:off x="4081989" y="723900"/>
            <a:ext cx="10124022" cy="931024"/>
          </a:xfrm>
          <a:prstGeom prst="rect">
            <a:avLst/>
          </a:prstGeom>
        </p:spPr>
        <p:txBody>
          <a:bodyPr lIns="0" tIns="0" rIns="0" bIns="0" rtlCol="0" anchor="ctr">
            <a:spAutoFit/>
          </a:bodyPr>
          <a:lstStyle/>
          <a:p>
            <a:pPr algn="ctr">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التقنيات المستخدمة</a:t>
            </a:r>
            <a:endPar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sp>
        <p:nvSpPr>
          <p:cNvPr id="21" name="TextBox 15">
            <a:extLst>
              <a:ext uri="{FF2B5EF4-FFF2-40B4-BE49-F238E27FC236}">
                <a16:creationId xmlns:a16="http://schemas.microsoft.com/office/drawing/2014/main" id="{DD0369B6-BD6C-CC77-6583-596B718D80BE}"/>
              </a:ext>
            </a:extLst>
          </p:cNvPr>
          <p:cNvSpPr txBox="1"/>
          <p:nvPr/>
        </p:nvSpPr>
        <p:spPr>
          <a:xfrm>
            <a:off x="5065688"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07/16</a:t>
            </a:r>
          </a:p>
        </p:txBody>
      </p:sp>
      <p:sp>
        <p:nvSpPr>
          <p:cNvPr id="22" name="مستطيل: زوايا مستديرة 21">
            <a:extLst>
              <a:ext uri="{FF2B5EF4-FFF2-40B4-BE49-F238E27FC236}">
                <a16:creationId xmlns:a16="http://schemas.microsoft.com/office/drawing/2014/main" id="{96D79A7B-AA5E-9021-4B17-DC808D531AE5}"/>
              </a:ext>
            </a:extLst>
          </p:cNvPr>
          <p:cNvSpPr/>
          <p:nvPr/>
        </p:nvSpPr>
        <p:spPr>
          <a:xfrm>
            <a:off x="11963400" y="2735578"/>
            <a:ext cx="2971800" cy="1316933"/>
          </a:xfrm>
          <a:prstGeom prst="roundRect">
            <a:avLst>
              <a:gd name="adj" fmla="val 13333"/>
            </a:avLst>
          </a:prstGeom>
          <a:solidFill>
            <a:srgbClr val="4D99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Dubai" panose="020B0503030403030204" pitchFamily="34" charset="-78"/>
                <a:cs typeface="Dubai" panose="020B0503030403030204" pitchFamily="34" charset="-78"/>
              </a:rPr>
              <a:t>Front-End</a:t>
            </a:r>
          </a:p>
        </p:txBody>
      </p:sp>
      <p:sp>
        <p:nvSpPr>
          <p:cNvPr id="24" name="مستطيل: زوايا مستديرة 23">
            <a:extLst>
              <a:ext uri="{FF2B5EF4-FFF2-40B4-BE49-F238E27FC236}">
                <a16:creationId xmlns:a16="http://schemas.microsoft.com/office/drawing/2014/main" id="{8936A155-168B-A480-843C-FDEB4ACD5930}"/>
              </a:ext>
            </a:extLst>
          </p:cNvPr>
          <p:cNvSpPr/>
          <p:nvPr/>
        </p:nvSpPr>
        <p:spPr>
          <a:xfrm>
            <a:off x="11963400" y="5029486"/>
            <a:ext cx="2971800" cy="1316933"/>
          </a:xfrm>
          <a:prstGeom prst="roundRect">
            <a:avLst>
              <a:gd name="adj" fmla="val 13333"/>
            </a:avLst>
          </a:prstGeom>
          <a:solidFill>
            <a:srgbClr val="4D99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Dubai" panose="020B0503030403030204" pitchFamily="34" charset="-78"/>
                <a:cs typeface="Dubai" panose="020B0503030403030204" pitchFamily="34" charset="-78"/>
              </a:rPr>
              <a:t>Back-End</a:t>
            </a:r>
          </a:p>
        </p:txBody>
      </p:sp>
      <p:sp>
        <p:nvSpPr>
          <p:cNvPr id="26" name="مستطيل: زوايا مستديرة 25">
            <a:extLst>
              <a:ext uri="{FF2B5EF4-FFF2-40B4-BE49-F238E27FC236}">
                <a16:creationId xmlns:a16="http://schemas.microsoft.com/office/drawing/2014/main" id="{82BBC7B5-4AC0-7B04-B6F5-07DD8E9F2B5C}"/>
              </a:ext>
            </a:extLst>
          </p:cNvPr>
          <p:cNvSpPr/>
          <p:nvPr/>
        </p:nvSpPr>
        <p:spPr>
          <a:xfrm>
            <a:off x="11963400" y="7326818"/>
            <a:ext cx="2971800" cy="1316933"/>
          </a:xfrm>
          <a:prstGeom prst="roundRect">
            <a:avLst>
              <a:gd name="adj" fmla="val 13333"/>
            </a:avLst>
          </a:prstGeom>
          <a:solidFill>
            <a:srgbClr val="4D99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Dubai" panose="020B0503030403030204" pitchFamily="34" charset="-78"/>
                <a:cs typeface="Dubai" panose="020B0503030403030204" pitchFamily="34" charset="-78"/>
              </a:rPr>
              <a:t>Artificial Intelligence</a:t>
            </a:r>
          </a:p>
        </p:txBody>
      </p:sp>
      <p:pic>
        <p:nvPicPr>
          <p:cNvPr id="28" name="صورة 27">
            <a:extLst>
              <a:ext uri="{FF2B5EF4-FFF2-40B4-BE49-F238E27FC236}">
                <a16:creationId xmlns:a16="http://schemas.microsoft.com/office/drawing/2014/main" id="{FD973CB5-A0AE-1A68-82F5-36874742CECE}"/>
              </a:ext>
            </a:extLst>
          </p:cNvPr>
          <p:cNvPicPr>
            <a:picLocks noChangeAspect="1"/>
          </p:cNvPicPr>
          <p:nvPr/>
        </p:nvPicPr>
        <p:blipFill>
          <a:blip r:embed="rId5"/>
          <a:stretch>
            <a:fillRect/>
          </a:stretch>
        </p:blipFill>
        <p:spPr>
          <a:xfrm>
            <a:off x="15182850" y="2917794"/>
            <a:ext cx="952500" cy="952500"/>
          </a:xfrm>
          <a:prstGeom prst="rect">
            <a:avLst/>
          </a:prstGeom>
        </p:spPr>
      </p:pic>
      <p:pic>
        <p:nvPicPr>
          <p:cNvPr id="30" name="صورة 29">
            <a:extLst>
              <a:ext uri="{FF2B5EF4-FFF2-40B4-BE49-F238E27FC236}">
                <a16:creationId xmlns:a16="http://schemas.microsoft.com/office/drawing/2014/main" id="{4789482C-903D-A301-0A01-C473C1766FE9}"/>
              </a:ext>
            </a:extLst>
          </p:cNvPr>
          <p:cNvPicPr>
            <a:picLocks noChangeAspect="1"/>
          </p:cNvPicPr>
          <p:nvPr/>
        </p:nvPicPr>
        <p:blipFill>
          <a:blip r:embed="rId6"/>
          <a:stretch>
            <a:fillRect/>
          </a:stretch>
        </p:blipFill>
        <p:spPr>
          <a:xfrm>
            <a:off x="15182850" y="5211702"/>
            <a:ext cx="952500" cy="952500"/>
          </a:xfrm>
          <a:prstGeom prst="rect">
            <a:avLst/>
          </a:prstGeom>
        </p:spPr>
      </p:pic>
      <p:pic>
        <p:nvPicPr>
          <p:cNvPr id="32" name="صورة 31">
            <a:extLst>
              <a:ext uri="{FF2B5EF4-FFF2-40B4-BE49-F238E27FC236}">
                <a16:creationId xmlns:a16="http://schemas.microsoft.com/office/drawing/2014/main" id="{77BD1223-745F-BEAD-84D7-95B673A34E3F}"/>
              </a:ext>
            </a:extLst>
          </p:cNvPr>
          <p:cNvPicPr>
            <a:picLocks noChangeAspect="1"/>
          </p:cNvPicPr>
          <p:nvPr/>
        </p:nvPicPr>
        <p:blipFill>
          <a:blip r:embed="rId7"/>
          <a:stretch>
            <a:fillRect/>
          </a:stretch>
        </p:blipFill>
        <p:spPr>
          <a:xfrm>
            <a:off x="15182850" y="7505610"/>
            <a:ext cx="952500" cy="952500"/>
          </a:xfrm>
          <a:prstGeom prst="rect">
            <a:avLst/>
          </a:prstGeom>
        </p:spPr>
      </p:pic>
      <p:pic>
        <p:nvPicPr>
          <p:cNvPr id="34" name="صورة 33">
            <a:extLst>
              <a:ext uri="{FF2B5EF4-FFF2-40B4-BE49-F238E27FC236}">
                <a16:creationId xmlns:a16="http://schemas.microsoft.com/office/drawing/2014/main" id="{99972CEC-8CD4-3CD9-3CBB-820A4F1824EB}"/>
              </a:ext>
            </a:extLst>
          </p:cNvPr>
          <p:cNvPicPr>
            <a:picLocks noChangeAspect="1"/>
          </p:cNvPicPr>
          <p:nvPr/>
        </p:nvPicPr>
        <p:blipFill>
          <a:blip r:embed="rId8"/>
          <a:stretch>
            <a:fillRect/>
          </a:stretch>
        </p:blipFill>
        <p:spPr>
          <a:xfrm>
            <a:off x="10195515" y="2581562"/>
            <a:ext cx="687158" cy="612000"/>
          </a:xfrm>
          <a:prstGeom prst="rect">
            <a:avLst/>
          </a:prstGeom>
        </p:spPr>
      </p:pic>
      <p:pic>
        <p:nvPicPr>
          <p:cNvPr id="36" name="صورة 35">
            <a:extLst>
              <a:ext uri="{FF2B5EF4-FFF2-40B4-BE49-F238E27FC236}">
                <a16:creationId xmlns:a16="http://schemas.microsoft.com/office/drawing/2014/main" id="{E62E5D55-BAC6-51D7-482B-FBC9A46209A2}"/>
              </a:ext>
            </a:extLst>
          </p:cNvPr>
          <p:cNvPicPr>
            <a:picLocks noChangeAspect="1"/>
          </p:cNvPicPr>
          <p:nvPr/>
        </p:nvPicPr>
        <p:blipFill>
          <a:blip r:embed="rId9"/>
          <a:stretch>
            <a:fillRect/>
          </a:stretch>
        </p:blipFill>
        <p:spPr>
          <a:xfrm>
            <a:off x="8248344" y="2581562"/>
            <a:ext cx="612000" cy="612000"/>
          </a:xfrm>
          <a:prstGeom prst="rect">
            <a:avLst/>
          </a:prstGeom>
        </p:spPr>
      </p:pic>
      <p:pic>
        <p:nvPicPr>
          <p:cNvPr id="38" name="صورة 37">
            <a:extLst>
              <a:ext uri="{FF2B5EF4-FFF2-40B4-BE49-F238E27FC236}">
                <a16:creationId xmlns:a16="http://schemas.microsoft.com/office/drawing/2014/main" id="{A947269D-E87E-5BA8-65EB-11648E00E1E3}"/>
              </a:ext>
            </a:extLst>
          </p:cNvPr>
          <p:cNvPicPr>
            <a:picLocks noChangeAspect="1"/>
          </p:cNvPicPr>
          <p:nvPr/>
        </p:nvPicPr>
        <p:blipFill>
          <a:blip r:embed="rId10"/>
          <a:stretch>
            <a:fillRect/>
          </a:stretch>
        </p:blipFill>
        <p:spPr>
          <a:xfrm>
            <a:off x="5844164" y="2581562"/>
            <a:ext cx="1000459" cy="612000"/>
          </a:xfrm>
          <a:prstGeom prst="rect">
            <a:avLst/>
          </a:prstGeom>
        </p:spPr>
      </p:pic>
      <p:pic>
        <p:nvPicPr>
          <p:cNvPr id="42" name="صورة 41">
            <a:extLst>
              <a:ext uri="{FF2B5EF4-FFF2-40B4-BE49-F238E27FC236}">
                <a16:creationId xmlns:a16="http://schemas.microsoft.com/office/drawing/2014/main" id="{B551670F-8690-3C26-EDD4-95D26299C02B}"/>
              </a:ext>
            </a:extLst>
          </p:cNvPr>
          <p:cNvPicPr>
            <a:picLocks noChangeAspect="1"/>
          </p:cNvPicPr>
          <p:nvPr/>
        </p:nvPicPr>
        <p:blipFill>
          <a:blip r:embed="rId11"/>
          <a:stretch>
            <a:fillRect/>
          </a:stretch>
        </p:blipFill>
        <p:spPr>
          <a:xfrm>
            <a:off x="3886339" y="2581562"/>
            <a:ext cx="621056" cy="612000"/>
          </a:xfrm>
          <a:prstGeom prst="rect">
            <a:avLst/>
          </a:prstGeom>
        </p:spPr>
      </p:pic>
      <p:pic>
        <p:nvPicPr>
          <p:cNvPr id="44" name="صورة 43">
            <a:extLst>
              <a:ext uri="{FF2B5EF4-FFF2-40B4-BE49-F238E27FC236}">
                <a16:creationId xmlns:a16="http://schemas.microsoft.com/office/drawing/2014/main" id="{7FBBEE92-5A25-3FA7-7985-76A9CF6A68C4}"/>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1939168" y="2581562"/>
            <a:ext cx="612000" cy="612000"/>
          </a:xfrm>
          <a:prstGeom prst="rect">
            <a:avLst/>
          </a:prstGeom>
        </p:spPr>
      </p:pic>
      <p:graphicFrame>
        <p:nvGraphicFramePr>
          <p:cNvPr id="45" name="جدول 44">
            <a:extLst>
              <a:ext uri="{FF2B5EF4-FFF2-40B4-BE49-F238E27FC236}">
                <a16:creationId xmlns:a16="http://schemas.microsoft.com/office/drawing/2014/main" id="{5210FB6F-E88E-CD2F-395C-74CCCE19AF7F}"/>
              </a:ext>
            </a:extLst>
          </p:cNvPr>
          <p:cNvGraphicFramePr>
            <a:graphicFrameLocks noGrp="1"/>
          </p:cNvGraphicFramePr>
          <p:nvPr>
            <p:extLst>
              <p:ext uri="{D42A27DB-BD31-4B8C-83A1-F6EECF244321}">
                <p14:modId xmlns:p14="http://schemas.microsoft.com/office/powerpoint/2010/main" val="2318421519"/>
              </p:ext>
            </p:extLst>
          </p:nvPr>
        </p:nvGraphicFramePr>
        <p:xfrm>
          <a:off x="1143000" y="3363274"/>
          <a:ext cx="10492610" cy="720000"/>
        </p:xfrm>
        <a:graphic>
          <a:graphicData uri="http://schemas.openxmlformats.org/drawingml/2006/table">
            <a:tbl>
              <a:tblPr rtl="1" firstRow="1" bandRow="1">
                <a:tableStyleId>{5C22544A-7EE6-4342-B048-85BDC9FD1C3A}</a:tableStyleId>
              </a:tblPr>
              <a:tblGrid>
                <a:gridCol w="2098522">
                  <a:extLst>
                    <a:ext uri="{9D8B030D-6E8A-4147-A177-3AD203B41FA5}">
                      <a16:colId xmlns:a16="http://schemas.microsoft.com/office/drawing/2014/main" val="550043165"/>
                    </a:ext>
                  </a:extLst>
                </a:gridCol>
                <a:gridCol w="2098522">
                  <a:extLst>
                    <a:ext uri="{9D8B030D-6E8A-4147-A177-3AD203B41FA5}">
                      <a16:colId xmlns:a16="http://schemas.microsoft.com/office/drawing/2014/main" val="2166763461"/>
                    </a:ext>
                  </a:extLst>
                </a:gridCol>
                <a:gridCol w="2098522">
                  <a:extLst>
                    <a:ext uri="{9D8B030D-6E8A-4147-A177-3AD203B41FA5}">
                      <a16:colId xmlns:a16="http://schemas.microsoft.com/office/drawing/2014/main" val="152522216"/>
                    </a:ext>
                  </a:extLst>
                </a:gridCol>
                <a:gridCol w="2098522">
                  <a:extLst>
                    <a:ext uri="{9D8B030D-6E8A-4147-A177-3AD203B41FA5}">
                      <a16:colId xmlns:a16="http://schemas.microsoft.com/office/drawing/2014/main" val="1463150258"/>
                    </a:ext>
                  </a:extLst>
                </a:gridCol>
                <a:gridCol w="2098522">
                  <a:extLst>
                    <a:ext uri="{9D8B030D-6E8A-4147-A177-3AD203B41FA5}">
                      <a16:colId xmlns:a16="http://schemas.microsoft.com/office/drawing/2014/main" val="83643422"/>
                    </a:ext>
                  </a:extLst>
                </a:gridCol>
              </a:tblGrid>
              <a:tr h="720000">
                <a:tc>
                  <a:txBody>
                    <a:bodyPr/>
                    <a:lstStyle/>
                    <a:p>
                      <a:pPr algn="ctr" rtl="1"/>
                      <a:r>
                        <a:rPr lang="en-US" sz="2400" dirty="0">
                          <a:solidFill>
                            <a:schemeClr val="tx1"/>
                          </a:solidFill>
                          <a:latin typeface="Dubai" panose="020B0503030403030204" pitchFamily="34" charset="-78"/>
                          <a:cs typeface="Dubai" panose="020B0503030403030204" pitchFamily="34" charset="-78"/>
                        </a:rPr>
                        <a:t>React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rtl="1"/>
                      <a:r>
                        <a:rPr lang="en-US" sz="2400" dirty="0">
                          <a:solidFill>
                            <a:schemeClr val="tx1"/>
                          </a:solidFill>
                          <a:latin typeface="Dubai" panose="020B0503030403030204" pitchFamily="34" charset="-78"/>
                          <a:cs typeface="Dubai" panose="020B0503030403030204" pitchFamily="34" charset="-78"/>
                        </a:rPr>
                        <a:t>TypeScript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rtl="1"/>
                      <a:r>
                        <a:rPr lang="en-US" sz="2400" dirty="0">
                          <a:solidFill>
                            <a:schemeClr val="tx1"/>
                          </a:solidFill>
                          <a:latin typeface="Dubai" panose="020B0503030403030204" pitchFamily="34" charset="-78"/>
                          <a:cs typeface="Dubai" panose="020B0503030403030204" pitchFamily="34" charset="-78"/>
                        </a:rPr>
                        <a:t>Tailwind CSS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rtl="1"/>
                      <a:r>
                        <a:rPr lang="en-US" sz="2400" dirty="0">
                          <a:solidFill>
                            <a:schemeClr val="tx1"/>
                          </a:solidFill>
                          <a:latin typeface="Dubai" panose="020B0503030403030204" pitchFamily="34" charset="-78"/>
                          <a:cs typeface="Dubai" panose="020B0503030403030204" pitchFamily="34" charset="-78"/>
                        </a:rPr>
                        <a:t>Vite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rtl="1"/>
                      <a:r>
                        <a:rPr lang="en-US" sz="2400" dirty="0">
                          <a:solidFill>
                            <a:schemeClr val="tx1"/>
                          </a:solidFill>
                          <a:latin typeface="Dubai" panose="020B0503030403030204" pitchFamily="34" charset="-78"/>
                          <a:cs typeface="Dubai" panose="020B0503030403030204" pitchFamily="34" charset="-78"/>
                        </a:rPr>
                        <a:t>Axios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61243986"/>
                  </a:ext>
                </a:extLst>
              </a:tr>
            </a:tbl>
          </a:graphicData>
        </a:graphic>
      </p:graphicFrame>
      <p:graphicFrame>
        <p:nvGraphicFramePr>
          <p:cNvPr id="47" name="جدول 46">
            <a:extLst>
              <a:ext uri="{FF2B5EF4-FFF2-40B4-BE49-F238E27FC236}">
                <a16:creationId xmlns:a16="http://schemas.microsoft.com/office/drawing/2014/main" id="{B81FC2BF-09EB-A05E-5FFC-EE00613FF203}"/>
              </a:ext>
            </a:extLst>
          </p:cNvPr>
          <p:cNvGraphicFramePr>
            <a:graphicFrameLocks noGrp="1"/>
          </p:cNvGraphicFramePr>
          <p:nvPr>
            <p:extLst>
              <p:ext uri="{D42A27DB-BD31-4B8C-83A1-F6EECF244321}">
                <p14:modId xmlns:p14="http://schemas.microsoft.com/office/powerpoint/2010/main" val="150228330"/>
              </p:ext>
            </p:extLst>
          </p:nvPr>
        </p:nvGraphicFramePr>
        <p:xfrm>
          <a:off x="1143000" y="5626419"/>
          <a:ext cx="10492610" cy="720000"/>
        </p:xfrm>
        <a:graphic>
          <a:graphicData uri="http://schemas.openxmlformats.org/drawingml/2006/table">
            <a:tbl>
              <a:tblPr rtl="1" firstRow="1" bandRow="1">
                <a:tableStyleId>{5C22544A-7EE6-4342-B048-85BDC9FD1C3A}</a:tableStyleId>
              </a:tblPr>
              <a:tblGrid>
                <a:gridCol w="3497537">
                  <a:extLst>
                    <a:ext uri="{9D8B030D-6E8A-4147-A177-3AD203B41FA5}">
                      <a16:colId xmlns:a16="http://schemas.microsoft.com/office/drawing/2014/main" val="550043165"/>
                    </a:ext>
                  </a:extLst>
                </a:gridCol>
                <a:gridCol w="3497536">
                  <a:extLst>
                    <a:ext uri="{9D8B030D-6E8A-4147-A177-3AD203B41FA5}">
                      <a16:colId xmlns:a16="http://schemas.microsoft.com/office/drawing/2014/main" val="945734253"/>
                    </a:ext>
                  </a:extLst>
                </a:gridCol>
                <a:gridCol w="3497537">
                  <a:extLst>
                    <a:ext uri="{9D8B030D-6E8A-4147-A177-3AD203B41FA5}">
                      <a16:colId xmlns:a16="http://schemas.microsoft.com/office/drawing/2014/main" val="475616021"/>
                    </a:ext>
                  </a:extLst>
                </a:gridCol>
              </a:tblGrid>
              <a:tr h="720000">
                <a:tc>
                  <a:txBody>
                    <a:bodyPr/>
                    <a:lstStyle/>
                    <a:p>
                      <a:pPr algn="ctr" rtl="1"/>
                      <a:r>
                        <a:rPr lang="en-US" sz="2400" dirty="0">
                          <a:solidFill>
                            <a:schemeClr val="tx1"/>
                          </a:solidFill>
                          <a:latin typeface="Dubai" panose="020B0503030403030204" pitchFamily="34" charset="-78"/>
                          <a:cs typeface="Dubai" panose="020B0503030403030204" pitchFamily="34" charset="-78"/>
                        </a:rPr>
                        <a:t>Laravel 12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rtl="1"/>
                      <a:r>
                        <a:rPr lang="en-US" sz="2400" dirty="0">
                          <a:solidFill>
                            <a:schemeClr val="tx1"/>
                          </a:solidFill>
                          <a:latin typeface="Dubai" panose="020B0503030403030204" pitchFamily="34" charset="-78"/>
                          <a:cs typeface="Dubai" panose="020B0503030403030204" pitchFamily="34" charset="-78"/>
                        </a:rPr>
                        <a:t>MySQL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rtl="1"/>
                      <a:r>
                        <a:rPr lang="en-US" sz="2400" dirty="0">
                          <a:solidFill>
                            <a:schemeClr val="tx1"/>
                          </a:solidFill>
                          <a:latin typeface="Dubai" panose="020B0503030403030204" pitchFamily="34" charset="-78"/>
                          <a:cs typeface="Dubai" panose="020B0503030403030204" pitchFamily="34" charset="-78"/>
                        </a:rPr>
                        <a:t>Rest API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61243986"/>
                  </a:ext>
                </a:extLst>
              </a:tr>
            </a:tbl>
          </a:graphicData>
        </a:graphic>
      </p:graphicFrame>
      <p:graphicFrame>
        <p:nvGraphicFramePr>
          <p:cNvPr id="49" name="جدول 48">
            <a:extLst>
              <a:ext uri="{FF2B5EF4-FFF2-40B4-BE49-F238E27FC236}">
                <a16:creationId xmlns:a16="http://schemas.microsoft.com/office/drawing/2014/main" id="{2679BD49-A34A-E264-4C54-96D74CDAC063}"/>
              </a:ext>
            </a:extLst>
          </p:cNvPr>
          <p:cNvGraphicFramePr>
            <a:graphicFrameLocks noGrp="1"/>
          </p:cNvGraphicFramePr>
          <p:nvPr>
            <p:extLst>
              <p:ext uri="{D42A27DB-BD31-4B8C-83A1-F6EECF244321}">
                <p14:modId xmlns:p14="http://schemas.microsoft.com/office/powerpoint/2010/main" val="1579870302"/>
              </p:ext>
            </p:extLst>
          </p:nvPr>
        </p:nvGraphicFramePr>
        <p:xfrm>
          <a:off x="2551168" y="7596709"/>
          <a:ext cx="10492610" cy="720000"/>
        </p:xfrm>
        <a:graphic>
          <a:graphicData uri="http://schemas.openxmlformats.org/drawingml/2006/table">
            <a:tbl>
              <a:tblPr rtl="1" firstRow="1" bandRow="1">
                <a:tableStyleId>{5C22544A-7EE6-4342-B048-85BDC9FD1C3A}</a:tableStyleId>
              </a:tblPr>
              <a:tblGrid>
                <a:gridCol w="10492610">
                  <a:extLst>
                    <a:ext uri="{9D8B030D-6E8A-4147-A177-3AD203B41FA5}">
                      <a16:colId xmlns:a16="http://schemas.microsoft.com/office/drawing/2014/main" val="550043165"/>
                    </a:ext>
                  </a:extLst>
                </a:gridCol>
              </a:tblGrid>
              <a:tr h="720000">
                <a:tc>
                  <a:txBody>
                    <a:bodyPr/>
                    <a:lstStyle/>
                    <a:p>
                      <a:pPr algn="ctr" rtl="1"/>
                      <a:r>
                        <a:rPr lang="en-US" sz="2400" dirty="0">
                          <a:solidFill>
                            <a:schemeClr val="tx1"/>
                          </a:solidFill>
                          <a:latin typeface="Dubai" panose="020B0503030403030204" pitchFamily="34" charset="-78"/>
                          <a:cs typeface="Dubai" panose="020B0503030403030204" pitchFamily="34" charset="-78"/>
                        </a:rPr>
                        <a:t>Google Gemini  API – Gemini 3.5 Flash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61243986"/>
                  </a:ext>
                </a:extLst>
              </a:tr>
            </a:tbl>
          </a:graphicData>
        </a:graphic>
      </p:graphicFrame>
      <p:pic>
        <p:nvPicPr>
          <p:cNvPr id="51" name="صورة 50">
            <a:extLst>
              <a:ext uri="{FF2B5EF4-FFF2-40B4-BE49-F238E27FC236}">
                <a16:creationId xmlns:a16="http://schemas.microsoft.com/office/drawing/2014/main" id="{967188B0-75F1-5FAD-5EAC-EC4802AE7FE4}"/>
              </a:ext>
            </a:extLst>
          </p:cNvPr>
          <p:cNvPicPr>
            <a:picLocks noChangeAspect="1"/>
          </p:cNvPicPr>
          <p:nvPr/>
        </p:nvPicPr>
        <p:blipFill>
          <a:blip r:embed="rId13"/>
          <a:stretch>
            <a:fillRect/>
          </a:stretch>
        </p:blipFill>
        <p:spPr>
          <a:xfrm>
            <a:off x="9660792" y="4854789"/>
            <a:ext cx="588108" cy="612000"/>
          </a:xfrm>
          <a:prstGeom prst="rect">
            <a:avLst/>
          </a:prstGeom>
        </p:spPr>
      </p:pic>
      <p:pic>
        <p:nvPicPr>
          <p:cNvPr id="53" name="صورة 52">
            <a:extLst>
              <a:ext uri="{FF2B5EF4-FFF2-40B4-BE49-F238E27FC236}">
                <a16:creationId xmlns:a16="http://schemas.microsoft.com/office/drawing/2014/main" id="{128A547B-75CD-8A5A-4A3C-4196729DD92E}"/>
              </a:ext>
            </a:extLst>
          </p:cNvPr>
          <p:cNvPicPr>
            <a:picLocks noChangeAspect="1"/>
          </p:cNvPicPr>
          <p:nvPr/>
        </p:nvPicPr>
        <p:blipFill>
          <a:blip r:embed="rId14"/>
          <a:stretch>
            <a:fillRect/>
          </a:stretch>
        </p:blipFill>
        <p:spPr>
          <a:xfrm>
            <a:off x="5670192" y="4670499"/>
            <a:ext cx="1428000" cy="612000"/>
          </a:xfrm>
          <a:prstGeom prst="rect">
            <a:avLst/>
          </a:prstGeom>
        </p:spPr>
      </p:pic>
      <p:pic>
        <p:nvPicPr>
          <p:cNvPr id="55" name="صورة 54">
            <a:extLst>
              <a:ext uri="{FF2B5EF4-FFF2-40B4-BE49-F238E27FC236}">
                <a16:creationId xmlns:a16="http://schemas.microsoft.com/office/drawing/2014/main" id="{EE6F3696-8885-C501-4E4B-163E2B1C3D22}"/>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2461300" y="4767604"/>
            <a:ext cx="747593" cy="612000"/>
          </a:xfrm>
          <a:prstGeom prst="rect">
            <a:avLst/>
          </a:prstGeom>
        </p:spPr>
      </p:pic>
      <p:pic>
        <p:nvPicPr>
          <p:cNvPr id="57" name="رسم 56">
            <a:extLst>
              <a:ext uri="{FF2B5EF4-FFF2-40B4-BE49-F238E27FC236}">
                <a16:creationId xmlns:a16="http://schemas.microsoft.com/office/drawing/2014/main" id="{7F8A6D6E-F3EE-E9B5-5B50-5963C8B12550}"/>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3192448" y="6975224"/>
            <a:ext cx="1779082" cy="1779082"/>
          </a:xfrm>
          <a:prstGeom prst="rect">
            <a:avLst/>
          </a:prstGeom>
        </p:spPr>
      </p:pic>
    </p:spTree>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18" name="TextBox 15">
            <a:extLst>
              <a:ext uri="{FF2B5EF4-FFF2-40B4-BE49-F238E27FC236}">
                <a16:creationId xmlns:a16="http://schemas.microsoft.com/office/drawing/2014/main" id="{423AB664-645B-DEF5-0C17-56848992D540}"/>
              </a:ext>
            </a:extLst>
          </p:cNvPr>
          <p:cNvSpPr txBox="1"/>
          <p:nvPr/>
        </p:nvSpPr>
        <p:spPr>
          <a:xfrm>
            <a:off x="4081989" y="400621"/>
            <a:ext cx="10124022" cy="931024"/>
          </a:xfrm>
          <a:prstGeom prst="rect">
            <a:avLst/>
          </a:prstGeom>
        </p:spPr>
        <p:txBody>
          <a:bodyPr lIns="0" tIns="0" rIns="0" bIns="0" rtlCol="0" anchor="ctr">
            <a:spAutoFit/>
          </a:bodyPr>
          <a:lstStyle/>
          <a:p>
            <a:pPr algn="ctr" rtl="1">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مخطط معمارية النظام </a:t>
            </a:r>
            <a:r>
              <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(Block Diagram)</a:t>
            </a:r>
          </a:p>
        </p:txBody>
      </p:sp>
      <p:sp>
        <p:nvSpPr>
          <p:cNvPr id="20" name="TextBox 15">
            <a:extLst>
              <a:ext uri="{FF2B5EF4-FFF2-40B4-BE49-F238E27FC236}">
                <a16:creationId xmlns:a16="http://schemas.microsoft.com/office/drawing/2014/main" id="{B2B9BC48-8287-4884-D75F-634926FE925F}"/>
              </a:ext>
            </a:extLst>
          </p:cNvPr>
          <p:cNvSpPr txBox="1"/>
          <p:nvPr/>
        </p:nvSpPr>
        <p:spPr>
          <a:xfrm>
            <a:off x="5065688"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08/16</a:t>
            </a:r>
          </a:p>
        </p:txBody>
      </p:sp>
      <p:pic>
        <p:nvPicPr>
          <p:cNvPr id="22" name="صورة 21">
            <a:extLst>
              <a:ext uri="{FF2B5EF4-FFF2-40B4-BE49-F238E27FC236}">
                <a16:creationId xmlns:a16="http://schemas.microsoft.com/office/drawing/2014/main" id="{E75BDEC7-5C44-E3FD-4C27-CD10B96EB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5012" y="1623575"/>
            <a:ext cx="15317976" cy="7634725"/>
          </a:xfrm>
          <a:prstGeom prst="rect">
            <a:avLst/>
          </a:prstGeom>
          <a:effectLst>
            <a:outerShdw blurRad="50800" dist="38100" dir="5400000" algn="t" rotWithShape="0">
              <a:prstClr val="black">
                <a:alpha val="40000"/>
              </a:prstClr>
            </a:outerShdw>
          </a:effectLst>
        </p:spPr>
      </p:pic>
    </p:spTree>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C08EB-2AB0-3B90-093E-02077A8D36F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7F9A67-7283-02F4-AFE3-6E21C73BB04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18" name="TextBox 15">
            <a:extLst>
              <a:ext uri="{FF2B5EF4-FFF2-40B4-BE49-F238E27FC236}">
                <a16:creationId xmlns:a16="http://schemas.microsoft.com/office/drawing/2014/main" id="{29398CF0-CC1D-1BDD-5A93-A8E721FABA89}"/>
              </a:ext>
            </a:extLst>
          </p:cNvPr>
          <p:cNvSpPr txBox="1"/>
          <p:nvPr/>
        </p:nvSpPr>
        <p:spPr>
          <a:xfrm>
            <a:off x="11973978" y="3154493"/>
            <a:ext cx="4180422" cy="3978012"/>
          </a:xfrm>
          <a:prstGeom prst="rect">
            <a:avLst/>
          </a:prstGeom>
        </p:spPr>
        <p:txBody>
          <a:bodyPr wrap="square" lIns="0" tIns="0" rIns="0" bIns="0" rtlCol="0" anchor="ctr">
            <a:spAutoFit/>
          </a:bodyPr>
          <a:lstStyle/>
          <a:p>
            <a:pPr algn="ctr" rtl="1">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مخطط حالات الاستخدام </a:t>
            </a:r>
            <a:r>
              <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a:t>
            </a:r>
            <a:r>
              <a:rPr lang="en-US" sz="4400" b="1" dirty="0" err="1">
                <a:solidFill>
                  <a:srgbClr val="315E59"/>
                </a:solidFill>
                <a:latin typeface="Dubai" panose="020B0503030403030204" pitchFamily="34" charset="-78"/>
                <a:ea typeface="Playfair Display SC Bold"/>
                <a:cs typeface="Dubai" panose="020B0503030403030204" pitchFamily="34" charset="-78"/>
                <a:sym typeface="Playfair Display SC Bold"/>
              </a:rPr>
              <a:t>UseCase</a:t>
            </a:r>
            <a:r>
              <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 Diagram)</a:t>
            </a:r>
          </a:p>
        </p:txBody>
      </p:sp>
      <p:sp>
        <p:nvSpPr>
          <p:cNvPr id="20" name="TextBox 15">
            <a:extLst>
              <a:ext uri="{FF2B5EF4-FFF2-40B4-BE49-F238E27FC236}">
                <a16:creationId xmlns:a16="http://schemas.microsoft.com/office/drawing/2014/main" id="{0519BD83-7B24-DBCE-287E-3FF6E8AFEA82}"/>
              </a:ext>
            </a:extLst>
          </p:cNvPr>
          <p:cNvSpPr txBox="1"/>
          <p:nvPr/>
        </p:nvSpPr>
        <p:spPr>
          <a:xfrm>
            <a:off x="9985877"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09/16</a:t>
            </a:r>
          </a:p>
        </p:txBody>
      </p:sp>
      <p:pic>
        <p:nvPicPr>
          <p:cNvPr id="4" name="صورة 3">
            <a:extLst>
              <a:ext uri="{FF2B5EF4-FFF2-40B4-BE49-F238E27FC236}">
                <a16:creationId xmlns:a16="http://schemas.microsoft.com/office/drawing/2014/main" id="{387322D0-73ED-2D46-E249-11CFF3A3A6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0672" y="342899"/>
            <a:ext cx="8486701" cy="960120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777708421"/>
      </p:ext>
    </p:extLst>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C81CA-470A-A4C5-AB26-9AE35233CCA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14DE0A1-C1BB-9AC5-CDFD-C39AC60EF28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18" name="TextBox 15">
            <a:extLst>
              <a:ext uri="{FF2B5EF4-FFF2-40B4-BE49-F238E27FC236}">
                <a16:creationId xmlns:a16="http://schemas.microsoft.com/office/drawing/2014/main" id="{F62BE274-E1F0-6C2D-A661-8458EBF2352C}"/>
              </a:ext>
            </a:extLst>
          </p:cNvPr>
          <p:cNvSpPr txBox="1"/>
          <p:nvPr/>
        </p:nvSpPr>
        <p:spPr>
          <a:xfrm>
            <a:off x="11658600" y="3662326"/>
            <a:ext cx="4180422" cy="2962349"/>
          </a:xfrm>
          <a:prstGeom prst="rect">
            <a:avLst/>
          </a:prstGeom>
        </p:spPr>
        <p:txBody>
          <a:bodyPr wrap="square" lIns="0" tIns="0" rIns="0" bIns="0" rtlCol="0" anchor="ctr">
            <a:spAutoFit/>
          </a:bodyPr>
          <a:lstStyle/>
          <a:p>
            <a:pPr algn="ctr" rtl="1">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مخطط سير العمل </a:t>
            </a:r>
            <a:r>
              <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(Work Flow Diagram)</a:t>
            </a:r>
          </a:p>
        </p:txBody>
      </p:sp>
      <p:sp>
        <p:nvSpPr>
          <p:cNvPr id="20" name="TextBox 15">
            <a:extLst>
              <a:ext uri="{FF2B5EF4-FFF2-40B4-BE49-F238E27FC236}">
                <a16:creationId xmlns:a16="http://schemas.microsoft.com/office/drawing/2014/main" id="{D3AFC59A-4302-C86D-7A9D-2697A0DB7C11}"/>
              </a:ext>
            </a:extLst>
          </p:cNvPr>
          <p:cNvSpPr txBox="1"/>
          <p:nvPr/>
        </p:nvSpPr>
        <p:spPr>
          <a:xfrm>
            <a:off x="9985877"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/16</a:t>
            </a:r>
            <a:r>
              <a:rPr lang="ar-SA"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10</a:t>
            </a:r>
            <a:endPar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pic>
        <p:nvPicPr>
          <p:cNvPr id="5" name="صورة 4">
            <a:extLst>
              <a:ext uri="{FF2B5EF4-FFF2-40B4-BE49-F238E27FC236}">
                <a16:creationId xmlns:a16="http://schemas.microsoft.com/office/drawing/2014/main" id="{3AB08BDD-D3D0-6D14-CF7D-23C13DFC1324}"/>
              </a:ext>
            </a:extLst>
          </p:cNvPr>
          <p:cNvPicPr>
            <a:picLocks noChangeAspect="1"/>
          </p:cNvPicPr>
          <p:nvPr/>
        </p:nvPicPr>
        <p:blipFill>
          <a:blip r:embed="rId3">
            <a:extLst>
              <a:ext uri="{28A0092B-C50C-407E-A947-70E740481C1C}">
                <a14:useLocalDpi xmlns:a14="http://schemas.microsoft.com/office/drawing/2010/main" val="0"/>
              </a:ext>
            </a:extLst>
          </a:blip>
          <a:srcRect t="3704"/>
          <a:stretch>
            <a:fillRect/>
          </a:stretch>
        </p:blipFill>
        <p:spPr>
          <a:xfrm>
            <a:off x="2448978" y="571500"/>
            <a:ext cx="7200000" cy="22167962"/>
          </a:xfrm>
          <a:prstGeom prst="rect">
            <a:avLst/>
          </a:prstGeom>
        </p:spPr>
      </p:pic>
    </p:spTree>
    <p:extLst>
      <p:ext uri="{BB962C8B-B14F-4D97-AF65-F5344CB8AC3E}">
        <p14:creationId xmlns:p14="http://schemas.microsoft.com/office/powerpoint/2010/main" val="4248061731"/>
      </p:ext>
    </p:extLst>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3259B-8810-90AE-52F1-B1CB318C41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43C19DF-1C61-F0B9-59AB-795315672F62}"/>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20" name="TextBox 15">
            <a:extLst>
              <a:ext uri="{FF2B5EF4-FFF2-40B4-BE49-F238E27FC236}">
                <a16:creationId xmlns:a16="http://schemas.microsoft.com/office/drawing/2014/main" id="{9B32AEA2-FA9D-B283-2D06-D761F0326692}"/>
              </a:ext>
            </a:extLst>
          </p:cNvPr>
          <p:cNvSpPr txBox="1"/>
          <p:nvPr/>
        </p:nvSpPr>
        <p:spPr>
          <a:xfrm>
            <a:off x="9985877"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/16</a:t>
            </a:r>
            <a:r>
              <a:rPr lang="ar-SA"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10</a:t>
            </a:r>
            <a:endPar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pic>
        <p:nvPicPr>
          <p:cNvPr id="5" name="صورة 4">
            <a:extLst>
              <a:ext uri="{FF2B5EF4-FFF2-40B4-BE49-F238E27FC236}">
                <a16:creationId xmlns:a16="http://schemas.microsoft.com/office/drawing/2014/main" id="{CA11C2FB-323B-919C-A048-2CE4E05026B0}"/>
              </a:ext>
            </a:extLst>
          </p:cNvPr>
          <p:cNvPicPr>
            <a:picLocks noChangeAspect="1"/>
          </p:cNvPicPr>
          <p:nvPr/>
        </p:nvPicPr>
        <p:blipFill>
          <a:blip r:embed="rId3">
            <a:extLst>
              <a:ext uri="{28A0092B-C50C-407E-A947-70E740481C1C}">
                <a14:useLocalDpi xmlns:a14="http://schemas.microsoft.com/office/drawing/2010/main" val="0"/>
              </a:ext>
            </a:extLst>
          </a:blip>
          <a:srcRect t="3704"/>
          <a:stretch>
            <a:fillRect/>
          </a:stretch>
        </p:blipFill>
        <p:spPr>
          <a:xfrm>
            <a:off x="2448978" y="-9175862"/>
            <a:ext cx="7200000" cy="22167962"/>
          </a:xfrm>
          <a:prstGeom prst="rect">
            <a:avLst/>
          </a:prstGeom>
        </p:spPr>
      </p:pic>
      <p:sp>
        <p:nvSpPr>
          <p:cNvPr id="4" name="TextBox 15">
            <a:extLst>
              <a:ext uri="{FF2B5EF4-FFF2-40B4-BE49-F238E27FC236}">
                <a16:creationId xmlns:a16="http://schemas.microsoft.com/office/drawing/2014/main" id="{BED6EACE-0004-CAC3-06CC-7A66BF9A4B83}"/>
              </a:ext>
            </a:extLst>
          </p:cNvPr>
          <p:cNvSpPr txBox="1"/>
          <p:nvPr/>
        </p:nvSpPr>
        <p:spPr>
          <a:xfrm>
            <a:off x="11658600" y="3662326"/>
            <a:ext cx="4180422" cy="2962349"/>
          </a:xfrm>
          <a:prstGeom prst="rect">
            <a:avLst/>
          </a:prstGeom>
        </p:spPr>
        <p:txBody>
          <a:bodyPr wrap="square" lIns="0" tIns="0" rIns="0" bIns="0" rtlCol="0" anchor="ctr">
            <a:spAutoFit/>
          </a:bodyPr>
          <a:lstStyle/>
          <a:p>
            <a:pPr algn="ctr" rtl="1">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مخطط سير العمل </a:t>
            </a:r>
            <a:r>
              <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(Work Flow Diagram)</a:t>
            </a:r>
          </a:p>
        </p:txBody>
      </p:sp>
    </p:spTree>
    <p:extLst>
      <p:ext uri="{BB962C8B-B14F-4D97-AF65-F5344CB8AC3E}">
        <p14:creationId xmlns:p14="http://schemas.microsoft.com/office/powerpoint/2010/main" val="3306828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2517F-BBFB-9B07-9B47-203E6172919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9E83566-4AA9-42A4-CE33-8B28E0246A5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20" name="TextBox 15">
            <a:extLst>
              <a:ext uri="{FF2B5EF4-FFF2-40B4-BE49-F238E27FC236}">
                <a16:creationId xmlns:a16="http://schemas.microsoft.com/office/drawing/2014/main" id="{4A533B54-0841-D23F-23E9-8D8CBB2639BB}"/>
              </a:ext>
            </a:extLst>
          </p:cNvPr>
          <p:cNvSpPr txBox="1"/>
          <p:nvPr/>
        </p:nvSpPr>
        <p:spPr>
          <a:xfrm>
            <a:off x="9985877"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/16</a:t>
            </a:r>
            <a:r>
              <a:rPr lang="ar-SA"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10</a:t>
            </a:r>
            <a:endPar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pic>
        <p:nvPicPr>
          <p:cNvPr id="5" name="صورة 4">
            <a:extLst>
              <a:ext uri="{FF2B5EF4-FFF2-40B4-BE49-F238E27FC236}">
                <a16:creationId xmlns:a16="http://schemas.microsoft.com/office/drawing/2014/main" id="{B3723E28-F0E2-EF79-BF28-326E3AECB9C1}"/>
              </a:ext>
            </a:extLst>
          </p:cNvPr>
          <p:cNvPicPr>
            <a:picLocks noChangeAspect="1"/>
          </p:cNvPicPr>
          <p:nvPr/>
        </p:nvPicPr>
        <p:blipFill>
          <a:blip r:embed="rId3">
            <a:extLst>
              <a:ext uri="{28A0092B-C50C-407E-A947-70E740481C1C}">
                <a14:useLocalDpi xmlns:a14="http://schemas.microsoft.com/office/drawing/2010/main" val="0"/>
              </a:ext>
            </a:extLst>
          </a:blip>
          <a:srcRect t="3704"/>
          <a:stretch>
            <a:fillRect/>
          </a:stretch>
        </p:blipFill>
        <p:spPr>
          <a:xfrm>
            <a:off x="2448978" y="-12306300"/>
            <a:ext cx="7200000" cy="22167962"/>
          </a:xfrm>
          <a:prstGeom prst="rect">
            <a:avLst/>
          </a:prstGeom>
        </p:spPr>
      </p:pic>
      <p:sp>
        <p:nvSpPr>
          <p:cNvPr id="4" name="TextBox 15">
            <a:extLst>
              <a:ext uri="{FF2B5EF4-FFF2-40B4-BE49-F238E27FC236}">
                <a16:creationId xmlns:a16="http://schemas.microsoft.com/office/drawing/2014/main" id="{FDEA00D2-2748-AB0E-75EA-F74E4FB083A1}"/>
              </a:ext>
            </a:extLst>
          </p:cNvPr>
          <p:cNvSpPr txBox="1"/>
          <p:nvPr/>
        </p:nvSpPr>
        <p:spPr>
          <a:xfrm>
            <a:off x="11658600" y="3662326"/>
            <a:ext cx="4180422" cy="2962349"/>
          </a:xfrm>
          <a:prstGeom prst="rect">
            <a:avLst/>
          </a:prstGeom>
        </p:spPr>
        <p:txBody>
          <a:bodyPr wrap="square" lIns="0" tIns="0" rIns="0" bIns="0" rtlCol="0" anchor="ctr">
            <a:spAutoFit/>
          </a:bodyPr>
          <a:lstStyle/>
          <a:p>
            <a:pPr algn="ctr" rtl="1">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مخطط سير العمل </a:t>
            </a:r>
            <a:r>
              <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(Work Flow Diagram)</a:t>
            </a:r>
          </a:p>
        </p:txBody>
      </p:sp>
    </p:spTree>
    <p:extLst>
      <p:ext uri="{BB962C8B-B14F-4D97-AF65-F5344CB8AC3E}">
        <p14:creationId xmlns:p14="http://schemas.microsoft.com/office/powerpoint/2010/main" val="492875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83F4A-B4C1-C44E-A786-95E0A65E21F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F7E59E1-F9CE-9E8A-6D9D-AF10CB7A321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18" name="TextBox 15">
            <a:extLst>
              <a:ext uri="{FF2B5EF4-FFF2-40B4-BE49-F238E27FC236}">
                <a16:creationId xmlns:a16="http://schemas.microsoft.com/office/drawing/2014/main" id="{39703263-37C1-80B4-974A-F1EAA6B41F51}"/>
              </a:ext>
            </a:extLst>
          </p:cNvPr>
          <p:cNvSpPr txBox="1"/>
          <p:nvPr/>
        </p:nvSpPr>
        <p:spPr>
          <a:xfrm>
            <a:off x="4081989" y="400621"/>
            <a:ext cx="10124022" cy="931024"/>
          </a:xfrm>
          <a:prstGeom prst="rect">
            <a:avLst/>
          </a:prstGeom>
        </p:spPr>
        <p:txBody>
          <a:bodyPr lIns="0" tIns="0" rIns="0" bIns="0" rtlCol="0" anchor="ctr">
            <a:spAutoFit/>
          </a:bodyPr>
          <a:lstStyle/>
          <a:p>
            <a:pPr algn="ctr" rtl="1">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مخطط الأصناف </a:t>
            </a:r>
            <a:r>
              <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(Class Diagram)</a:t>
            </a:r>
          </a:p>
        </p:txBody>
      </p:sp>
      <p:sp>
        <p:nvSpPr>
          <p:cNvPr id="20" name="TextBox 15">
            <a:extLst>
              <a:ext uri="{FF2B5EF4-FFF2-40B4-BE49-F238E27FC236}">
                <a16:creationId xmlns:a16="http://schemas.microsoft.com/office/drawing/2014/main" id="{5A5FCB2D-6994-152D-5D2F-275A04DF0CA4}"/>
              </a:ext>
            </a:extLst>
          </p:cNvPr>
          <p:cNvSpPr txBox="1"/>
          <p:nvPr/>
        </p:nvSpPr>
        <p:spPr>
          <a:xfrm>
            <a:off x="5065688"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11/16</a:t>
            </a:r>
          </a:p>
        </p:txBody>
      </p:sp>
      <p:pic>
        <p:nvPicPr>
          <p:cNvPr id="4" name="صورة 3">
            <a:extLst>
              <a:ext uri="{FF2B5EF4-FFF2-40B4-BE49-F238E27FC236}">
                <a16:creationId xmlns:a16="http://schemas.microsoft.com/office/drawing/2014/main" id="{CC173B6C-CA7B-3757-13C0-560B0765C2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1623" y="1570259"/>
            <a:ext cx="12884753" cy="763472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81349603"/>
      </p:ext>
    </p:extLst>
  </p:cSld>
  <p:clrMapOvr>
    <a:masterClrMapping/>
  </p:clrMapOvr>
  <p:transition spd="slow">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0F488-367A-F180-7601-4C0E8827522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3F4735-8B7C-50F2-AF71-BCE3BA73878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18" name="TextBox 15">
            <a:extLst>
              <a:ext uri="{FF2B5EF4-FFF2-40B4-BE49-F238E27FC236}">
                <a16:creationId xmlns:a16="http://schemas.microsoft.com/office/drawing/2014/main" id="{1F19F458-CBD3-474C-C7F1-7F7BB18FBD65}"/>
              </a:ext>
            </a:extLst>
          </p:cNvPr>
          <p:cNvSpPr txBox="1"/>
          <p:nvPr/>
        </p:nvSpPr>
        <p:spPr>
          <a:xfrm>
            <a:off x="11973978" y="4170156"/>
            <a:ext cx="4180422" cy="1946687"/>
          </a:xfrm>
          <a:prstGeom prst="rect">
            <a:avLst/>
          </a:prstGeom>
        </p:spPr>
        <p:txBody>
          <a:bodyPr wrap="square" lIns="0" tIns="0" rIns="0" bIns="0" rtlCol="0" anchor="ctr">
            <a:spAutoFit/>
          </a:bodyPr>
          <a:lstStyle/>
          <a:p>
            <a:pPr algn="ctr" rtl="1">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مخطط الحالة </a:t>
            </a:r>
            <a:r>
              <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(State Diagram)</a:t>
            </a:r>
          </a:p>
        </p:txBody>
      </p:sp>
      <p:sp>
        <p:nvSpPr>
          <p:cNvPr id="20" name="TextBox 15">
            <a:extLst>
              <a:ext uri="{FF2B5EF4-FFF2-40B4-BE49-F238E27FC236}">
                <a16:creationId xmlns:a16="http://schemas.microsoft.com/office/drawing/2014/main" id="{BEA1FE70-99C4-6105-7AC8-E44C2E0D99DC}"/>
              </a:ext>
            </a:extLst>
          </p:cNvPr>
          <p:cNvSpPr txBox="1"/>
          <p:nvPr/>
        </p:nvSpPr>
        <p:spPr>
          <a:xfrm>
            <a:off x="9985877"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12/16</a:t>
            </a:r>
          </a:p>
        </p:txBody>
      </p:sp>
      <p:pic>
        <p:nvPicPr>
          <p:cNvPr id="5" name="صورة 4">
            <a:extLst>
              <a:ext uri="{FF2B5EF4-FFF2-40B4-BE49-F238E27FC236}">
                <a16:creationId xmlns:a16="http://schemas.microsoft.com/office/drawing/2014/main" id="{B5AC51BD-597A-68BE-2388-1B910B7DAB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4291" y="342899"/>
            <a:ext cx="8453081" cy="960120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392070879"/>
      </p:ext>
    </p:extLst>
  </p:cSld>
  <p:clrMapOvr>
    <a:masterClrMapping/>
  </p:clrMapOvr>
  <p:transition spd="slow">
    <p:push dir="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D3734"/>
        </a:solidFill>
        <a:effectLst/>
      </p:bgPr>
    </p:bg>
    <p:spTree>
      <p:nvGrpSpPr>
        <p:cNvPr id="1" name="">
          <a:extLst>
            <a:ext uri="{FF2B5EF4-FFF2-40B4-BE49-F238E27FC236}">
              <a16:creationId xmlns:a16="http://schemas.microsoft.com/office/drawing/2014/main" id="{630DA7BE-E2C4-2992-2469-6F96E6369ADA}"/>
            </a:ext>
          </a:extLst>
        </p:cNvPr>
        <p:cNvGrpSpPr/>
        <p:nvPr/>
      </p:nvGrpSpPr>
      <p:grpSpPr>
        <a:xfrm>
          <a:off x="0" y="0"/>
          <a:ext cx="0" cy="0"/>
          <a:chOff x="0" y="0"/>
          <a:chExt cx="0" cy="0"/>
        </a:xfrm>
      </p:grpSpPr>
      <p:pic>
        <p:nvPicPr>
          <p:cNvPr id="7" name="صورة 6">
            <a:extLst>
              <a:ext uri="{FF2B5EF4-FFF2-40B4-BE49-F238E27FC236}">
                <a16:creationId xmlns:a16="http://schemas.microsoft.com/office/drawing/2014/main" id="{9797BA2C-13B9-53ED-4501-4D71CDD1D3CC}"/>
              </a:ext>
            </a:extLst>
          </p:cNvPr>
          <p:cNvPicPr>
            <a:picLocks noChangeAspect="1"/>
          </p:cNvPicPr>
          <p:nvPr/>
        </p:nvPicPr>
        <p:blipFill>
          <a:blip r:embed="rId2">
            <a:alphaModFix amt="37000"/>
            <a:extLst>
              <a:ext uri="{28A0092B-C50C-407E-A947-70E740481C1C}">
                <a14:useLocalDpi xmlns:a14="http://schemas.microsoft.com/office/drawing/2010/main" val="0"/>
              </a:ext>
            </a:extLst>
          </a:blip>
          <a:stretch>
            <a:fillRect/>
          </a:stretch>
        </p:blipFill>
        <p:spPr>
          <a:xfrm>
            <a:off x="0" y="0"/>
            <a:ext cx="18288000" cy="10292469"/>
          </a:xfrm>
          <a:prstGeom prst="rect">
            <a:avLst/>
          </a:prstGeom>
        </p:spPr>
      </p:pic>
      <p:sp>
        <p:nvSpPr>
          <p:cNvPr id="18" name="TextBox 15">
            <a:extLst>
              <a:ext uri="{FF2B5EF4-FFF2-40B4-BE49-F238E27FC236}">
                <a16:creationId xmlns:a16="http://schemas.microsoft.com/office/drawing/2014/main" id="{198780CD-9B50-796D-B9CA-4817751B5E66}"/>
              </a:ext>
            </a:extLst>
          </p:cNvPr>
          <p:cNvSpPr txBox="1"/>
          <p:nvPr/>
        </p:nvSpPr>
        <p:spPr>
          <a:xfrm>
            <a:off x="3124200" y="4081671"/>
            <a:ext cx="12039600" cy="2123658"/>
          </a:xfrm>
          <a:prstGeom prst="rect">
            <a:avLst/>
          </a:prstGeom>
        </p:spPr>
        <p:txBody>
          <a:bodyPr wrap="square" lIns="0" tIns="0" rIns="0" bIns="0" rtlCol="0" anchor="ctr">
            <a:spAutoFit/>
          </a:bodyPr>
          <a:lstStyle/>
          <a:p>
            <a:pPr algn="ctr" rtl="1"/>
            <a:r>
              <a:rPr lang="ar-SA" sz="13800" b="1" dirty="0">
                <a:solidFill>
                  <a:schemeClr val="bg1"/>
                </a:solidFill>
                <a:latin typeface="Dubai" panose="020B0503030403030204" pitchFamily="34" charset="-78"/>
                <a:ea typeface="Playfair Display SC Bold"/>
                <a:cs typeface="Dubai" panose="020B0503030403030204" pitchFamily="34" charset="-78"/>
                <a:sym typeface="Playfair Display SC Bold"/>
              </a:rPr>
              <a:t>التنفيذ العملي</a:t>
            </a:r>
            <a:endParaRPr lang="en-US" sz="13800" b="1" dirty="0">
              <a:solidFill>
                <a:schemeClr val="bg1"/>
              </a:solidFill>
              <a:latin typeface="Dubai" panose="020B0503030403030204" pitchFamily="34" charset="-78"/>
              <a:ea typeface="Playfair Display SC Bold"/>
              <a:cs typeface="Dubai" panose="020B0503030403030204" pitchFamily="34" charset="-78"/>
              <a:sym typeface="Playfair Display SC Bold"/>
            </a:endParaRPr>
          </a:p>
        </p:txBody>
      </p:sp>
      <p:sp>
        <p:nvSpPr>
          <p:cNvPr id="20" name="TextBox 15">
            <a:extLst>
              <a:ext uri="{FF2B5EF4-FFF2-40B4-BE49-F238E27FC236}">
                <a16:creationId xmlns:a16="http://schemas.microsoft.com/office/drawing/2014/main" id="{96626437-65F3-897F-052A-5E2DD1C90C43}"/>
              </a:ext>
            </a:extLst>
          </p:cNvPr>
          <p:cNvSpPr txBox="1"/>
          <p:nvPr/>
        </p:nvSpPr>
        <p:spPr>
          <a:xfrm>
            <a:off x="5065688"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chemeClr val="bg1"/>
                </a:solidFill>
                <a:latin typeface="Dubai" panose="020B0503030403030204" pitchFamily="34" charset="-78"/>
                <a:ea typeface="Playfair Display SC Bold"/>
                <a:cs typeface="Dubai" panose="020B0503030403030204" pitchFamily="34" charset="-78"/>
                <a:sym typeface="Playfair Display SC Bold"/>
              </a:rPr>
              <a:t>13/16</a:t>
            </a:r>
          </a:p>
        </p:txBody>
      </p:sp>
    </p:spTree>
    <p:extLst>
      <p:ext uri="{BB962C8B-B14F-4D97-AF65-F5344CB8AC3E}">
        <p14:creationId xmlns:p14="http://schemas.microsoft.com/office/powerpoint/2010/main" val="2749948066"/>
      </p:ext>
    </p:extLst>
  </p:cSld>
  <p:clrMapOvr>
    <a:masterClrMapping/>
  </p:clrMapOvr>
  <p:transition spd="slow">
    <p:push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18" name="TextBox 15">
            <a:extLst>
              <a:ext uri="{FF2B5EF4-FFF2-40B4-BE49-F238E27FC236}">
                <a16:creationId xmlns:a16="http://schemas.microsoft.com/office/drawing/2014/main" id="{B7C04FFC-B7A0-3C84-33FD-9B666A5BE947}"/>
              </a:ext>
            </a:extLst>
          </p:cNvPr>
          <p:cNvSpPr txBox="1"/>
          <p:nvPr/>
        </p:nvSpPr>
        <p:spPr>
          <a:xfrm>
            <a:off x="4081989" y="647700"/>
            <a:ext cx="10124022" cy="931024"/>
          </a:xfrm>
          <a:prstGeom prst="rect">
            <a:avLst/>
          </a:prstGeom>
        </p:spPr>
        <p:txBody>
          <a:bodyPr lIns="0" tIns="0" rIns="0" bIns="0" rtlCol="0" anchor="ctr">
            <a:spAutoFit/>
          </a:bodyPr>
          <a:lstStyle/>
          <a:p>
            <a:pPr algn="ctr">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النتائج المحققة</a:t>
            </a:r>
            <a:endPar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sp>
        <p:nvSpPr>
          <p:cNvPr id="20" name="TextBox 15">
            <a:extLst>
              <a:ext uri="{FF2B5EF4-FFF2-40B4-BE49-F238E27FC236}">
                <a16:creationId xmlns:a16="http://schemas.microsoft.com/office/drawing/2014/main" id="{21D886C7-B294-AA7E-A70D-DB18AF8555EF}"/>
              </a:ext>
            </a:extLst>
          </p:cNvPr>
          <p:cNvSpPr txBox="1"/>
          <p:nvPr/>
        </p:nvSpPr>
        <p:spPr>
          <a:xfrm>
            <a:off x="5065688"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14/16</a:t>
            </a:r>
          </a:p>
        </p:txBody>
      </p:sp>
      <p:graphicFrame>
        <p:nvGraphicFramePr>
          <p:cNvPr id="21" name="جدول 20">
            <a:extLst>
              <a:ext uri="{FF2B5EF4-FFF2-40B4-BE49-F238E27FC236}">
                <a16:creationId xmlns:a16="http://schemas.microsoft.com/office/drawing/2014/main" id="{7AE6391D-BD87-EB10-4ADA-100013822404}"/>
              </a:ext>
            </a:extLst>
          </p:cNvPr>
          <p:cNvGraphicFramePr>
            <a:graphicFrameLocks noGrp="1"/>
          </p:cNvGraphicFramePr>
          <p:nvPr>
            <p:extLst>
              <p:ext uri="{D42A27DB-BD31-4B8C-83A1-F6EECF244321}">
                <p14:modId xmlns:p14="http://schemas.microsoft.com/office/powerpoint/2010/main" val="3843470315"/>
              </p:ext>
            </p:extLst>
          </p:nvPr>
        </p:nvGraphicFramePr>
        <p:xfrm>
          <a:off x="360450" y="1866900"/>
          <a:ext cx="17567101" cy="7308000"/>
        </p:xfrm>
        <a:graphic>
          <a:graphicData uri="http://schemas.openxmlformats.org/drawingml/2006/table">
            <a:tbl>
              <a:tblPr rtl="1">
                <a:tableStyleId>{5C22544A-7EE6-4342-B048-85BDC9FD1C3A}</a:tableStyleId>
              </a:tblPr>
              <a:tblGrid>
                <a:gridCol w="4031101">
                  <a:extLst>
                    <a:ext uri="{9D8B030D-6E8A-4147-A177-3AD203B41FA5}">
                      <a16:colId xmlns:a16="http://schemas.microsoft.com/office/drawing/2014/main" val="219922560"/>
                    </a:ext>
                  </a:extLst>
                </a:gridCol>
                <a:gridCol w="6768000">
                  <a:extLst>
                    <a:ext uri="{9D8B030D-6E8A-4147-A177-3AD203B41FA5}">
                      <a16:colId xmlns:a16="http://schemas.microsoft.com/office/drawing/2014/main" val="3040927049"/>
                    </a:ext>
                  </a:extLst>
                </a:gridCol>
                <a:gridCol w="6768000">
                  <a:extLst>
                    <a:ext uri="{9D8B030D-6E8A-4147-A177-3AD203B41FA5}">
                      <a16:colId xmlns:a16="http://schemas.microsoft.com/office/drawing/2014/main" val="4280586524"/>
                    </a:ext>
                  </a:extLst>
                </a:gridCol>
              </a:tblGrid>
              <a:tr h="1044000">
                <a:tc>
                  <a:txBody>
                    <a:bodyPr/>
                    <a:lstStyle/>
                    <a:p>
                      <a:pPr algn="ctr" rtl="1" fontAlgn="ctr">
                        <a:buNone/>
                      </a:pPr>
                      <a:r>
                        <a:rPr lang="en-US" sz="2000" b="1" u="none" strike="noStrike" dirty="0" err="1">
                          <a:solidFill>
                            <a:schemeClr val="bg1"/>
                          </a:solidFill>
                          <a:effectLst/>
                          <a:latin typeface="Dubai" panose="020B0503030403030204" pitchFamily="34" charset="-78"/>
                          <a:cs typeface="Dubai" panose="020B0503030403030204" pitchFamily="34" charset="-78"/>
                        </a:rPr>
                        <a:t>المجال</a:t>
                      </a:r>
                      <a:endParaRPr lang="en-US" sz="2000" b="1" u="none" strike="noStrike" dirty="0">
                        <a:solidFill>
                          <a:schemeClr val="bg1"/>
                        </a:solidFill>
                        <a:effectLst/>
                        <a:latin typeface="Dubai" panose="020B0503030403030204" pitchFamily="34" charset="-78"/>
                        <a:cs typeface="Dubai" panose="020B0503030403030204" pitchFamily="34" charset="-78"/>
                      </a:endParaRPr>
                    </a:p>
                    <a:p>
                      <a:pPr algn="ctr" rtl="1" fontAlgn="ctr">
                        <a:buNone/>
                      </a:pP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19490" marR="2166"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1D3734"/>
                    </a:solidFill>
                  </a:tcPr>
                </a:tc>
                <a:tc>
                  <a:txBody>
                    <a:bodyPr/>
                    <a:lstStyle/>
                    <a:p>
                      <a:pPr algn="ctr" rtl="1" fontAlgn="ctr">
                        <a:buNone/>
                      </a:pPr>
                      <a:r>
                        <a:rPr lang="en-US" sz="2000" b="1" u="none" strike="noStrike" dirty="0" err="1">
                          <a:solidFill>
                            <a:schemeClr val="bg1"/>
                          </a:solidFill>
                          <a:effectLst/>
                          <a:latin typeface="Dubai" panose="020B0503030403030204" pitchFamily="34" charset="-78"/>
                          <a:cs typeface="Dubai" panose="020B0503030403030204" pitchFamily="34" charset="-78"/>
                        </a:rPr>
                        <a:t>النتيجة</a:t>
                      </a:r>
                      <a:r>
                        <a:rPr lang="en-US" sz="2000" b="1" u="none" strike="noStrike" dirty="0">
                          <a:solidFill>
                            <a:schemeClr val="bg1"/>
                          </a:solidFill>
                          <a:effectLst/>
                          <a:latin typeface="Dubai" panose="020B0503030403030204" pitchFamily="34" charset="-78"/>
                          <a:cs typeface="Dubai" panose="020B0503030403030204" pitchFamily="34" charset="-78"/>
                        </a:rPr>
                        <a:t> / </a:t>
                      </a:r>
                      <a:r>
                        <a:rPr lang="en-US" sz="2000" b="1" u="none" strike="noStrike" dirty="0" err="1">
                          <a:solidFill>
                            <a:schemeClr val="bg1"/>
                          </a:solidFill>
                          <a:effectLst/>
                          <a:latin typeface="Dubai" panose="020B0503030403030204" pitchFamily="34" charset="-78"/>
                          <a:cs typeface="Dubai" panose="020B0503030403030204" pitchFamily="34" charset="-78"/>
                        </a:rPr>
                        <a:t>القيمة</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19490" marR="2166"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1D3734"/>
                    </a:solidFill>
                  </a:tcPr>
                </a:tc>
                <a:tc>
                  <a:txBody>
                    <a:bodyPr/>
                    <a:lstStyle/>
                    <a:p>
                      <a:pPr algn="ctr" rtl="1" fontAlgn="ctr">
                        <a:buNone/>
                      </a:pPr>
                      <a:r>
                        <a:rPr lang="en-US" sz="2000" b="1" u="none" strike="noStrike" dirty="0" err="1">
                          <a:solidFill>
                            <a:schemeClr val="bg1"/>
                          </a:solidFill>
                          <a:effectLst/>
                          <a:latin typeface="Dubai" panose="020B0503030403030204" pitchFamily="34" charset="-78"/>
                          <a:cs typeface="Dubai" panose="020B0503030403030204" pitchFamily="34" charset="-78"/>
                        </a:rPr>
                        <a:t>الملاحظة</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19490" marR="2166"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1D3734"/>
                    </a:solidFill>
                  </a:tcPr>
                </a:tc>
                <a:extLst>
                  <a:ext uri="{0D108BD9-81ED-4DB2-BD59-A6C34878D82A}">
                    <a16:rowId xmlns:a16="http://schemas.microsoft.com/office/drawing/2014/main" val="3251775198"/>
                  </a:ext>
                </a:extLst>
              </a:tr>
              <a:tr h="1044000">
                <a:tc>
                  <a:txBody>
                    <a:bodyPr/>
                    <a:lstStyle/>
                    <a:p>
                      <a:pPr algn="ctr" rtl="1" fontAlgn="ctr">
                        <a:buNone/>
                      </a:pPr>
                      <a:r>
                        <a:rPr lang="en-US" sz="2000" b="1" u="none" strike="noStrike" dirty="0">
                          <a:solidFill>
                            <a:schemeClr val="bg1"/>
                          </a:solidFill>
                          <a:effectLst/>
                          <a:latin typeface="Dubai" panose="020B0503030403030204" pitchFamily="34" charset="-78"/>
                          <a:cs typeface="Dubai" panose="020B0503030403030204" pitchFamily="34" charset="-78"/>
                        </a:rPr>
                        <a:t>زمن الاستجابة </a:t>
                      </a:r>
                      <a:r>
                        <a:rPr lang="en-US" sz="2000" b="1" u="none" strike="noStrike" dirty="0" err="1">
                          <a:solidFill>
                            <a:schemeClr val="bg1"/>
                          </a:solidFill>
                          <a:effectLst/>
                          <a:latin typeface="Dubai" panose="020B0503030403030204" pitchFamily="34" charset="-78"/>
                          <a:cs typeface="Dubai" panose="020B0503030403030204" pitchFamily="34" charset="-78"/>
                        </a:rPr>
                        <a:t>النموذجي</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1D3734"/>
                    </a:solidFill>
                  </a:tcPr>
                </a:tc>
                <a:tc>
                  <a:txBody>
                    <a:bodyPr/>
                    <a:lstStyle/>
                    <a:p>
                      <a:pPr algn="ctr" rtl="1" fontAlgn="ctr">
                        <a:buNone/>
                      </a:pPr>
                      <a:r>
                        <a:rPr lang="en-US" sz="1600" u="none" strike="noStrike" dirty="0">
                          <a:effectLst/>
                          <a:latin typeface="Dubai" panose="020B0503030403030204" pitchFamily="34" charset="-78"/>
                          <a:cs typeface="Dubai" panose="020B0503030403030204" pitchFamily="34" charset="-78"/>
                        </a:rPr>
                        <a:t>1.5 – 4</a:t>
                      </a:r>
                      <a:r>
                        <a:rPr lang="ar-SA"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ثوانٍ</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لكل</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إطار</a:t>
                      </a:r>
                      <a:r>
                        <a:rPr lang="en-US" sz="1600" u="none" strike="noStrike" dirty="0">
                          <a:effectLst/>
                          <a:latin typeface="Dubai" panose="020B0503030403030204" pitchFamily="34" charset="-78"/>
                          <a:cs typeface="Dubai" panose="020B0503030403030204" pitchFamily="34" charset="-78"/>
                        </a:rPr>
                        <a:t> تحليل</a:t>
                      </a:r>
                      <a:endParaRPr lang="en-US" sz="1600" b="0" i="0" u="none" strike="noStrike" dirty="0">
                        <a:solidFill>
                          <a:srgbClr val="F9FAFB"/>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tc>
                  <a:txBody>
                    <a:bodyPr/>
                    <a:lstStyle/>
                    <a:p>
                      <a:pPr algn="ctr" rtl="1" fontAlgn="ctr">
                        <a:buNone/>
                      </a:pPr>
                      <a:r>
                        <a:rPr lang="en-US" sz="1600" u="none" strike="noStrike" dirty="0">
                          <a:effectLst/>
                          <a:latin typeface="Dubai" panose="020B0503030403030204" pitchFamily="34" charset="-78"/>
                          <a:cs typeface="Dubai" panose="020B0503030403030204" pitchFamily="34" charset="-78"/>
                        </a:rPr>
                        <a:t>عند </a:t>
                      </a:r>
                      <a:r>
                        <a:rPr lang="en-US" sz="1600" u="none" strike="noStrike" dirty="0" err="1">
                          <a:effectLst/>
                          <a:latin typeface="Dubai" panose="020B0503030403030204" pitchFamily="34" charset="-78"/>
                          <a:cs typeface="Dubai" panose="020B0503030403030204" pitchFamily="34" charset="-78"/>
                        </a:rPr>
                        <a:t>تردد</a:t>
                      </a:r>
                      <a:r>
                        <a:rPr lang="en-US" sz="1600" u="none" strike="noStrike" dirty="0">
                          <a:effectLst/>
                          <a:latin typeface="Dubai" panose="020B0503030403030204" pitchFamily="34" charset="-78"/>
                          <a:cs typeface="Dubai" panose="020B0503030403030204" pitchFamily="34" charset="-78"/>
                        </a:rPr>
                        <a:t> التقاط3 </a:t>
                      </a:r>
                      <a:r>
                        <a:rPr lang="ar-SA"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ثوانٍ</a:t>
                      </a:r>
                      <a:r>
                        <a:rPr lang="en-US" sz="1600" u="none" strike="noStrike" dirty="0">
                          <a:effectLst/>
                          <a:latin typeface="Dubai" panose="020B0503030403030204" pitchFamily="34" charset="-78"/>
                          <a:cs typeface="Dubai" panose="020B0503030403030204" pitchFamily="34" charset="-78"/>
                        </a:rPr>
                        <a:t> </a:t>
                      </a:r>
                      <a:r>
                        <a:rPr lang="ar-SA" sz="1600" u="none" strike="noStrike" dirty="0">
                          <a:effectLst/>
                          <a:latin typeface="Dubai" panose="020B0503030403030204" pitchFamily="34" charset="-78"/>
                          <a:cs typeface="Dubai" panose="020B0503030403030204" pitchFamily="34" charset="-78"/>
                        </a:rPr>
                        <a:t>(</a:t>
                      </a:r>
                      <a:r>
                        <a:rPr lang="en-US" sz="1600" u="none" strike="noStrike" dirty="0">
                          <a:effectLst/>
                          <a:latin typeface="Dubai" panose="020B0503030403030204" pitchFamily="34" charset="-78"/>
                          <a:cs typeface="Dubai" panose="020B0503030403030204" pitchFamily="34" charset="-78"/>
                        </a:rPr>
                        <a:t>≈ 16إطارًا/</a:t>
                      </a:r>
                      <a:r>
                        <a:rPr lang="en-US" sz="1600" u="none" strike="noStrike" dirty="0" err="1">
                          <a:effectLst/>
                          <a:latin typeface="Dubai" panose="020B0503030403030204" pitchFamily="34" charset="-78"/>
                          <a:cs typeface="Dubai" panose="020B0503030403030204" pitchFamily="34" charset="-78"/>
                        </a:rPr>
                        <a:t>دقيقة</a:t>
                      </a:r>
                      <a:r>
                        <a:rPr lang="ar-SA" sz="1600" u="none" strike="noStrike" dirty="0">
                          <a:effectLst/>
                          <a:latin typeface="Dubai" panose="020B0503030403030204" pitchFamily="34" charset="-78"/>
                          <a:cs typeface="Dubai" panose="020B0503030403030204" pitchFamily="34" charset="-78"/>
                        </a:rPr>
                        <a:t>)</a:t>
                      </a:r>
                      <a:endParaRPr lang="en-US" sz="1600" b="0" i="0" u="none" strike="noStrike" dirty="0">
                        <a:solidFill>
                          <a:srgbClr val="F9FAFB"/>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extLst>
                  <a:ext uri="{0D108BD9-81ED-4DB2-BD59-A6C34878D82A}">
                    <a16:rowId xmlns:a16="http://schemas.microsoft.com/office/drawing/2014/main" val="838289039"/>
                  </a:ext>
                </a:extLst>
              </a:tr>
              <a:tr h="1044000">
                <a:tc>
                  <a:txBody>
                    <a:bodyPr/>
                    <a:lstStyle/>
                    <a:p>
                      <a:pPr algn="ctr" rtl="1" fontAlgn="ctr">
                        <a:buNone/>
                      </a:pPr>
                      <a:r>
                        <a:rPr lang="en-US" sz="2000" b="1" u="none" strike="noStrike" dirty="0" err="1">
                          <a:solidFill>
                            <a:schemeClr val="bg1"/>
                          </a:solidFill>
                          <a:effectLst/>
                          <a:latin typeface="Dubai" panose="020B0503030403030204" pitchFamily="34" charset="-78"/>
                          <a:cs typeface="Dubai" panose="020B0503030403030204" pitchFamily="34" charset="-78"/>
                        </a:rPr>
                        <a:t>موثوقية</a:t>
                      </a:r>
                      <a:r>
                        <a:rPr lang="en-US" sz="2000" b="1" u="none" strike="noStrike" dirty="0">
                          <a:solidFill>
                            <a:schemeClr val="bg1"/>
                          </a:solidFill>
                          <a:effectLst/>
                          <a:latin typeface="Dubai" panose="020B0503030403030204" pitchFamily="34" charset="-78"/>
                          <a:cs typeface="Dubai" panose="020B0503030403030204" pitchFamily="34" charset="-78"/>
                        </a:rPr>
                        <a:t> </a:t>
                      </a:r>
                      <a:r>
                        <a:rPr lang="en-US" sz="2000" b="1" u="none" strike="noStrike" dirty="0" err="1">
                          <a:solidFill>
                            <a:schemeClr val="bg1"/>
                          </a:solidFill>
                          <a:effectLst/>
                          <a:latin typeface="Dubai" panose="020B0503030403030204" pitchFamily="34" charset="-78"/>
                          <a:cs typeface="Dubai" panose="020B0503030403030204" pitchFamily="34" charset="-78"/>
                        </a:rPr>
                        <a:t>المخرجات</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1D3734"/>
                    </a:solidFill>
                  </a:tcPr>
                </a:tc>
                <a:tc>
                  <a:txBody>
                    <a:bodyPr/>
                    <a:lstStyle/>
                    <a:p>
                      <a:pPr algn="ctr" rtl="1" fontAlgn="ctr">
                        <a:buNone/>
                      </a:pPr>
                      <a:r>
                        <a:rPr lang="en-US" sz="1600" u="none" strike="noStrike" dirty="0" err="1">
                          <a:effectLst/>
                          <a:latin typeface="Dubai" panose="020B0503030403030204" pitchFamily="34" charset="-78"/>
                          <a:cs typeface="Dubai" panose="020B0503030403030204" pitchFamily="34" charset="-78"/>
                        </a:rPr>
                        <a:t>بنيةJSON</a:t>
                      </a:r>
                      <a:r>
                        <a:rPr lang="en-US" sz="1600" u="none" strike="noStrike" dirty="0">
                          <a:effectLst/>
                          <a:latin typeface="Dubai" panose="020B0503030403030204" pitchFamily="34" charset="-78"/>
                          <a:cs typeface="Dubai" panose="020B0503030403030204" pitchFamily="34" charset="-78"/>
                        </a:rPr>
                        <a:t> </a:t>
                      </a:r>
                      <a:r>
                        <a:rPr lang="ar-SA" sz="1600" u="none" strike="noStrike" dirty="0">
                          <a:effectLst/>
                          <a:latin typeface="Dubai" panose="020B0503030403030204" pitchFamily="34" charset="-78"/>
                          <a:cs typeface="Dubai" panose="020B0503030403030204" pitchFamily="34" charset="-78"/>
                        </a:rPr>
                        <a:t> </a:t>
                      </a:r>
                      <a:r>
                        <a:rPr lang="en-US" sz="1600" u="none" strike="noStrike" dirty="0">
                          <a:effectLst/>
                          <a:latin typeface="Dubai" panose="020B0503030403030204" pitchFamily="34" charset="-78"/>
                          <a:cs typeface="Dubai" panose="020B0503030403030204" pitchFamily="34" charset="-78"/>
                        </a:rPr>
                        <a:t>موحدة </a:t>
                      </a:r>
                      <a:r>
                        <a:rPr lang="en-US" sz="1600" u="none" strike="noStrike" dirty="0" err="1">
                          <a:effectLst/>
                          <a:latin typeface="Dubai" panose="020B0503030403030204" pitchFamily="34" charset="-78"/>
                          <a:cs typeface="Dubai" panose="020B0503030403030204" pitchFamily="34" charset="-78"/>
                        </a:rPr>
                        <a:t>وصارمة</a:t>
                      </a:r>
                      <a:r>
                        <a:rPr lang="en-US" sz="1600" u="none" strike="noStrike" dirty="0">
                          <a:effectLst/>
                          <a:latin typeface="Dubai" panose="020B0503030403030204" pitchFamily="34" charset="-78"/>
                          <a:cs typeface="Dubai" panose="020B0503030403030204" pitchFamily="34" charset="-78"/>
                        </a:rPr>
                        <a:t>، مع </a:t>
                      </a:r>
                      <a:r>
                        <a:rPr lang="en-US" sz="1600" u="none" strike="noStrike" dirty="0" err="1">
                          <a:effectLst/>
                          <a:latin typeface="Dubai" panose="020B0503030403030204" pitchFamily="34" charset="-78"/>
                          <a:cs typeface="Dubai" panose="020B0503030403030204" pitchFamily="34" charset="-78"/>
                        </a:rPr>
                        <a:t>تنظيف</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بيانات</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وتحويلها</a:t>
                      </a:r>
                      <a:r>
                        <a:rPr lang="en-US" sz="1600" u="none" strike="noStrike" dirty="0">
                          <a:effectLst/>
                          <a:latin typeface="Dubai" panose="020B0503030403030204" pitchFamily="34" charset="-78"/>
                          <a:cs typeface="Dubai" panose="020B0503030403030204" pitchFamily="34" charset="-78"/>
                        </a:rPr>
                        <a:t> إلى </a:t>
                      </a:r>
                      <a:r>
                        <a:rPr lang="en-US" sz="1600" u="none" strike="noStrike" dirty="0" err="1">
                          <a:effectLst/>
                          <a:latin typeface="Dubai" panose="020B0503030403030204" pitchFamily="34" charset="-78"/>
                          <a:cs typeface="Dubai" panose="020B0503030403030204" pitchFamily="34" charset="-78"/>
                        </a:rPr>
                        <a:t>مؤشرات</a:t>
                      </a:r>
                      <a:r>
                        <a:rPr lang="en-US" sz="1600" u="none" strike="noStrike" dirty="0">
                          <a:effectLst/>
                          <a:latin typeface="Dubai" panose="020B0503030403030204" pitchFamily="34" charset="-78"/>
                          <a:cs typeface="Dubai" panose="020B0503030403030204" pitchFamily="34" charset="-78"/>
                        </a:rPr>
                        <a:t> رقمية (0-100) </a:t>
                      </a:r>
                      <a:r>
                        <a:rPr lang="en-US" sz="1600" u="none" strike="noStrike" dirty="0" err="1">
                          <a:effectLst/>
                          <a:latin typeface="Dubai" panose="020B0503030403030204" pitchFamily="34" charset="-78"/>
                          <a:cs typeface="Dubai" panose="020B0503030403030204" pitchFamily="34" charset="-78"/>
                        </a:rPr>
                        <a:t>وتصنيفات</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سلوكية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نصية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بالعربية</a:t>
                      </a:r>
                      <a:r>
                        <a:rPr lang="en-US" sz="1600" u="none" strike="noStrike" dirty="0">
                          <a:effectLst/>
                          <a:latin typeface="Dubai" panose="020B0503030403030204" pitchFamily="34" charset="-78"/>
                          <a:cs typeface="Dubai" panose="020B0503030403030204" pitchFamily="34" charset="-78"/>
                        </a:rPr>
                        <a:t> على </a:t>
                      </a:r>
                      <a:r>
                        <a:rPr lang="en-US" sz="1600" u="none" strike="noStrike" dirty="0" err="1">
                          <a:effectLst/>
                          <a:latin typeface="Dubai" panose="020B0503030403030204" pitchFamily="34" charset="-78"/>
                          <a:cs typeface="Dubai" panose="020B0503030403030204" pitchFamily="34" charset="-78"/>
                        </a:rPr>
                        <a:t>مستوى</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الخادم</a:t>
                      </a:r>
                      <a:endParaRPr lang="en-US" sz="1600" b="0" i="0" u="none" strike="noStrike" dirty="0">
                        <a:solidFill>
                          <a:srgbClr val="F9FAFB"/>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tc>
                  <a:txBody>
                    <a:bodyPr/>
                    <a:lstStyle/>
                    <a:p>
                      <a:pPr algn="ctr" rtl="1" fontAlgn="ctr">
                        <a:buNone/>
                      </a:pPr>
                      <a:r>
                        <a:rPr lang="en-US" sz="1600" u="none" strike="noStrike" dirty="0">
                          <a:effectLst/>
                          <a:latin typeface="Dubai" panose="020B0503030403030204" pitchFamily="34" charset="-78"/>
                          <a:cs typeface="Dubai" panose="020B0503030403030204" pitchFamily="34" charset="-78"/>
                        </a:rPr>
                        <a:t>يضمن </a:t>
                      </a:r>
                      <a:r>
                        <a:rPr lang="en-US" sz="1600" u="none" strike="noStrike" dirty="0" err="1">
                          <a:effectLst/>
                          <a:latin typeface="Dubai" panose="020B0503030403030204" pitchFamily="34" charset="-78"/>
                          <a:cs typeface="Dubai" panose="020B0503030403030204" pitchFamily="34" charset="-78"/>
                        </a:rPr>
                        <a:t>اتساق</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المخرجات</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وسهولة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تفسيرها</a:t>
                      </a:r>
                      <a:endParaRPr lang="en-US" sz="1600" b="0" i="0" u="none" strike="noStrike" dirty="0">
                        <a:solidFill>
                          <a:srgbClr val="F9FAFB"/>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extLst>
                  <a:ext uri="{0D108BD9-81ED-4DB2-BD59-A6C34878D82A}">
                    <a16:rowId xmlns:a16="http://schemas.microsoft.com/office/drawing/2014/main" val="2916403770"/>
                  </a:ext>
                </a:extLst>
              </a:tr>
              <a:tr h="1044000">
                <a:tc>
                  <a:txBody>
                    <a:bodyPr/>
                    <a:lstStyle/>
                    <a:p>
                      <a:pPr algn="ctr" rtl="1" fontAlgn="ctr">
                        <a:buNone/>
                      </a:pPr>
                      <a:r>
                        <a:rPr lang="en-US" sz="2000" b="1" u="none" strike="noStrike" dirty="0" err="1">
                          <a:solidFill>
                            <a:schemeClr val="bg1"/>
                          </a:solidFill>
                          <a:effectLst/>
                          <a:latin typeface="Dubai" panose="020B0503030403030204" pitchFamily="34" charset="-78"/>
                          <a:cs typeface="Dubai" panose="020B0503030403030204" pitchFamily="34" charset="-78"/>
                        </a:rPr>
                        <a:t>مناطق</a:t>
                      </a:r>
                      <a:r>
                        <a:rPr lang="en-US" sz="2000" b="1" u="none" strike="noStrike" dirty="0">
                          <a:solidFill>
                            <a:schemeClr val="bg1"/>
                          </a:solidFill>
                          <a:effectLst/>
                          <a:latin typeface="Dubai" panose="020B0503030403030204" pitchFamily="34" charset="-78"/>
                          <a:cs typeface="Dubai" panose="020B0503030403030204" pitchFamily="34" charset="-78"/>
                        </a:rPr>
                        <a:t> </a:t>
                      </a:r>
                      <a:r>
                        <a:rPr lang="en-US" sz="2000" b="1" u="none" strike="noStrike" dirty="0" err="1">
                          <a:solidFill>
                            <a:schemeClr val="bg1"/>
                          </a:solidFill>
                          <a:effectLst/>
                          <a:latin typeface="Dubai" panose="020B0503030403030204" pitchFamily="34" charset="-78"/>
                          <a:cs typeface="Dubai" panose="020B0503030403030204" pitchFamily="34" charset="-78"/>
                        </a:rPr>
                        <a:t>العرض</a:t>
                      </a:r>
                      <a:r>
                        <a:rPr lang="en-US" sz="2000" b="1" u="none" strike="noStrike" dirty="0">
                          <a:solidFill>
                            <a:schemeClr val="bg1"/>
                          </a:solidFill>
                          <a:effectLst/>
                          <a:latin typeface="Dubai" panose="020B0503030403030204" pitchFamily="34" charset="-78"/>
                          <a:cs typeface="Dubai" panose="020B0503030403030204" pitchFamily="34" charset="-78"/>
                        </a:rPr>
                        <a:t> </a:t>
                      </a:r>
                      <a:r>
                        <a:rPr lang="en-US" sz="2000" b="1" u="none" strike="noStrike" dirty="0" err="1">
                          <a:solidFill>
                            <a:schemeClr val="bg1"/>
                          </a:solidFill>
                          <a:effectLst/>
                          <a:latin typeface="Dubai" panose="020B0503030403030204" pitchFamily="34" charset="-78"/>
                          <a:cs typeface="Dubai" panose="020B0503030403030204" pitchFamily="34" charset="-78"/>
                        </a:rPr>
                        <a:t>التفاعلية</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1D3734"/>
                    </a:solidFill>
                  </a:tcPr>
                </a:tc>
                <a:tc>
                  <a:txBody>
                    <a:bodyPr/>
                    <a:lstStyle/>
                    <a:p>
                      <a:pPr algn="ctr" rtl="1" fontAlgn="ctr">
                        <a:buNone/>
                      </a:pPr>
                      <a:r>
                        <a:rPr lang="en-US" sz="1600" u="none" strike="noStrike" dirty="0">
                          <a:effectLst/>
                          <a:latin typeface="Dubai" panose="020B0503030403030204" pitchFamily="34" charset="-78"/>
                          <a:cs typeface="Dubai" panose="020B0503030403030204" pitchFamily="34" charset="-78"/>
                        </a:rPr>
                        <a:t>7</a:t>
                      </a:r>
                      <a:r>
                        <a:rPr lang="ar-SA"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مناطق</a:t>
                      </a:r>
                      <a:r>
                        <a:rPr lang="en-US" sz="1600" u="none" strike="noStrike" dirty="0">
                          <a:effectLst/>
                          <a:latin typeface="Dubai" panose="020B0503030403030204" pitchFamily="34" charset="-78"/>
                          <a:cs typeface="Dubai" panose="020B0503030403030204" pitchFamily="34" charset="-78"/>
                        </a:rPr>
                        <a:t> عرض في </a:t>
                      </a:r>
                      <a:r>
                        <a:rPr lang="en-US" sz="1600" u="none" strike="noStrike" dirty="0" err="1">
                          <a:effectLst/>
                          <a:latin typeface="Dubai" panose="020B0503030403030204" pitchFamily="34" charset="-78"/>
                          <a:cs typeface="Dubai" panose="020B0503030403030204" pitchFamily="34" charset="-78"/>
                        </a:rPr>
                        <a:t>آن</a:t>
                      </a:r>
                      <a:r>
                        <a:rPr lang="en-US" sz="1600" u="none" strike="noStrike" dirty="0">
                          <a:effectLst/>
                          <a:latin typeface="Dubai" panose="020B0503030403030204" pitchFamily="34" charset="-78"/>
                          <a:cs typeface="Dubai" panose="020B0503030403030204" pitchFamily="34" charset="-78"/>
                        </a:rPr>
                        <a:t> واحد: </a:t>
                      </a:r>
                      <a:r>
                        <a:rPr lang="en-US" sz="1600" u="none" strike="noStrike" dirty="0" err="1">
                          <a:effectLst/>
                          <a:latin typeface="Dubai" panose="020B0503030403030204" pitchFamily="34" charset="-78"/>
                          <a:cs typeface="Dubai" panose="020B0503030403030204" pitchFamily="34" charset="-78"/>
                        </a:rPr>
                        <a:t>مؤشرات</a:t>
                      </a:r>
                      <a:r>
                        <a:rPr lang="en-US" sz="1600" u="none" strike="noStrike" dirty="0">
                          <a:effectLst/>
                          <a:latin typeface="Dubai" panose="020B0503030403030204" pitchFamily="34" charset="-78"/>
                          <a:cs typeface="Dubai" panose="020B0503030403030204" pitchFamily="34" charset="-78"/>
                        </a:rPr>
                        <a:t> الأداء </a:t>
                      </a:r>
                      <a:r>
                        <a:rPr lang="en-US" sz="1600" u="none" strike="noStrike" dirty="0" err="1">
                          <a:effectLst/>
                          <a:latin typeface="Dubai" panose="020B0503030403030204" pitchFamily="34" charset="-78"/>
                          <a:cs typeface="Dubai" panose="020B0503030403030204" pitchFamily="34" charset="-78"/>
                        </a:rPr>
                        <a:t>الأربعة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الحالة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العاطفية</a:t>
                      </a:r>
                      <a:r>
                        <a:rPr lang="en-US" sz="1600" u="none" strike="noStrike" dirty="0">
                          <a:effectLst/>
                          <a:latin typeface="Dubai" panose="020B0503030403030204" pitchFamily="34" charset="-78"/>
                          <a:cs typeface="Dubai" panose="020B0503030403030204" pitchFamily="34" charset="-78"/>
                        </a:rPr>
                        <a:t>، تحليل السلوك </a:t>
                      </a:r>
                      <a:r>
                        <a:rPr lang="en-US" sz="1600" u="none" strike="noStrike" dirty="0" err="1">
                          <a:effectLst/>
                          <a:latin typeface="Dubai" panose="020B0503030403030204" pitchFamily="34" charset="-78"/>
                          <a:cs typeface="Dubai" panose="020B0503030403030204" pitchFamily="34" charset="-78"/>
                        </a:rPr>
                        <a:t>الشامل</a:t>
                      </a:r>
                      <a:r>
                        <a:rPr lang="en-US" sz="1600" u="none" strike="noStrike" dirty="0">
                          <a:effectLst/>
                          <a:latin typeface="Dubai" panose="020B0503030403030204" pitchFamily="34" charset="-78"/>
                          <a:cs typeface="Dubai" panose="020B0503030403030204" pitchFamily="34" charset="-78"/>
                        </a:rPr>
                        <a:t> </a:t>
                      </a:r>
                      <a:r>
                        <a:rPr lang="ar-SA" sz="1600" u="none" strike="noStrike" dirty="0">
                          <a:effectLst/>
                          <a:latin typeface="Dubai" panose="020B0503030403030204" pitchFamily="34" charset="-78"/>
                          <a:cs typeface="Dubai" panose="020B0503030403030204" pitchFamily="34" charset="-78"/>
                        </a:rPr>
                        <a:t>(</a:t>
                      </a:r>
                      <a:r>
                        <a:rPr lang="en-US" sz="1600" u="none" strike="noStrike" dirty="0">
                          <a:effectLst/>
                          <a:latin typeface="Dubai" panose="020B0503030403030204" pitchFamily="34" charset="-78"/>
                          <a:cs typeface="Dubai" panose="020B0503030403030204" pitchFamily="34" charset="-78"/>
                        </a:rPr>
                        <a:t>4بطاقات</a:t>
                      </a:r>
                      <a:r>
                        <a:rPr lang="ar-SA" sz="1600" u="none" strike="noStrike" dirty="0">
                          <a:effectLst/>
                          <a:latin typeface="Dubai" panose="020B0503030403030204" pitchFamily="34" charset="-78"/>
                          <a:cs typeface="Dubai" panose="020B0503030403030204" pitchFamily="34" charset="-78"/>
                        </a:rPr>
                        <a:t>)</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مخططات</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بيانية</a:t>
                      </a:r>
                      <a:r>
                        <a:rPr lang="en-US" sz="1600" u="none" strike="noStrike" dirty="0">
                          <a:effectLst/>
                          <a:latin typeface="Dubai" panose="020B0503030403030204" pitchFamily="34" charset="-78"/>
                          <a:cs typeface="Dubai" panose="020B0503030403030204" pitchFamily="34" charset="-78"/>
                        </a:rPr>
                        <a:t> </a:t>
                      </a:r>
                      <a:r>
                        <a:rPr lang="ar-SA" sz="1600" u="none" strike="noStrike" dirty="0">
                          <a:effectLst/>
                          <a:latin typeface="Dubai" panose="020B0503030403030204" pitchFamily="34" charset="-78"/>
                          <a:cs typeface="Dubai" panose="020B0503030403030204" pitchFamily="34" charset="-78"/>
                        </a:rPr>
                        <a:t>(</a:t>
                      </a:r>
                      <a:r>
                        <a:rPr lang="en-US" sz="1600" u="none" strike="noStrike" dirty="0" err="1">
                          <a:effectLst/>
                          <a:latin typeface="Dubai" panose="020B0503030403030204" pitchFamily="34" charset="-78"/>
                          <a:cs typeface="Dubai" panose="020B0503030403030204" pitchFamily="34" charset="-78"/>
                        </a:rPr>
                        <a:t>صوتية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واجتماعية</a:t>
                      </a:r>
                      <a:r>
                        <a:rPr lang="ar-SA" sz="1600" u="none" strike="noStrike" dirty="0">
                          <a:effectLst/>
                          <a:latin typeface="Dubai" panose="020B0503030403030204" pitchFamily="34" charset="-78"/>
                          <a:cs typeface="Dubai" panose="020B0503030403030204" pitchFamily="34" charset="-78"/>
                        </a:rPr>
                        <a:t>)</a:t>
                      </a:r>
                      <a:r>
                        <a:rPr lang="en-US" sz="1600" u="none" strike="noStrike" dirty="0">
                          <a:effectLst/>
                          <a:latin typeface="Dubai" panose="020B0503030403030204" pitchFamily="34" charset="-78"/>
                          <a:cs typeface="Dubai" panose="020B0503030403030204" pitchFamily="34" charset="-78"/>
                        </a:rPr>
                        <a:t>، نظام </a:t>
                      </a:r>
                      <a:r>
                        <a:rPr lang="en-US" sz="1600" u="none" strike="noStrike" dirty="0" err="1">
                          <a:effectLst/>
                          <a:latin typeface="Dubai" panose="020B0503030403030204" pitchFamily="34" charset="-78"/>
                          <a:cs typeface="Dubai" panose="020B0503030403030204" pitchFamily="34" charset="-78"/>
                        </a:rPr>
                        <a:t>تنبيهات</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فورية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وقائمة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ملاحظات</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قابلة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للتحديث</a:t>
                      </a:r>
                      <a:endParaRPr lang="en-US" sz="1600" b="0" i="0" u="none" strike="noStrike" dirty="0">
                        <a:solidFill>
                          <a:srgbClr val="F9FAFB"/>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tc>
                  <a:txBody>
                    <a:bodyPr/>
                    <a:lstStyle/>
                    <a:p>
                      <a:pPr algn="ctr" rtl="1" fontAlgn="ctr">
                        <a:buNone/>
                      </a:pPr>
                      <a:r>
                        <a:rPr lang="en-US" sz="1600" u="none" strike="noStrike" dirty="0" err="1">
                          <a:effectLst/>
                          <a:latin typeface="Dubai" panose="020B0503030403030204" pitchFamily="34" charset="-78"/>
                          <a:cs typeface="Dubai" panose="020B0503030403030204" pitchFamily="34" charset="-78"/>
                        </a:rPr>
                        <a:t>تتيح</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للمعالج</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متابعة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شاملة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وفورية</a:t>
                      </a:r>
                      <a:r>
                        <a:rPr lang="en-US" sz="1600" u="none" strike="noStrike" dirty="0">
                          <a:effectLst/>
                          <a:latin typeface="Dubai" panose="020B0503030403030204" pitchFamily="34" charset="-78"/>
                          <a:cs typeface="Dubai" panose="020B0503030403030204" pitchFamily="34" charset="-78"/>
                        </a:rPr>
                        <a:t> أثناء </a:t>
                      </a:r>
                      <a:r>
                        <a:rPr lang="en-US" sz="1600" u="none" strike="noStrike" dirty="0" err="1">
                          <a:effectLst/>
                          <a:latin typeface="Dubai" panose="020B0503030403030204" pitchFamily="34" charset="-78"/>
                          <a:cs typeface="Dubai" panose="020B0503030403030204" pitchFamily="34" charset="-78"/>
                        </a:rPr>
                        <a:t>الجلسة</a:t>
                      </a:r>
                      <a:endParaRPr lang="en-US" sz="1600" b="0" i="0" u="none" strike="noStrike" dirty="0">
                        <a:solidFill>
                          <a:srgbClr val="F9FAFB"/>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extLst>
                  <a:ext uri="{0D108BD9-81ED-4DB2-BD59-A6C34878D82A}">
                    <a16:rowId xmlns:a16="http://schemas.microsoft.com/office/drawing/2014/main" val="2474289261"/>
                  </a:ext>
                </a:extLst>
              </a:tr>
              <a:tr h="1044000">
                <a:tc>
                  <a:txBody>
                    <a:bodyPr/>
                    <a:lstStyle/>
                    <a:p>
                      <a:pPr algn="ctr" rtl="1" fontAlgn="ctr">
                        <a:buNone/>
                      </a:pPr>
                      <a:r>
                        <a:rPr lang="en-US" sz="2000" b="1" u="none" strike="noStrike" dirty="0" err="1">
                          <a:solidFill>
                            <a:schemeClr val="bg1"/>
                          </a:solidFill>
                          <a:effectLst/>
                          <a:latin typeface="Dubai" panose="020B0503030403030204" pitchFamily="34" charset="-78"/>
                          <a:cs typeface="Dubai" panose="020B0503030403030204" pitchFamily="34" charset="-78"/>
                        </a:rPr>
                        <a:t>استمرارية</a:t>
                      </a:r>
                      <a:r>
                        <a:rPr lang="en-US" sz="2000" b="1" u="none" strike="noStrike" dirty="0">
                          <a:solidFill>
                            <a:schemeClr val="bg1"/>
                          </a:solidFill>
                          <a:effectLst/>
                          <a:latin typeface="Dubai" panose="020B0503030403030204" pitchFamily="34" charset="-78"/>
                          <a:cs typeface="Dubai" panose="020B0503030403030204" pitchFamily="34" charset="-78"/>
                        </a:rPr>
                        <a:t> التحليل</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1D3734"/>
                    </a:solidFill>
                  </a:tcPr>
                </a:tc>
                <a:tc>
                  <a:txBody>
                    <a:bodyPr/>
                    <a:lstStyle/>
                    <a:p>
                      <a:pPr algn="ctr" rtl="1" fontAlgn="ctr">
                        <a:buNone/>
                      </a:pPr>
                      <a:r>
                        <a:rPr lang="en-US" sz="1600" u="none" strike="noStrike" dirty="0">
                          <a:effectLst/>
                          <a:latin typeface="Dubai" panose="020B0503030403030204" pitchFamily="34" charset="-78"/>
                          <a:cs typeface="Dubai" panose="020B0503030403030204" pitchFamily="34" charset="-78"/>
                        </a:rPr>
                        <a:t>آلية </a:t>
                      </a:r>
                      <a:r>
                        <a:rPr lang="en-US" sz="1600" u="none" strike="noStrike" dirty="0" err="1">
                          <a:effectLst/>
                          <a:latin typeface="Dubai" panose="020B0503030403030204" pitchFamily="34" charset="-78"/>
                          <a:cs typeface="Dubai" panose="020B0503030403030204" pitchFamily="34" charset="-78"/>
                        </a:rPr>
                        <a:t>إعادة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محاولة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ذكية</a:t>
                      </a:r>
                      <a:r>
                        <a:rPr lang="en-US" sz="1600" u="none" strike="noStrike" dirty="0">
                          <a:effectLst/>
                          <a:latin typeface="Dubai" panose="020B0503030403030204" pitchFamily="34" charset="-78"/>
                          <a:cs typeface="Dubai" panose="020B0503030403030204" pitchFamily="34" charset="-78"/>
                        </a:rPr>
                        <a:t> </a:t>
                      </a:r>
                      <a:r>
                        <a:rPr lang="ar-SA" sz="1600" u="none" strike="noStrike" dirty="0">
                          <a:effectLst/>
                          <a:latin typeface="Dubai" panose="020B0503030403030204" pitchFamily="34" charset="-78"/>
                          <a:cs typeface="Dubai" panose="020B0503030403030204" pitchFamily="34" charset="-78"/>
                        </a:rPr>
                        <a:t>(</a:t>
                      </a:r>
                      <a:r>
                        <a:rPr lang="en-US" sz="1600" u="none" strike="noStrike" dirty="0">
                          <a:effectLst/>
                          <a:latin typeface="Dubai" panose="020B0503030403030204" pitchFamily="34" charset="-78"/>
                          <a:cs typeface="Dubai" panose="020B0503030403030204" pitchFamily="34" charset="-78"/>
                        </a:rPr>
                        <a:t>حتى3 </a:t>
                      </a:r>
                      <a:r>
                        <a:rPr lang="ar-SA"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محاولات</a:t>
                      </a:r>
                      <a:r>
                        <a:rPr lang="en-US" sz="1600" u="none" strike="noStrike" dirty="0">
                          <a:effectLst/>
                          <a:latin typeface="Dubai" panose="020B0503030403030204" pitchFamily="34" charset="-78"/>
                          <a:cs typeface="Dubai" panose="020B0503030403030204" pitchFamily="34" charset="-78"/>
                        </a:rPr>
                        <a:t> بفاصل2 </a:t>
                      </a:r>
                      <a:r>
                        <a:rPr lang="ar-SA"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ثانية</a:t>
                      </a:r>
                      <a:r>
                        <a:rPr lang="ar-SA"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ومعالجة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أخطاء</a:t>
                      </a:r>
                      <a:r>
                        <a:rPr lang="en-US" sz="1600" u="none" strike="noStrike" dirty="0">
                          <a:effectLst/>
                          <a:latin typeface="Dubai" panose="020B0503030403030204" pitchFamily="34" charset="-78"/>
                          <a:cs typeface="Dubai" panose="020B0503030403030204" pitchFamily="34" charset="-78"/>
                        </a:rPr>
                        <a:t> على </a:t>
                      </a:r>
                      <a:r>
                        <a:rPr lang="en-US" sz="1600" u="none" strike="noStrike" dirty="0" err="1">
                          <a:effectLst/>
                          <a:latin typeface="Dubai" panose="020B0503030403030204" pitchFamily="34" charset="-78"/>
                          <a:cs typeface="Dubai" panose="020B0503030403030204" pitchFamily="34" charset="-78"/>
                        </a:rPr>
                        <a:t>مستوى</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الخادم</a:t>
                      </a:r>
                      <a:endParaRPr lang="en-US" sz="1600" b="0" i="0" u="none" strike="noStrike" dirty="0">
                        <a:solidFill>
                          <a:srgbClr val="F9FAFB"/>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tc>
                  <a:txBody>
                    <a:bodyPr/>
                    <a:lstStyle/>
                    <a:p>
                      <a:pPr algn="ctr" rtl="1" fontAlgn="ctr">
                        <a:buNone/>
                      </a:pPr>
                      <a:r>
                        <a:rPr lang="en-US" sz="1600" u="none" strike="noStrike" dirty="0" err="1">
                          <a:effectLst/>
                          <a:latin typeface="Dubai" panose="020B0503030403030204" pitchFamily="34" charset="-78"/>
                          <a:cs typeface="Dubai" panose="020B0503030403030204" pitchFamily="34" charset="-78"/>
                        </a:rPr>
                        <a:t>يحافظ</a:t>
                      </a:r>
                      <a:r>
                        <a:rPr lang="en-US" sz="1600" u="none" strike="noStrike" dirty="0">
                          <a:effectLst/>
                          <a:latin typeface="Dubai" panose="020B0503030403030204" pitchFamily="34" charset="-78"/>
                          <a:cs typeface="Dubai" panose="020B0503030403030204" pitchFamily="34" charset="-78"/>
                        </a:rPr>
                        <a:t> على </a:t>
                      </a:r>
                      <a:r>
                        <a:rPr lang="en-US" sz="1600" u="none" strike="noStrike" dirty="0" err="1">
                          <a:effectLst/>
                          <a:latin typeface="Dubai" panose="020B0503030403030204" pitchFamily="34" charset="-78"/>
                          <a:cs typeface="Dubai" panose="020B0503030403030204" pitchFamily="34" charset="-78"/>
                        </a:rPr>
                        <a:t>استمرارية</a:t>
                      </a:r>
                      <a:r>
                        <a:rPr lang="en-US" sz="1600" u="none" strike="noStrike" dirty="0">
                          <a:effectLst/>
                          <a:latin typeface="Dubai" panose="020B0503030403030204" pitchFamily="34" charset="-78"/>
                          <a:cs typeface="Dubai" panose="020B0503030403030204" pitchFamily="34" charset="-78"/>
                        </a:rPr>
                        <a:t> التحليل </a:t>
                      </a:r>
                      <a:r>
                        <a:rPr lang="en-US" sz="1600" u="none" strike="noStrike" dirty="0" err="1">
                          <a:effectLst/>
                          <a:latin typeface="Dubai" panose="020B0503030403030204" pitchFamily="34" charset="-78"/>
                          <a:cs typeface="Dubai" panose="020B0503030403030204" pitchFamily="34" charset="-78"/>
                        </a:rPr>
                        <a:t>حتى</a:t>
                      </a:r>
                      <a:r>
                        <a:rPr lang="en-US" sz="1600" u="none" strike="noStrike" dirty="0">
                          <a:effectLst/>
                          <a:latin typeface="Dubai" panose="020B0503030403030204" pitchFamily="34" charset="-78"/>
                          <a:cs typeface="Dubai" panose="020B0503030403030204" pitchFamily="34" charset="-78"/>
                        </a:rPr>
                        <a:t> في ظروف </a:t>
                      </a:r>
                      <a:r>
                        <a:rPr lang="en-US" sz="1600" u="none" strike="noStrike" dirty="0" err="1">
                          <a:effectLst/>
                          <a:latin typeface="Dubai" panose="020B0503030403030204" pitchFamily="34" charset="-78"/>
                          <a:cs typeface="Dubai" panose="020B0503030403030204" pitchFamily="34" charset="-78"/>
                        </a:rPr>
                        <a:t>الشبكة</a:t>
                      </a:r>
                      <a:r>
                        <a:rPr lang="en-US" sz="1600" u="none" strike="noStrike" dirty="0">
                          <a:effectLst/>
                          <a:latin typeface="Dubai" panose="020B0503030403030204" pitchFamily="34" charset="-78"/>
                          <a:cs typeface="Dubai" panose="020B0503030403030204" pitchFamily="34" charset="-78"/>
                        </a:rPr>
                        <a:t> غير </a:t>
                      </a:r>
                      <a:r>
                        <a:rPr lang="en-US" sz="1600" u="none" strike="noStrike" dirty="0" err="1">
                          <a:effectLst/>
                          <a:latin typeface="Dubai" panose="020B0503030403030204" pitchFamily="34" charset="-78"/>
                          <a:cs typeface="Dubai" panose="020B0503030403030204" pitchFamily="34" charset="-78"/>
                        </a:rPr>
                        <a:t>المستقرة</a:t>
                      </a:r>
                      <a:r>
                        <a:rPr lang="en-US" sz="1600" u="none" strike="noStrike" dirty="0">
                          <a:effectLst/>
                          <a:latin typeface="Dubai" panose="020B0503030403030204" pitchFamily="34" charset="-78"/>
                          <a:cs typeface="Dubai" panose="020B0503030403030204" pitchFamily="34" charset="-78"/>
                        </a:rPr>
                        <a:t>، مما </a:t>
                      </a:r>
                      <a:r>
                        <a:rPr lang="en-US" sz="1600" u="none" strike="noStrike" dirty="0" err="1">
                          <a:effectLst/>
                          <a:latin typeface="Dubai" panose="020B0503030403030204" pitchFamily="34" charset="-78"/>
                          <a:cs typeface="Dubai" panose="020B0503030403030204" pitchFamily="34" charset="-78"/>
                        </a:rPr>
                        <a:t>يعزز</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الموثوقية</a:t>
                      </a:r>
                      <a:r>
                        <a:rPr lang="en-US" sz="1600" u="none" strike="noStrike" dirty="0">
                          <a:effectLst/>
                          <a:latin typeface="Dubai" panose="020B0503030403030204" pitchFamily="34" charset="-78"/>
                          <a:cs typeface="Dubai" panose="020B0503030403030204" pitchFamily="34" charset="-78"/>
                        </a:rPr>
                        <a:t> في </a:t>
                      </a:r>
                      <a:r>
                        <a:rPr lang="en-US" sz="1600" u="none" strike="noStrike" dirty="0" err="1">
                          <a:effectLst/>
                          <a:latin typeface="Dubai" panose="020B0503030403030204" pitchFamily="34" charset="-78"/>
                          <a:cs typeface="Dubai" panose="020B0503030403030204" pitchFamily="34" charset="-78"/>
                        </a:rPr>
                        <a:t>البيئات</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الميدانية</a:t>
                      </a:r>
                      <a:endParaRPr lang="en-US" sz="1600" b="0" i="0" u="none" strike="noStrike" dirty="0">
                        <a:solidFill>
                          <a:srgbClr val="F9FAFB"/>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extLst>
                  <a:ext uri="{0D108BD9-81ED-4DB2-BD59-A6C34878D82A}">
                    <a16:rowId xmlns:a16="http://schemas.microsoft.com/office/drawing/2014/main" val="4126003119"/>
                  </a:ext>
                </a:extLst>
              </a:tr>
              <a:tr h="1044000">
                <a:tc>
                  <a:txBody>
                    <a:bodyPr/>
                    <a:lstStyle/>
                    <a:p>
                      <a:pPr algn="ctr" rtl="1" fontAlgn="ctr">
                        <a:buNone/>
                      </a:pPr>
                      <a:r>
                        <a:rPr lang="en-US" sz="2000" b="1" u="none" strike="noStrike" dirty="0" err="1">
                          <a:solidFill>
                            <a:schemeClr val="bg1"/>
                          </a:solidFill>
                          <a:effectLst/>
                          <a:latin typeface="Dubai" panose="020B0503030403030204" pitchFamily="34" charset="-78"/>
                          <a:cs typeface="Dubai" panose="020B0503030403030204" pitchFamily="34" charset="-78"/>
                        </a:rPr>
                        <a:t>إخراج</a:t>
                      </a:r>
                      <a:r>
                        <a:rPr lang="en-US" sz="2000" b="1" u="none" strike="noStrike" dirty="0">
                          <a:solidFill>
                            <a:schemeClr val="bg1"/>
                          </a:solidFill>
                          <a:effectLst/>
                          <a:latin typeface="Dubai" panose="020B0503030403030204" pitchFamily="34" charset="-78"/>
                          <a:cs typeface="Dubai" panose="020B0503030403030204" pitchFamily="34" charset="-78"/>
                        </a:rPr>
                        <a:t> </a:t>
                      </a:r>
                      <a:r>
                        <a:rPr lang="en-US" sz="2000" b="1" u="none" strike="noStrike" dirty="0" err="1">
                          <a:solidFill>
                            <a:schemeClr val="bg1"/>
                          </a:solidFill>
                          <a:effectLst/>
                          <a:latin typeface="Dubai" panose="020B0503030403030204" pitchFamily="34" charset="-78"/>
                          <a:cs typeface="Dubai" panose="020B0503030403030204" pitchFamily="34" charset="-78"/>
                        </a:rPr>
                        <a:t>التقارير</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1D3734"/>
                    </a:solidFill>
                  </a:tcPr>
                </a:tc>
                <a:tc>
                  <a:txBody>
                    <a:bodyPr/>
                    <a:lstStyle/>
                    <a:p>
                      <a:pPr algn="ctr" rtl="1" fontAlgn="ctr">
                        <a:buNone/>
                      </a:pPr>
                      <a:r>
                        <a:rPr lang="en-US" sz="1600" u="none" strike="noStrike">
                          <a:effectLst/>
                          <a:latin typeface="Dubai" panose="020B0503030403030204" pitchFamily="34" charset="-78"/>
                          <a:cs typeface="Dubai" panose="020B0503030403030204" pitchFamily="34" charset="-78"/>
                        </a:rPr>
                        <a:t>تقارير شاملة تجمع جميع المؤشرات والملاحظات والتنبيهات والرسوم البيانية في كائن بيانات واحد</a:t>
                      </a:r>
                      <a:endParaRPr lang="en-US" sz="1600" b="0" i="0" u="none" strike="noStrike">
                        <a:solidFill>
                          <a:srgbClr val="F9FAFB"/>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tc>
                  <a:txBody>
                    <a:bodyPr/>
                    <a:lstStyle/>
                    <a:p>
                      <a:pPr algn="ctr" rtl="1" fontAlgn="ctr">
                        <a:buNone/>
                      </a:pPr>
                      <a:r>
                        <a:rPr lang="en-US" sz="1600" u="none" strike="noStrike" dirty="0" err="1">
                          <a:effectLst/>
                          <a:latin typeface="Dubai" panose="020B0503030403030204" pitchFamily="34" charset="-78"/>
                          <a:cs typeface="Dubai" panose="020B0503030403030204" pitchFamily="34" charset="-78"/>
                        </a:rPr>
                        <a:t>يوفر</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أداة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متكاملة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لتوثيق</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الحالة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ومتابعة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تطورها</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عبر</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الجلسات</a:t>
                      </a:r>
                      <a:endParaRPr lang="en-US" sz="1600" b="0" i="0" u="none" strike="noStrike" dirty="0">
                        <a:solidFill>
                          <a:srgbClr val="F9FAFB"/>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extLst>
                  <a:ext uri="{0D108BD9-81ED-4DB2-BD59-A6C34878D82A}">
                    <a16:rowId xmlns:a16="http://schemas.microsoft.com/office/drawing/2014/main" val="3982915642"/>
                  </a:ext>
                </a:extLst>
              </a:tr>
              <a:tr h="1044000">
                <a:tc>
                  <a:txBody>
                    <a:bodyPr/>
                    <a:lstStyle/>
                    <a:p>
                      <a:pPr algn="ctr" rtl="1" fontAlgn="ctr">
                        <a:buNone/>
                      </a:pPr>
                      <a:r>
                        <a:rPr lang="en-US" sz="2000" b="1" u="none" strike="noStrike" dirty="0" err="1">
                          <a:solidFill>
                            <a:schemeClr val="bg1"/>
                          </a:solidFill>
                          <a:effectLst/>
                          <a:latin typeface="Dubai" panose="020B0503030403030204" pitchFamily="34" charset="-78"/>
                          <a:cs typeface="Dubai" panose="020B0503030403030204" pitchFamily="34" charset="-78"/>
                        </a:rPr>
                        <a:t>الجاهزية</a:t>
                      </a:r>
                      <a:r>
                        <a:rPr lang="en-US" sz="2000" b="1" u="none" strike="noStrike" dirty="0">
                          <a:solidFill>
                            <a:schemeClr val="bg1"/>
                          </a:solidFill>
                          <a:effectLst/>
                          <a:latin typeface="Dubai" panose="020B0503030403030204" pitchFamily="34" charset="-78"/>
                          <a:cs typeface="Dubai" panose="020B0503030403030204" pitchFamily="34" charset="-78"/>
                        </a:rPr>
                        <a:t> </a:t>
                      </a:r>
                      <a:r>
                        <a:rPr lang="en-US" sz="2000" b="1" u="none" strike="noStrike" dirty="0" err="1">
                          <a:solidFill>
                            <a:schemeClr val="bg1"/>
                          </a:solidFill>
                          <a:effectLst/>
                          <a:latin typeface="Dubai" panose="020B0503030403030204" pitchFamily="34" charset="-78"/>
                          <a:cs typeface="Dubai" panose="020B0503030403030204" pitchFamily="34" charset="-78"/>
                        </a:rPr>
                        <a:t>التشغيلية</a:t>
                      </a:r>
                      <a:endParaRPr lang="en-US" sz="2000" b="1" i="0" u="none" strike="noStrike" dirty="0">
                        <a:solidFill>
                          <a:schemeClr val="bg1"/>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rgbClr val="1D3734"/>
                    </a:solidFill>
                  </a:tcPr>
                </a:tc>
                <a:tc>
                  <a:txBody>
                    <a:bodyPr/>
                    <a:lstStyle/>
                    <a:p>
                      <a:pPr algn="ctr" rtl="1" fontAlgn="ctr">
                        <a:buNone/>
                      </a:pPr>
                      <a:r>
                        <a:rPr lang="en-US" sz="1600" u="none" strike="noStrike">
                          <a:effectLst/>
                          <a:latin typeface="Dubai" panose="020B0503030403030204" pitchFamily="34" charset="-78"/>
                          <a:cs typeface="Dubai" panose="020B0503030403030204" pitchFamily="34" charset="-78"/>
                        </a:rPr>
                        <a:t>النظام جاهز للاستخدام في بيئات الدعم النفسي الأولى، مع قدرة على التطبيق الفوري في سياقات الدعم النفسي الطارئ</a:t>
                      </a:r>
                      <a:endParaRPr lang="en-US" sz="1600" b="0" i="0" u="none" strike="noStrike">
                        <a:solidFill>
                          <a:srgbClr val="F9FAFB"/>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tc>
                  <a:txBody>
                    <a:bodyPr/>
                    <a:lstStyle/>
                    <a:p>
                      <a:pPr algn="ctr" rtl="1" fontAlgn="ctr">
                        <a:buNone/>
                      </a:pPr>
                      <a:r>
                        <a:rPr lang="en-US" sz="1600" u="none" strike="noStrike" dirty="0" err="1">
                          <a:effectLst/>
                          <a:latin typeface="Dubai" panose="020B0503030403030204" pitchFamily="34" charset="-78"/>
                          <a:cs typeface="Dubai" panose="020B0503030403030204" pitchFamily="34" charset="-78"/>
                        </a:rPr>
                        <a:t>تم</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اختباره</a:t>
                      </a:r>
                      <a:r>
                        <a:rPr lang="en-US" sz="1600" u="none" strike="noStrike" dirty="0">
                          <a:effectLst/>
                          <a:latin typeface="Dubai" panose="020B0503030403030204" pitchFamily="34" charset="-78"/>
                          <a:cs typeface="Dubai" panose="020B0503030403030204" pitchFamily="34" charset="-78"/>
                        </a:rPr>
                        <a:t> في بيئة </a:t>
                      </a:r>
                      <a:r>
                        <a:rPr lang="en-US" sz="1600" u="none" strike="noStrike" dirty="0" err="1">
                          <a:effectLst/>
                          <a:latin typeface="Dubai" panose="020B0503030403030204" pitchFamily="34" charset="-78"/>
                          <a:cs typeface="Dubai" panose="020B0503030403030204" pitchFamily="34" charset="-78"/>
                        </a:rPr>
                        <a:t>محاكاة</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لجلسات</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التقييم</a:t>
                      </a:r>
                      <a:r>
                        <a:rPr lang="en-US" sz="1600" u="none" strike="noStrike" dirty="0">
                          <a:effectLst/>
                          <a:latin typeface="Dubai" panose="020B0503030403030204" pitchFamily="34" charset="-78"/>
                          <a:cs typeface="Dubai" panose="020B0503030403030204" pitchFamily="34" charset="-78"/>
                        </a:rPr>
                        <a:t> </a:t>
                      </a:r>
                      <a:r>
                        <a:rPr lang="en-US" sz="1600" u="none" strike="noStrike" dirty="0" err="1">
                          <a:effectLst/>
                          <a:latin typeface="Dubai" panose="020B0503030403030204" pitchFamily="34" charset="-78"/>
                          <a:cs typeface="Dubai" panose="020B0503030403030204" pitchFamily="34" charset="-78"/>
                        </a:rPr>
                        <a:t>اللحظي</a:t>
                      </a:r>
                      <a:r>
                        <a:rPr lang="en-US" sz="1600" u="none" strike="noStrike" dirty="0">
                          <a:effectLst/>
                          <a:latin typeface="Dubai" panose="020B0503030403030204" pitchFamily="34" charset="-78"/>
                          <a:cs typeface="Dubai" panose="020B0503030403030204" pitchFamily="34" charset="-78"/>
                        </a:rPr>
                        <a:t> وتحليل الفيديو</a:t>
                      </a:r>
                      <a:endParaRPr lang="en-US" sz="1600" b="0" i="0" u="none" strike="noStrike" dirty="0">
                        <a:solidFill>
                          <a:srgbClr val="F9FAFB"/>
                        </a:solidFill>
                        <a:effectLst/>
                        <a:latin typeface="Dubai" panose="020B0503030403030204" pitchFamily="34" charset="-78"/>
                        <a:cs typeface="Dubai" panose="020B0503030403030204" pitchFamily="34" charset="-78"/>
                      </a:endParaRPr>
                    </a:p>
                  </a:txBody>
                  <a:tcPr marL="2166" marR="19490" marT="2166" marB="0" anchor="ctr">
                    <a:lnL w="38100" cap="flat" cmpd="sng" algn="ctr">
                      <a:solidFill>
                        <a:srgbClr val="FCFBF6"/>
                      </a:solidFill>
                      <a:prstDash val="solid"/>
                      <a:round/>
                      <a:headEnd type="none" w="med" len="med"/>
                      <a:tailEnd type="none" w="med" len="med"/>
                    </a:lnL>
                    <a:lnR w="38100" cap="flat" cmpd="sng" algn="ctr">
                      <a:solidFill>
                        <a:srgbClr val="FCFBF6"/>
                      </a:solidFill>
                      <a:prstDash val="solid"/>
                      <a:round/>
                      <a:headEnd type="none" w="med" len="med"/>
                      <a:tailEnd type="none" w="med" len="med"/>
                    </a:lnR>
                    <a:lnT w="38100" cap="flat" cmpd="sng" algn="ctr">
                      <a:solidFill>
                        <a:srgbClr val="FCFBF6"/>
                      </a:solidFill>
                      <a:prstDash val="solid"/>
                      <a:round/>
                      <a:headEnd type="none" w="med" len="med"/>
                      <a:tailEnd type="none" w="med" len="med"/>
                    </a:lnT>
                    <a:lnB w="38100" cap="flat" cmpd="sng" algn="ctr">
                      <a:solidFill>
                        <a:srgbClr val="FCFBF6"/>
                      </a:solidFill>
                      <a:prstDash val="solid"/>
                      <a:round/>
                      <a:headEnd type="none" w="med" len="med"/>
                      <a:tailEnd type="none" w="med" len="med"/>
                    </a:lnB>
                    <a:solidFill>
                      <a:schemeClr val="bg1"/>
                    </a:solidFill>
                  </a:tcPr>
                </a:tc>
                <a:extLst>
                  <a:ext uri="{0D108BD9-81ED-4DB2-BD59-A6C34878D82A}">
                    <a16:rowId xmlns:a16="http://schemas.microsoft.com/office/drawing/2014/main" val="1019576300"/>
                  </a:ext>
                </a:extLst>
              </a:tr>
            </a:tbl>
          </a:graphicData>
        </a:graphic>
      </p:graphicFrame>
    </p:spTree>
  </p:cSld>
  <p:clrMapOvr>
    <a:masterClrMapping/>
  </p:clrMapOvr>
  <p:transition spd="slow">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19FBE-DD5F-19D3-1848-C446C2D30F9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1EE4D2F-12BC-824C-3420-27F033AB591B}"/>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sp>
      <p:sp>
        <p:nvSpPr>
          <p:cNvPr id="18" name="TextBox 15">
            <a:extLst>
              <a:ext uri="{FF2B5EF4-FFF2-40B4-BE49-F238E27FC236}">
                <a16:creationId xmlns:a16="http://schemas.microsoft.com/office/drawing/2014/main" id="{5E83C2B9-260E-7DEC-78A6-773DA49E0EB2}"/>
              </a:ext>
            </a:extLst>
          </p:cNvPr>
          <p:cNvSpPr txBox="1"/>
          <p:nvPr/>
        </p:nvSpPr>
        <p:spPr>
          <a:xfrm>
            <a:off x="4081989" y="647700"/>
            <a:ext cx="10124022" cy="931024"/>
          </a:xfrm>
          <a:prstGeom prst="rect">
            <a:avLst/>
          </a:prstGeom>
        </p:spPr>
        <p:txBody>
          <a:bodyPr lIns="0" tIns="0" rIns="0" bIns="0" rtlCol="0" anchor="ctr">
            <a:spAutoFit/>
          </a:bodyPr>
          <a:lstStyle/>
          <a:p>
            <a:pPr algn="ctr">
              <a:lnSpc>
                <a:spcPct val="150000"/>
              </a:lnSpc>
            </a:pPr>
            <a:r>
              <a:rPr lang="ar-SA" sz="4400" b="1" dirty="0">
                <a:solidFill>
                  <a:srgbClr val="315E59"/>
                </a:solidFill>
                <a:latin typeface="Dubai" panose="020B0503030403030204" pitchFamily="34" charset="-78"/>
                <a:ea typeface="Playfair Display SC Bold"/>
                <a:cs typeface="Dubai" panose="020B0503030403030204" pitchFamily="34" charset="-78"/>
                <a:sym typeface="Playfair Display SC Bold"/>
              </a:rPr>
              <a:t>الآفاق المستقبلية</a:t>
            </a:r>
            <a:endParaRPr lang="en-US" sz="4400" b="1" dirty="0">
              <a:solidFill>
                <a:srgbClr val="315E59"/>
              </a:solidFill>
              <a:latin typeface="Dubai" panose="020B0503030403030204" pitchFamily="34" charset="-78"/>
              <a:ea typeface="Playfair Display SC Bold"/>
              <a:cs typeface="Dubai" panose="020B0503030403030204" pitchFamily="34" charset="-78"/>
              <a:sym typeface="Playfair Display SC Bold"/>
            </a:endParaRPr>
          </a:p>
        </p:txBody>
      </p:sp>
      <p:sp>
        <p:nvSpPr>
          <p:cNvPr id="20" name="TextBox 15">
            <a:extLst>
              <a:ext uri="{FF2B5EF4-FFF2-40B4-BE49-F238E27FC236}">
                <a16:creationId xmlns:a16="http://schemas.microsoft.com/office/drawing/2014/main" id="{BB118559-D5E9-10A1-1519-1FD3762C9031}"/>
              </a:ext>
            </a:extLst>
          </p:cNvPr>
          <p:cNvSpPr txBox="1"/>
          <p:nvPr/>
        </p:nvSpPr>
        <p:spPr>
          <a:xfrm>
            <a:off x="5065688"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15/16</a:t>
            </a:r>
          </a:p>
        </p:txBody>
      </p:sp>
      <p:sp>
        <p:nvSpPr>
          <p:cNvPr id="3" name="Forme libre 8">
            <a:extLst>
              <a:ext uri="{FF2B5EF4-FFF2-40B4-BE49-F238E27FC236}">
                <a16:creationId xmlns:a16="http://schemas.microsoft.com/office/drawing/2014/main" id="{0B1FBDEB-A05E-577B-9D27-05EECC0F8627}"/>
              </a:ext>
            </a:extLst>
          </p:cNvPr>
          <p:cNvSpPr/>
          <p:nvPr/>
        </p:nvSpPr>
        <p:spPr>
          <a:xfrm flipH="1">
            <a:off x="8619145" y="5108748"/>
            <a:ext cx="3530491" cy="1690024"/>
          </a:xfrm>
          <a:custGeom>
            <a:avLst/>
            <a:gdLst>
              <a:gd name="csX0" fmla="*/ 712392 w 1128356"/>
              <a:gd name="csY0" fmla="*/ 349606 h 540137"/>
              <a:gd name="csX1" fmla="*/ 793577 w 1128356"/>
              <a:gd name="csY1" fmla="*/ 540137 h 540137"/>
              <a:gd name="csX2" fmla="*/ 330836 w 1128356"/>
              <a:gd name="csY2" fmla="*/ 540137 h 540137"/>
              <a:gd name="csX3" fmla="*/ 412022 w 1128356"/>
              <a:gd name="csY3" fmla="*/ 349606 h 540137"/>
              <a:gd name="csX4" fmla="*/ 712392 w 1128356"/>
              <a:gd name="csY4" fmla="*/ 349606 h 540137"/>
              <a:gd name="csX5" fmla="*/ 1034984 w 1128356"/>
              <a:gd name="csY5" fmla="*/ 66318 h 540137"/>
              <a:gd name="csX6" fmla="*/ 1029697 w 1128356"/>
              <a:gd name="csY6" fmla="*/ 61570 h 540137"/>
              <a:gd name="csX7" fmla="*/ 1023873 w 1128356"/>
              <a:gd name="csY7" fmla="*/ 57176 h 540137"/>
              <a:gd name="csX8" fmla="*/ 858365 w 1128356"/>
              <a:gd name="csY8" fmla="*/ 0 h 540137"/>
              <a:gd name="csX9" fmla="*/ 270082 w 1128356"/>
              <a:gd name="csY9" fmla="*/ 0 h 540137"/>
              <a:gd name="csX10" fmla="*/ 102782 w 1128356"/>
              <a:gd name="csY10" fmla="*/ 58522 h 540137"/>
              <a:gd name="csX11" fmla="*/ 97047 w 1128356"/>
              <a:gd name="csY11" fmla="*/ 63003 h 540137"/>
              <a:gd name="csX12" fmla="*/ 91760 w 1128356"/>
              <a:gd name="csY12" fmla="*/ 67753 h 540137"/>
              <a:gd name="csX13" fmla="*/ 0 w 1128356"/>
              <a:gd name="csY13" fmla="*/ 270112 h 540137"/>
              <a:gd name="csX14" fmla="*/ 91760 w 1128356"/>
              <a:gd name="csY14" fmla="*/ 472474 h 540137"/>
              <a:gd name="csX15" fmla="*/ 198842 w 1128356"/>
              <a:gd name="csY15" fmla="*/ 304886 h 540137"/>
              <a:gd name="csX16" fmla="*/ 190509 w 1128356"/>
              <a:gd name="csY16" fmla="*/ 270112 h 540137"/>
              <a:gd name="csX17" fmla="*/ 198842 w 1128356"/>
              <a:gd name="csY17" fmla="*/ 235341 h 540137"/>
              <a:gd name="csX18" fmla="*/ 204219 w 1128356"/>
              <a:gd name="csY18" fmla="*/ 225572 h 540137"/>
              <a:gd name="csX19" fmla="*/ 210044 w 1128356"/>
              <a:gd name="csY19" fmla="*/ 218581 h 540137"/>
              <a:gd name="csX20" fmla="*/ 270082 w 1128356"/>
              <a:gd name="csY20" fmla="*/ 190621 h 540137"/>
              <a:gd name="csX21" fmla="*/ 858365 w 1128356"/>
              <a:gd name="csY21" fmla="*/ 190621 h 540137"/>
              <a:gd name="csX22" fmla="*/ 915356 w 1128356"/>
              <a:gd name="csY22" fmla="*/ 214907 h 540137"/>
              <a:gd name="csX23" fmla="*/ 920822 w 1128356"/>
              <a:gd name="csY23" fmla="*/ 221539 h 540137"/>
              <a:gd name="csX24" fmla="*/ 926468 w 1128356"/>
              <a:gd name="csY24" fmla="*/ 229694 h 540137"/>
              <a:gd name="csX25" fmla="*/ 937848 w 1128356"/>
              <a:gd name="csY25" fmla="*/ 270112 h 540137"/>
              <a:gd name="csX26" fmla="*/ 926468 w 1128356"/>
              <a:gd name="csY26" fmla="*/ 310531 h 540137"/>
              <a:gd name="csX27" fmla="*/ 1034984 w 1128356"/>
              <a:gd name="csY27" fmla="*/ 473907 h 540137"/>
              <a:gd name="csX28" fmla="*/ 1128356 w 1128356"/>
              <a:gd name="csY28" fmla="*/ 270112 h 540137"/>
              <a:gd name="csX29" fmla="*/ 1034984 w 1128356"/>
              <a:gd name="csY29" fmla="*/ 66318 h 5401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128356" h="540137">
                <a:moveTo>
                  <a:pt x="712392" y="349606"/>
                </a:moveTo>
                <a:cubicBezTo>
                  <a:pt x="724758" y="419958"/>
                  <a:pt x="753074" y="484663"/>
                  <a:pt x="793577" y="540137"/>
                </a:cubicBezTo>
                <a:lnTo>
                  <a:pt x="330836" y="540137"/>
                </a:lnTo>
                <a:cubicBezTo>
                  <a:pt x="371340" y="484663"/>
                  <a:pt x="399656" y="419958"/>
                  <a:pt x="412022" y="349606"/>
                </a:cubicBezTo>
                <a:lnTo>
                  <a:pt x="712392" y="349606"/>
                </a:lnTo>
                <a:close/>
                <a:moveTo>
                  <a:pt x="1034984" y="66318"/>
                </a:moveTo>
                <a:cubicBezTo>
                  <a:pt x="1033192" y="64795"/>
                  <a:pt x="1031579" y="63093"/>
                  <a:pt x="1029697" y="61570"/>
                </a:cubicBezTo>
                <a:cubicBezTo>
                  <a:pt x="1027815" y="60045"/>
                  <a:pt x="1025755" y="58701"/>
                  <a:pt x="1023873" y="57176"/>
                </a:cubicBezTo>
                <a:cubicBezTo>
                  <a:pt x="978082" y="21508"/>
                  <a:pt x="920733" y="0"/>
                  <a:pt x="858365" y="0"/>
                </a:cubicBezTo>
                <a:lnTo>
                  <a:pt x="270082" y="0"/>
                </a:lnTo>
                <a:cubicBezTo>
                  <a:pt x="206907" y="0"/>
                  <a:pt x="148840" y="21956"/>
                  <a:pt x="102782" y="58522"/>
                </a:cubicBezTo>
                <a:cubicBezTo>
                  <a:pt x="100900" y="60045"/>
                  <a:pt x="98929" y="61480"/>
                  <a:pt x="97047" y="63003"/>
                </a:cubicBezTo>
                <a:cubicBezTo>
                  <a:pt x="95254" y="64526"/>
                  <a:pt x="93552" y="66228"/>
                  <a:pt x="91760" y="67753"/>
                </a:cubicBezTo>
                <a:cubicBezTo>
                  <a:pt x="35664" y="117313"/>
                  <a:pt x="0" y="189544"/>
                  <a:pt x="0" y="270112"/>
                </a:cubicBezTo>
                <a:cubicBezTo>
                  <a:pt x="0" y="350680"/>
                  <a:pt x="35664" y="422914"/>
                  <a:pt x="91760" y="472474"/>
                </a:cubicBezTo>
                <a:cubicBezTo>
                  <a:pt x="148572" y="435283"/>
                  <a:pt x="188627" y="374969"/>
                  <a:pt x="198842" y="304886"/>
                </a:cubicBezTo>
                <a:cubicBezTo>
                  <a:pt x="193645" y="294311"/>
                  <a:pt x="190509" y="282660"/>
                  <a:pt x="190509" y="270112"/>
                </a:cubicBezTo>
                <a:cubicBezTo>
                  <a:pt x="190509" y="257566"/>
                  <a:pt x="193645" y="245916"/>
                  <a:pt x="198842" y="235341"/>
                </a:cubicBezTo>
                <a:cubicBezTo>
                  <a:pt x="200455" y="231934"/>
                  <a:pt x="202158" y="228620"/>
                  <a:pt x="204219" y="225572"/>
                </a:cubicBezTo>
                <a:cubicBezTo>
                  <a:pt x="205921" y="223062"/>
                  <a:pt x="207983" y="220822"/>
                  <a:pt x="210044" y="218581"/>
                </a:cubicBezTo>
                <a:cubicBezTo>
                  <a:pt x="224650" y="201644"/>
                  <a:pt x="245977" y="190621"/>
                  <a:pt x="270082" y="190621"/>
                </a:cubicBezTo>
                <a:lnTo>
                  <a:pt x="858365" y="190621"/>
                </a:lnTo>
                <a:cubicBezTo>
                  <a:pt x="880767" y="190621"/>
                  <a:pt x="900929" y="200031"/>
                  <a:pt x="915356" y="214907"/>
                </a:cubicBezTo>
                <a:cubicBezTo>
                  <a:pt x="917327" y="216969"/>
                  <a:pt x="919030" y="219299"/>
                  <a:pt x="920822" y="221539"/>
                </a:cubicBezTo>
                <a:cubicBezTo>
                  <a:pt x="922883" y="224139"/>
                  <a:pt x="924765" y="226828"/>
                  <a:pt x="926468" y="229694"/>
                </a:cubicBezTo>
                <a:cubicBezTo>
                  <a:pt x="933547" y="241614"/>
                  <a:pt x="937848" y="255326"/>
                  <a:pt x="937848" y="270112"/>
                </a:cubicBezTo>
                <a:cubicBezTo>
                  <a:pt x="937848" y="284901"/>
                  <a:pt x="933547" y="298613"/>
                  <a:pt x="926468" y="310531"/>
                </a:cubicBezTo>
                <a:cubicBezTo>
                  <a:pt x="938117" y="379091"/>
                  <a:pt x="978530" y="437882"/>
                  <a:pt x="1034984" y="473907"/>
                </a:cubicBezTo>
                <a:cubicBezTo>
                  <a:pt x="1092065" y="424349"/>
                  <a:pt x="1128356" y="351488"/>
                  <a:pt x="1128356" y="270112"/>
                </a:cubicBezTo>
                <a:cubicBezTo>
                  <a:pt x="1128356" y="188739"/>
                  <a:pt x="1092065" y="115877"/>
                  <a:pt x="1034984" y="66318"/>
                </a:cubicBezTo>
                <a:close/>
              </a:path>
            </a:pathLst>
          </a:custGeom>
          <a:solidFill>
            <a:srgbClr val="4D9990"/>
          </a:solidFill>
          <a:ln w="8960" cap="flat">
            <a:noFill/>
            <a:prstDash val="solid"/>
            <a:miter/>
          </a:ln>
        </p:spPr>
        <p:txBody>
          <a:bodyPr/>
          <a:lstStyle/>
          <a:p>
            <a:pPr algn="ctr" rtl="1"/>
            <a:endParaRPr lang="fr-FR">
              <a:latin typeface="Dubai" panose="020B0503030403030204" pitchFamily="34" charset="-78"/>
              <a:cs typeface="Dubai" panose="020B0503030403030204" pitchFamily="34" charset="-78"/>
            </a:endParaRPr>
          </a:p>
        </p:txBody>
      </p:sp>
      <p:sp>
        <p:nvSpPr>
          <p:cNvPr id="4" name="Forme libre 9">
            <a:extLst>
              <a:ext uri="{FF2B5EF4-FFF2-40B4-BE49-F238E27FC236}">
                <a16:creationId xmlns:a16="http://schemas.microsoft.com/office/drawing/2014/main" id="{313B7A3E-8E63-2889-5ED9-A6592E609A57}"/>
              </a:ext>
            </a:extLst>
          </p:cNvPr>
          <p:cNvSpPr/>
          <p:nvPr/>
        </p:nvSpPr>
        <p:spPr>
          <a:xfrm flipH="1">
            <a:off x="13400396" y="5108748"/>
            <a:ext cx="3530210" cy="1690024"/>
          </a:xfrm>
          <a:custGeom>
            <a:avLst/>
            <a:gdLst>
              <a:gd name="csX0" fmla="*/ 269992 w 1128266"/>
              <a:gd name="csY0" fmla="*/ 540137 h 540137"/>
              <a:gd name="csX1" fmla="*/ 793577 w 1128266"/>
              <a:gd name="csY1" fmla="*/ 540137 h 540137"/>
              <a:gd name="csX2" fmla="*/ 712392 w 1128266"/>
              <a:gd name="csY2" fmla="*/ 349606 h 540137"/>
              <a:gd name="csX3" fmla="*/ 269992 w 1128266"/>
              <a:gd name="csY3" fmla="*/ 349606 h 540137"/>
              <a:gd name="csX4" fmla="*/ 190509 w 1128266"/>
              <a:gd name="csY4" fmla="*/ 270112 h 540137"/>
              <a:gd name="csX5" fmla="*/ 269992 w 1128266"/>
              <a:gd name="csY5" fmla="*/ 190621 h 540137"/>
              <a:gd name="csX6" fmla="*/ 858275 w 1128266"/>
              <a:gd name="csY6" fmla="*/ 190621 h 540137"/>
              <a:gd name="csX7" fmla="*/ 915266 w 1128266"/>
              <a:gd name="csY7" fmla="*/ 214907 h 540137"/>
              <a:gd name="csX8" fmla="*/ 920733 w 1128266"/>
              <a:gd name="csY8" fmla="*/ 221539 h 540137"/>
              <a:gd name="csX9" fmla="*/ 926378 w 1128266"/>
              <a:gd name="csY9" fmla="*/ 229694 h 540137"/>
              <a:gd name="csX10" fmla="*/ 937758 w 1128266"/>
              <a:gd name="csY10" fmla="*/ 270112 h 540137"/>
              <a:gd name="csX11" fmla="*/ 926378 w 1128266"/>
              <a:gd name="csY11" fmla="*/ 310531 h 540137"/>
              <a:gd name="csX12" fmla="*/ 1034895 w 1128266"/>
              <a:gd name="csY12" fmla="*/ 473907 h 540137"/>
              <a:gd name="csX13" fmla="*/ 1128267 w 1128266"/>
              <a:gd name="csY13" fmla="*/ 270112 h 540137"/>
              <a:gd name="csX14" fmla="*/ 1034895 w 1128266"/>
              <a:gd name="csY14" fmla="*/ 66318 h 540137"/>
              <a:gd name="csX15" fmla="*/ 1029607 w 1128266"/>
              <a:gd name="csY15" fmla="*/ 61570 h 540137"/>
              <a:gd name="csX16" fmla="*/ 1023783 w 1128266"/>
              <a:gd name="csY16" fmla="*/ 57176 h 540137"/>
              <a:gd name="csX17" fmla="*/ 858275 w 1128266"/>
              <a:gd name="csY17" fmla="*/ 0 h 540137"/>
              <a:gd name="csX18" fmla="*/ 269992 w 1128266"/>
              <a:gd name="csY18" fmla="*/ 0 h 540137"/>
              <a:gd name="csX19" fmla="*/ 0 w 1128266"/>
              <a:gd name="csY19" fmla="*/ 270023 h 540137"/>
              <a:gd name="csX20" fmla="*/ 269992 w 1128266"/>
              <a:gd name="csY20" fmla="*/ 540047 h 5401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128266" h="540137">
                <a:moveTo>
                  <a:pt x="269992" y="540137"/>
                </a:moveTo>
                <a:lnTo>
                  <a:pt x="793577" y="540137"/>
                </a:lnTo>
                <a:cubicBezTo>
                  <a:pt x="753074" y="484663"/>
                  <a:pt x="724758" y="419958"/>
                  <a:pt x="712392" y="349606"/>
                </a:cubicBezTo>
                <a:lnTo>
                  <a:pt x="269992" y="349606"/>
                </a:lnTo>
                <a:cubicBezTo>
                  <a:pt x="226173" y="349606"/>
                  <a:pt x="190509" y="313938"/>
                  <a:pt x="190509" y="270112"/>
                </a:cubicBezTo>
                <a:cubicBezTo>
                  <a:pt x="190509" y="226289"/>
                  <a:pt x="226173" y="190621"/>
                  <a:pt x="269992" y="190621"/>
                </a:cubicBezTo>
                <a:lnTo>
                  <a:pt x="858275" y="190621"/>
                </a:lnTo>
                <a:cubicBezTo>
                  <a:pt x="880677" y="190621"/>
                  <a:pt x="900839" y="200031"/>
                  <a:pt x="915266" y="214907"/>
                </a:cubicBezTo>
                <a:cubicBezTo>
                  <a:pt x="917238" y="216969"/>
                  <a:pt x="918940" y="219299"/>
                  <a:pt x="920733" y="221539"/>
                </a:cubicBezTo>
                <a:cubicBezTo>
                  <a:pt x="922794" y="224139"/>
                  <a:pt x="924675" y="226828"/>
                  <a:pt x="926378" y="229694"/>
                </a:cubicBezTo>
                <a:cubicBezTo>
                  <a:pt x="933457" y="241614"/>
                  <a:pt x="937758" y="255326"/>
                  <a:pt x="937758" y="270112"/>
                </a:cubicBezTo>
                <a:cubicBezTo>
                  <a:pt x="937758" y="284901"/>
                  <a:pt x="933457" y="298613"/>
                  <a:pt x="926378" y="310531"/>
                </a:cubicBezTo>
                <a:cubicBezTo>
                  <a:pt x="938027" y="379091"/>
                  <a:pt x="978441" y="437882"/>
                  <a:pt x="1034895" y="473907"/>
                </a:cubicBezTo>
                <a:cubicBezTo>
                  <a:pt x="1091975" y="424349"/>
                  <a:pt x="1128267" y="351488"/>
                  <a:pt x="1128267" y="270112"/>
                </a:cubicBezTo>
                <a:cubicBezTo>
                  <a:pt x="1128267" y="188739"/>
                  <a:pt x="1091975" y="115877"/>
                  <a:pt x="1034895" y="66318"/>
                </a:cubicBezTo>
                <a:cubicBezTo>
                  <a:pt x="1033102" y="64795"/>
                  <a:pt x="1031489" y="63093"/>
                  <a:pt x="1029607" y="61570"/>
                </a:cubicBezTo>
                <a:cubicBezTo>
                  <a:pt x="1027725" y="60045"/>
                  <a:pt x="1025665" y="58701"/>
                  <a:pt x="1023783" y="57176"/>
                </a:cubicBezTo>
                <a:cubicBezTo>
                  <a:pt x="977993" y="21508"/>
                  <a:pt x="920643" y="0"/>
                  <a:pt x="858275" y="0"/>
                </a:cubicBezTo>
                <a:lnTo>
                  <a:pt x="269992" y="0"/>
                </a:lnTo>
                <a:cubicBezTo>
                  <a:pt x="121062" y="0"/>
                  <a:pt x="0" y="121166"/>
                  <a:pt x="0" y="270023"/>
                </a:cubicBezTo>
                <a:cubicBezTo>
                  <a:pt x="0" y="418882"/>
                  <a:pt x="121151" y="540047"/>
                  <a:pt x="269992" y="540047"/>
                </a:cubicBezTo>
                <a:close/>
              </a:path>
            </a:pathLst>
          </a:custGeom>
          <a:solidFill>
            <a:srgbClr val="4D9990"/>
          </a:solidFill>
          <a:ln w="8960" cap="flat">
            <a:noFill/>
            <a:prstDash val="solid"/>
            <a:miter/>
          </a:ln>
        </p:spPr>
        <p:txBody>
          <a:bodyPr/>
          <a:lstStyle/>
          <a:p>
            <a:pPr algn="ctr" rtl="1"/>
            <a:endParaRPr lang="fr-FR">
              <a:latin typeface="Dubai" panose="020B0503030403030204" pitchFamily="34" charset="-78"/>
              <a:cs typeface="Dubai" panose="020B0503030403030204" pitchFamily="34" charset="-78"/>
            </a:endParaRPr>
          </a:p>
        </p:txBody>
      </p:sp>
      <p:sp>
        <p:nvSpPr>
          <p:cNvPr id="5" name="Forme libre 10">
            <a:extLst>
              <a:ext uri="{FF2B5EF4-FFF2-40B4-BE49-F238E27FC236}">
                <a16:creationId xmlns:a16="http://schemas.microsoft.com/office/drawing/2014/main" id="{BB3B5058-36E5-14C4-2401-9E6486759594}"/>
              </a:ext>
            </a:extLst>
          </p:cNvPr>
          <p:cNvSpPr/>
          <p:nvPr/>
        </p:nvSpPr>
        <p:spPr>
          <a:xfrm flipH="1">
            <a:off x="3836776" y="5108748"/>
            <a:ext cx="3530491" cy="1690024"/>
          </a:xfrm>
          <a:custGeom>
            <a:avLst/>
            <a:gdLst>
              <a:gd name="csX0" fmla="*/ 712302 w 1128356"/>
              <a:gd name="csY0" fmla="*/ 349606 h 540137"/>
              <a:gd name="csX1" fmla="*/ 793488 w 1128356"/>
              <a:gd name="csY1" fmla="*/ 540137 h 540137"/>
              <a:gd name="csX2" fmla="*/ 330747 w 1128356"/>
              <a:gd name="csY2" fmla="*/ 540137 h 540137"/>
              <a:gd name="csX3" fmla="*/ 411933 w 1128356"/>
              <a:gd name="csY3" fmla="*/ 349606 h 540137"/>
              <a:gd name="csX4" fmla="*/ 712302 w 1128356"/>
              <a:gd name="csY4" fmla="*/ 349606 h 540137"/>
              <a:gd name="csX5" fmla="*/ 1034894 w 1128356"/>
              <a:gd name="csY5" fmla="*/ 66318 h 540137"/>
              <a:gd name="csX6" fmla="*/ 1029608 w 1128356"/>
              <a:gd name="csY6" fmla="*/ 61570 h 540137"/>
              <a:gd name="csX7" fmla="*/ 1023783 w 1128356"/>
              <a:gd name="csY7" fmla="*/ 57176 h 540137"/>
              <a:gd name="csX8" fmla="*/ 858275 w 1128356"/>
              <a:gd name="csY8" fmla="*/ 0 h 540137"/>
              <a:gd name="csX9" fmla="*/ 269992 w 1128356"/>
              <a:gd name="csY9" fmla="*/ 0 h 540137"/>
              <a:gd name="csX10" fmla="*/ 102692 w 1128356"/>
              <a:gd name="csY10" fmla="*/ 58522 h 540137"/>
              <a:gd name="csX11" fmla="*/ 102602 w 1128356"/>
              <a:gd name="csY11" fmla="*/ 58522 h 540137"/>
              <a:gd name="csX12" fmla="*/ 97047 w 1128356"/>
              <a:gd name="csY12" fmla="*/ 62913 h 540137"/>
              <a:gd name="csX13" fmla="*/ 91760 w 1128356"/>
              <a:gd name="csY13" fmla="*/ 67663 h 540137"/>
              <a:gd name="csX14" fmla="*/ 0 w 1128356"/>
              <a:gd name="csY14" fmla="*/ 270023 h 540137"/>
              <a:gd name="csX15" fmla="*/ 91760 w 1128356"/>
              <a:gd name="csY15" fmla="*/ 472384 h 540137"/>
              <a:gd name="csX16" fmla="*/ 198842 w 1128356"/>
              <a:gd name="csY16" fmla="*/ 304796 h 540137"/>
              <a:gd name="csX17" fmla="*/ 190509 w 1128356"/>
              <a:gd name="csY17" fmla="*/ 270023 h 540137"/>
              <a:gd name="csX18" fmla="*/ 198842 w 1128356"/>
              <a:gd name="csY18" fmla="*/ 235251 h 540137"/>
              <a:gd name="csX19" fmla="*/ 204219 w 1128356"/>
              <a:gd name="csY19" fmla="*/ 225482 h 540137"/>
              <a:gd name="csX20" fmla="*/ 209864 w 1128356"/>
              <a:gd name="csY20" fmla="*/ 218671 h 540137"/>
              <a:gd name="csX21" fmla="*/ 210044 w 1128356"/>
              <a:gd name="csY21" fmla="*/ 218491 h 540137"/>
              <a:gd name="csX22" fmla="*/ 270082 w 1128356"/>
              <a:gd name="csY22" fmla="*/ 190531 h 540137"/>
              <a:gd name="csX23" fmla="*/ 858364 w 1128356"/>
              <a:gd name="csY23" fmla="*/ 190531 h 540137"/>
              <a:gd name="csX24" fmla="*/ 915356 w 1128356"/>
              <a:gd name="csY24" fmla="*/ 214818 h 540137"/>
              <a:gd name="csX25" fmla="*/ 920822 w 1128356"/>
              <a:gd name="csY25" fmla="*/ 221450 h 540137"/>
              <a:gd name="csX26" fmla="*/ 926468 w 1128356"/>
              <a:gd name="csY26" fmla="*/ 229606 h 540137"/>
              <a:gd name="csX27" fmla="*/ 937848 w 1128356"/>
              <a:gd name="csY27" fmla="*/ 270023 h 540137"/>
              <a:gd name="csX28" fmla="*/ 926468 w 1128356"/>
              <a:gd name="csY28" fmla="*/ 310441 h 540137"/>
              <a:gd name="csX29" fmla="*/ 1034984 w 1128356"/>
              <a:gd name="csY29" fmla="*/ 473820 h 540137"/>
              <a:gd name="csX30" fmla="*/ 1128356 w 1128356"/>
              <a:gd name="csY30" fmla="*/ 270023 h 540137"/>
              <a:gd name="csX31" fmla="*/ 1034984 w 1128356"/>
              <a:gd name="csY31" fmla="*/ 66228 h 5401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128356" h="540137">
                <a:moveTo>
                  <a:pt x="712302" y="349606"/>
                </a:moveTo>
                <a:cubicBezTo>
                  <a:pt x="724668" y="419958"/>
                  <a:pt x="752985" y="484663"/>
                  <a:pt x="793488" y="540137"/>
                </a:cubicBezTo>
                <a:lnTo>
                  <a:pt x="330747" y="540137"/>
                </a:lnTo>
                <a:cubicBezTo>
                  <a:pt x="371250" y="484663"/>
                  <a:pt x="399567" y="419958"/>
                  <a:pt x="411933" y="349606"/>
                </a:cubicBezTo>
                <a:lnTo>
                  <a:pt x="712302" y="349606"/>
                </a:lnTo>
                <a:close/>
                <a:moveTo>
                  <a:pt x="1034894" y="66318"/>
                </a:moveTo>
                <a:cubicBezTo>
                  <a:pt x="1033102" y="64795"/>
                  <a:pt x="1031489" y="63093"/>
                  <a:pt x="1029608" y="61570"/>
                </a:cubicBezTo>
                <a:cubicBezTo>
                  <a:pt x="1027726" y="60045"/>
                  <a:pt x="1025665" y="58701"/>
                  <a:pt x="1023783" y="57176"/>
                </a:cubicBezTo>
                <a:cubicBezTo>
                  <a:pt x="977993" y="21508"/>
                  <a:pt x="920643" y="0"/>
                  <a:pt x="858275" y="0"/>
                </a:cubicBezTo>
                <a:lnTo>
                  <a:pt x="269992" y="0"/>
                </a:lnTo>
                <a:cubicBezTo>
                  <a:pt x="206818" y="0"/>
                  <a:pt x="148751" y="21956"/>
                  <a:pt x="102692" y="58522"/>
                </a:cubicBezTo>
                <a:cubicBezTo>
                  <a:pt x="102692" y="58522"/>
                  <a:pt x="102692" y="58522"/>
                  <a:pt x="102602" y="58522"/>
                </a:cubicBezTo>
                <a:cubicBezTo>
                  <a:pt x="100720" y="59955"/>
                  <a:pt x="98839" y="61390"/>
                  <a:pt x="97047" y="62913"/>
                </a:cubicBezTo>
                <a:cubicBezTo>
                  <a:pt x="95254" y="64436"/>
                  <a:pt x="93552" y="66138"/>
                  <a:pt x="91760" y="67663"/>
                </a:cubicBezTo>
                <a:cubicBezTo>
                  <a:pt x="35664" y="117223"/>
                  <a:pt x="0" y="189455"/>
                  <a:pt x="0" y="270023"/>
                </a:cubicBezTo>
                <a:cubicBezTo>
                  <a:pt x="0" y="350593"/>
                  <a:pt x="35664" y="422824"/>
                  <a:pt x="91760" y="472384"/>
                </a:cubicBezTo>
                <a:cubicBezTo>
                  <a:pt x="148572" y="435193"/>
                  <a:pt x="188627" y="374879"/>
                  <a:pt x="198842" y="304796"/>
                </a:cubicBezTo>
                <a:cubicBezTo>
                  <a:pt x="193645" y="294222"/>
                  <a:pt x="190509" y="282571"/>
                  <a:pt x="190509" y="270023"/>
                </a:cubicBezTo>
                <a:cubicBezTo>
                  <a:pt x="190509" y="257477"/>
                  <a:pt x="193645" y="245826"/>
                  <a:pt x="198842" y="235251"/>
                </a:cubicBezTo>
                <a:cubicBezTo>
                  <a:pt x="200455" y="231847"/>
                  <a:pt x="202158" y="228530"/>
                  <a:pt x="204219" y="225482"/>
                </a:cubicBezTo>
                <a:cubicBezTo>
                  <a:pt x="205921" y="223062"/>
                  <a:pt x="207893" y="220911"/>
                  <a:pt x="209864" y="218671"/>
                </a:cubicBezTo>
                <a:cubicBezTo>
                  <a:pt x="209864" y="218671"/>
                  <a:pt x="209954" y="218581"/>
                  <a:pt x="210044" y="218491"/>
                </a:cubicBezTo>
                <a:cubicBezTo>
                  <a:pt x="224650" y="201554"/>
                  <a:pt x="245977" y="190531"/>
                  <a:pt x="270082" y="190531"/>
                </a:cubicBezTo>
                <a:lnTo>
                  <a:pt x="858364" y="190531"/>
                </a:lnTo>
                <a:cubicBezTo>
                  <a:pt x="880767" y="190531"/>
                  <a:pt x="900929" y="199942"/>
                  <a:pt x="915356" y="214818"/>
                </a:cubicBezTo>
                <a:cubicBezTo>
                  <a:pt x="917327" y="216879"/>
                  <a:pt x="919030" y="219209"/>
                  <a:pt x="920822" y="221450"/>
                </a:cubicBezTo>
                <a:cubicBezTo>
                  <a:pt x="922883" y="224049"/>
                  <a:pt x="924765" y="226738"/>
                  <a:pt x="926468" y="229606"/>
                </a:cubicBezTo>
                <a:cubicBezTo>
                  <a:pt x="933547" y="241524"/>
                  <a:pt x="937848" y="255236"/>
                  <a:pt x="937848" y="270023"/>
                </a:cubicBezTo>
                <a:cubicBezTo>
                  <a:pt x="937848" y="284811"/>
                  <a:pt x="933547" y="298523"/>
                  <a:pt x="926468" y="310441"/>
                </a:cubicBezTo>
                <a:cubicBezTo>
                  <a:pt x="938117" y="379001"/>
                  <a:pt x="978530" y="437792"/>
                  <a:pt x="1034984" y="473820"/>
                </a:cubicBezTo>
                <a:cubicBezTo>
                  <a:pt x="1092065" y="424260"/>
                  <a:pt x="1128356" y="351398"/>
                  <a:pt x="1128356" y="270023"/>
                </a:cubicBezTo>
                <a:cubicBezTo>
                  <a:pt x="1128356" y="188650"/>
                  <a:pt x="1092065" y="115788"/>
                  <a:pt x="1034984" y="66228"/>
                </a:cubicBezTo>
                <a:close/>
              </a:path>
            </a:pathLst>
          </a:custGeom>
          <a:solidFill>
            <a:srgbClr val="4D9990"/>
          </a:solidFill>
          <a:ln w="8960" cap="flat">
            <a:noFill/>
            <a:prstDash val="solid"/>
            <a:miter/>
          </a:ln>
        </p:spPr>
        <p:txBody>
          <a:bodyPr/>
          <a:lstStyle/>
          <a:p>
            <a:pPr algn="ctr" rtl="1"/>
            <a:endParaRPr lang="fr-FR">
              <a:latin typeface="Dubai" panose="020B0503030403030204" pitchFamily="34" charset="-78"/>
              <a:cs typeface="Dubai" panose="020B0503030403030204" pitchFamily="34" charset="-78"/>
            </a:endParaRPr>
          </a:p>
        </p:txBody>
      </p:sp>
      <p:sp>
        <p:nvSpPr>
          <p:cNvPr id="6" name="Forme libre 11">
            <a:extLst>
              <a:ext uri="{FF2B5EF4-FFF2-40B4-BE49-F238E27FC236}">
                <a16:creationId xmlns:a16="http://schemas.microsoft.com/office/drawing/2014/main" id="{F4F2B7C6-D544-F9DC-0F34-84B05C21CD2C}"/>
              </a:ext>
            </a:extLst>
          </p:cNvPr>
          <p:cNvSpPr/>
          <p:nvPr/>
        </p:nvSpPr>
        <p:spPr>
          <a:xfrm flipH="1">
            <a:off x="6098845" y="4558868"/>
            <a:ext cx="3802457" cy="2789785"/>
          </a:xfrm>
          <a:custGeom>
            <a:avLst/>
            <a:gdLst>
              <a:gd name="csX0" fmla="*/ 1215277 w 1215277"/>
              <a:gd name="csY0" fmla="*/ 445768 h 891624"/>
              <a:gd name="csX1" fmla="*/ 1210528 w 1215277"/>
              <a:gd name="csY1" fmla="*/ 511011 h 891624"/>
              <a:gd name="csX2" fmla="*/ 1209811 w 1215277"/>
              <a:gd name="csY2" fmla="*/ 511011 h 891624"/>
              <a:gd name="csX3" fmla="*/ 1207750 w 1215277"/>
              <a:gd name="csY3" fmla="*/ 522841 h 891624"/>
              <a:gd name="csX4" fmla="*/ 1129073 w 1215277"/>
              <a:gd name="csY4" fmla="*/ 707458 h 891624"/>
              <a:gd name="csX5" fmla="*/ 1112496 w 1215277"/>
              <a:gd name="csY5" fmla="*/ 730132 h 891624"/>
              <a:gd name="csX6" fmla="*/ 1112586 w 1215277"/>
              <a:gd name="csY6" fmla="*/ 730132 h 891624"/>
              <a:gd name="csX7" fmla="*/ 769472 w 1215277"/>
              <a:gd name="csY7" fmla="*/ 891625 h 891624"/>
              <a:gd name="csX8" fmla="*/ 445894 w 1215277"/>
              <a:gd name="csY8" fmla="*/ 891625 h 891624"/>
              <a:gd name="csX9" fmla="*/ 102244 w 1215277"/>
              <a:gd name="csY9" fmla="*/ 729415 h 891624"/>
              <a:gd name="csX10" fmla="*/ 97136 w 1215277"/>
              <a:gd name="csY10" fmla="*/ 722604 h 891624"/>
              <a:gd name="csX11" fmla="*/ 92029 w 1215277"/>
              <a:gd name="csY11" fmla="*/ 715792 h 891624"/>
              <a:gd name="csX12" fmla="*/ 7617 w 1215277"/>
              <a:gd name="csY12" fmla="*/ 525261 h 891624"/>
              <a:gd name="csX13" fmla="*/ 6541 w 1215277"/>
              <a:gd name="csY13" fmla="*/ 518450 h 891624"/>
              <a:gd name="csX14" fmla="*/ 5466 w 1215277"/>
              <a:gd name="csY14" fmla="*/ 511639 h 891624"/>
              <a:gd name="csX15" fmla="*/ 0 w 1215277"/>
              <a:gd name="csY15" fmla="*/ 445680 h 891624"/>
              <a:gd name="csX16" fmla="*/ 5466 w 1215277"/>
              <a:gd name="csY16" fmla="*/ 379719 h 891624"/>
              <a:gd name="csX17" fmla="*/ 139701 w 1215277"/>
              <a:gd name="csY17" fmla="*/ 379719 h 891624"/>
              <a:gd name="csX18" fmla="*/ 193645 w 1215277"/>
              <a:gd name="csY18" fmla="*/ 407948 h 891624"/>
              <a:gd name="csX19" fmla="*/ 190509 w 1215277"/>
              <a:gd name="csY19" fmla="*/ 445590 h 891624"/>
              <a:gd name="csX20" fmla="*/ 193645 w 1215277"/>
              <a:gd name="csY20" fmla="*/ 483230 h 891624"/>
              <a:gd name="csX21" fmla="*/ 194989 w 1215277"/>
              <a:gd name="csY21" fmla="*/ 492192 h 891624"/>
              <a:gd name="csX22" fmla="*/ 196692 w 1215277"/>
              <a:gd name="csY22" fmla="*/ 500795 h 891624"/>
              <a:gd name="csX23" fmla="*/ 305208 w 1215277"/>
              <a:gd name="csY23" fmla="*/ 658526 h 891624"/>
              <a:gd name="csX24" fmla="*/ 311481 w 1215277"/>
              <a:gd name="csY24" fmla="*/ 662290 h 891624"/>
              <a:gd name="csX25" fmla="*/ 317754 w 1215277"/>
              <a:gd name="csY25" fmla="*/ 666143 h 891624"/>
              <a:gd name="csX26" fmla="*/ 445894 w 1215277"/>
              <a:gd name="csY26" fmla="*/ 701006 h 891624"/>
              <a:gd name="csX27" fmla="*/ 769472 w 1215277"/>
              <a:gd name="csY27" fmla="*/ 701006 h 891624"/>
              <a:gd name="csX28" fmla="*/ 899495 w 1215277"/>
              <a:gd name="csY28" fmla="*/ 665248 h 891624"/>
              <a:gd name="csX29" fmla="*/ 900212 w 1215277"/>
              <a:gd name="csY29" fmla="*/ 665874 h 891624"/>
              <a:gd name="csX30" fmla="*/ 909352 w 1215277"/>
              <a:gd name="csY30" fmla="*/ 659960 h 891624"/>
              <a:gd name="csX31" fmla="*/ 1022708 w 1215277"/>
              <a:gd name="csY31" fmla="*/ 482512 h 891624"/>
              <a:gd name="csX32" fmla="*/ 1023335 w 1215277"/>
              <a:gd name="csY32" fmla="*/ 478121 h 891624"/>
              <a:gd name="csX33" fmla="*/ 1022797 w 1215277"/>
              <a:gd name="csY33" fmla="*/ 476957 h 891624"/>
              <a:gd name="csX34" fmla="*/ 1024768 w 1215277"/>
              <a:gd name="csY34" fmla="*/ 445680 h 891624"/>
              <a:gd name="csX35" fmla="*/ 1022797 w 1215277"/>
              <a:gd name="csY35" fmla="*/ 414401 h 891624"/>
              <a:gd name="csX36" fmla="*/ 1025755 w 1215277"/>
              <a:gd name="csY36" fmla="*/ 409115 h 891624"/>
              <a:gd name="csX37" fmla="*/ 1028980 w 1215277"/>
              <a:gd name="csY37" fmla="*/ 405172 h 891624"/>
              <a:gd name="csX38" fmla="*/ 1030504 w 1215277"/>
              <a:gd name="csY38" fmla="*/ 403378 h 891624"/>
              <a:gd name="csX39" fmla="*/ 1079699 w 1215277"/>
              <a:gd name="csY39" fmla="*/ 380437 h 891624"/>
              <a:gd name="csX40" fmla="*/ 1210439 w 1215277"/>
              <a:gd name="csY40" fmla="*/ 380437 h 891624"/>
              <a:gd name="csX41" fmla="*/ 1215188 w 1215277"/>
              <a:gd name="csY41" fmla="*/ 445680 h 891624"/>
              <a:gd name="csX42" fmla="*/ 317843 w 1215277"/>
              <a:gd name="csY42" fmla="*/ 225305 h 891624"/>
              <a:gd name="csX43" fmla="*/ 445984 w 1215277"/>
              <a:gd name="csY43" fmla="*/ 190442 h 891624"/>
              <a:gd name="csX44" fmla="*/ 769562 w 1215277"/>
              <a:gd name="csY44" fmla="*/ 190442 h 891624"/>
              <a:gd name="csX45" fmla="*/ 899675 w 1215277"/>
              <a:gd name="csY45" fmla="*/ 226200 h 891624"/>
              <a:gd name="csX46" fmla="*/ 901735 w 1215277"/>
              <a:gd name="csY46" fmla="*/ 224587 h 891624"/>
              <a:gd name="csX47" fmla="*/ 903707 w 1215277"/>
              <a:gd name="csY47" fmla="*/ 223064 h 891624"/>
              <a:gd name="csX48" fmla="*/ 1079878 w 1215277"/>
              <a:gd name="csY48" fmla="*/ 161495 h 891624"/>
              <a:gd name="csX49" fmla="*/ 1112675 w 1215277"/>
              <a:gd name="csY49" fmla="*/ 161495 h 891624"/>
              <a:gd name="csX50" fmla="*/ 769562 w 1215277"/>
              <a:gd name="csY50" fmla="*/ 0 h 891624"/>
              <a:gd name="csX51" fmla="*/ 445984 w 1215277"/>
              <a:gd name="csY51" fmla="*/ 0 h 891624"/>
              <a:gd name="csX52" fmla="*/ 102333 w 1215277"/>
              <a:gd name="csY52" fmla="*/ 162212 h 891624"/>
              <a:gd name="csX53" fmla="*/ 139880 w 1215277"/>
              <a:gd name="csY53" fmla="*/ 162212 h 891624"/>
              <a:gd name="csX54" fmla="*/ 317933 w 1215277"/>
              <a:gd name="csY54" fmla="*/ 225394 h 8916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Lst>
            <a:rect l="l" t="t" r="r" b="b"/>
            <a:pathLst>
              <a:path w="1215277" h="891624">
                <a:moveTo>
                  <a:pt x="1215277" y="445768"/>
                </a:moveTo>
                <a:cubicBezTo>
                  <a:pt x="1215277" y="467905"/>
                  <a:pt x="1213664" y="489682"/>
                  <a:pt x="1210528" y="511011"/>
                </a:cubicBezTo>
                <a:lnTo>
                  <a:pt x="1209811" y="511011"/>
                </a:lnTo>
                <a:lnTo>
                  <a:pt x="1207750" y="522841"/>
                </a:lnTo>
                <a:cubicBezTo>
                  <a:pt x="1195922" y="589966"/>
                  <a:pt x="1169487" y="652072"/>
                  <a:pt x="1129073" y="707458"/>
                </a:cubicBezTo>
                <a:lnTo>
                  <a:pt x="1112496" y="730132"/>
                </a:lnTo>
                <a:lnTo>
                  <a:pt x="1112586" y="730132"/>
                </a:lnTo>
                <a:cubicBezTo>
                  <a:pt x="1030773" y="828714"/>
                  <a:pt x="907291" y="891625"/>
                  <a:pt x="769472" y="891625"/>
                </a:cubicBezTo>
                <a:lnTo>
                  <a:pt x="445894" y="891625"/>
                </a:lnTo>
                <a:cubicBezTo>
                  <a:pt x="307718" y="891625"/>
                  <a:pt x="184057" y="828445"/>
                  <a:pt x="102244" y="729415"/>
                </a:cubicBezTo>
                <a:cubicBezTo>
                  <a:pt x="100452" y="727264"/>
                  <a:pt x="98839" y="724844"/>
                  <a:pt x="97136" y="722604"/>
                </a:cubicBezTo>
                <a:cubicBezTo>
                  <a:pt x="95344" y="720363"/>
                  <a:pt x="93731" y="718033"/>
                  <a:pt x="92029" y="715792"/>
                </a:cubicBezTo>
                <a:cubicBezTo>
                  <a:pt x="50002" y="660854"/>
                  <a:pt x="20431" y="595970"/>
                  <a:pt x="7617" y="525261"/>
                </a:cubicBezTo>
                <a:cubicBezTo>
                  <a:pt x="7169" y="523021"/>
                  <a:pt x="6990" y="520690"/>
                  <a:pt x="6541" y="518450"/>
                </a:cubicBezTo>
                <a:cubicBezTo>
                  <a:pt x="6183" y="516209"/>
                  <a:pt x="5825" y="513879"/>
                  <a:pt x="5466" y="511639"/>
                </a:cubicBezTo>
                <a:cubicBezTo>
                  <a:pt x="2240" y="490041"/>
                  <a:pt x="0" y="468172"/>
                  <a:pt x="0" y="445680"/>
                </a:cubicBezTo>
                <a:cubicBezTo>
                  <a:pt x="0" y="423185"/>
                  <a:pt x="2240" y="401317"/>
                  <a:pt x="5466" y="379719"/>
                </a:cubicBezTo>
                <a:lnTo>
                  <a:pt x="139701" y="379719"/>
                </a:lnTo>
                <a:cubicBezTo>
                  <a:pt x="162013" y="379719"/>
                  <a:pt x="181727" y="390922"/>
                  <a:pt x="193645" y="407948"/>
                </a:cubicBezTo>
                <a:cubicBezTo>
                  <a:pt x="191853" y="420317"/>
                  <a:pt x="190509" y="432773"/>
                  <a:pt x="190509" y="445590"/>
                </a:cubicBezTo>
                <a:cubicBezTo>
                  <a:pt x="190509" y="458405"/>
                  <a:pt x="191763" y="470951"/>
                  <a:pt x="193645" y="483230"/>
                </a:cubicBezTo>
                <a:cubicBezTo>
                  <a:pt x="194093" y="486186"/>
                  <a:pt x="194452" y="489234"/>
                  <a:pt x="194989" y="492192"/>
                </a:cubicBezTo>
                <a:cubicBezTo>
                  <a:pt x="195527" y="495058"/>
                  <a:pt x="196065" y="497927"/>
                  <a:pt x="196692" y="500795"/>
                </a:cubicBezTo>
                <a:cubicBezTo>
                  <a:pt x="211208" y="566397"/>
                  <a:pt x="250905" y="622499"/>
                  <a:pt x="305208" y="658526"/>
                </a:cubicBezTo>
                <a:cubicBezTo>
                  <a:pt x="307269" y="659870"/>
                  <a:pt x="309420" y="661034"/>
                  <a:pt x="311481" y="662290"/>
                </a:cubicBezTo>
                <a:cubicBezTo>
                  <a:pt x="313542" y="663543"/>
                  <a:pt x="315603" y="664889"/>
                  <a:pt x="317754" y="666143"/>
                </a:cubicBezTo>
                <a:cubicBezTo>
                  <a:pt x="355479" y="688099"/>
                  <a:pt x="399118" y="701006"/>
                  <a:pt x="445894" y="701006"/>
                </a:cubicBezTo>
                <a:lnTo>
                  <a:pt x="769472" y="701006"/>
                </a:lnTo>
                <a:cubicBezTo>
                  <a:pt x="816965" y="701006"/>
                  <a:pt x="861411" y="687920"/>
                  <a:pt x="899495" y="665248"/>
                </a:cubicBezTo>
                <a:lnTo>
                  <a:pt x="900212" y="665874"/>
                </a:lnTo>
                <a:lnTo>
                  <a:pt x="909352" y="659960"/>
                </a:lnTo>
                <a:cubicBezTo>
                  <a:pt x="970914" y="619720"/>
                  <a:pt x="1012223" y="555015"/>
                  <a:pt x="1022708" y="482512"/>
                </a:cubicBezTo>
                <a:lnTo>
                  <a:pt x="1023335" y="478121"/>
                </a:lnTo>
                <a:lnTo>
                  <a:pt x="1022797" y="476957"/>
                </a:lnTo>
                <a:cubicBezTo>
                  <a:pt x="1024052" y="466739"/>
                  <a:pt x="1024768" y="456255"/>
                  <a:pt x="1024768" y="445680"/>
                </a:cubicBezTo>
                <a:cubicBezTo>
                  <a:pt x="1024768" y="435103"/>
                  <a:pt x="1024052" y="424708"/>
                  <a:pt x="1022797" y="414401"/>
                </a:cubicBezTo>
                <a:cubicBezTo>
                  <a:pt x="1023783" y="412429"/>
                  <a:pt x="1024768" y="410637"/>
                  <a:pt x="1025755" y="409115"/>
                </a:cubicBezTo>
                <a:cubicBezTo>
                  <a:pt x="1026561" y="407948"/>
                  <a:pt x="1027726" y="406605"/>
                  <a:pt x="1028980" y="405172"/>
                </a:cubicBezTo>
                <a:cubicBezTo>
                  <a:pt x="1029518" y="404544"/>
                  <a:pt x="1030056" y="404006"/>
                  <a:pt x="1030504" y="403378"/>
                </a:cubicBezTo>
                <a:cubicBezTo>
                  <a:pt x="1043049" y="388771"/>
                  <a:pt x="1060971" y="380437"/>
                  <a:pt x="1079699" y="380437"/>
                </a:cubicBezTo>
                <a:lnTo>
                  <a:pt x="1210439" y="380437"/>
                </a:lnTo>
                <a:cubicBezTo>
                  <a:pt x="1213575" y="401765"/>
                  <a:pt x="1215188" y="423542"/>
                  <a:pt x="1215188" y="445680"/>
                </a:cubicBezTo>
                <a:close/>
                <a:moveTo>
                  <a:pt x="317843" y="225305"/>
                </a:moveTo>
                <a:cubicBezTo>
                  <a:pt x="355568" y="203348"/>
                  <a:pt x="399208" y="190442"/>
                  <a:pt x="445984" y="190442"/>
                </a:cubicBezTo>
                <a:lnTo>
                  <a:pt x="769562" y="190442"/>
                </a:lnTo>
                <a:cubicBezTo>
                  <a:pt x="817055" y="190442"/>
                  <a:pt x="861501" y="203528"/>
                  <a:pt x="899675" y="226200"/>
                </a:cubicBezTo>
                <a:cubicBezTo>
                  <a:pt x="900391" y="225664"/>
                  <a:pt x="901018" y="225125"/>
                  <a:pt x="901735" y="224587"/>
                </a:cubicBezTo>
                <a:cubicBezTo>
                  <a:pt x="902363" y="224049"/>
                  <a:pt x="903080" y="223603"/>
                  <a:pt x="903707" y="223064"/>
                </a:cubicBezTo>
                <a:cubicBezTo>
                  <a:pt x="954515" y="182825"/>
                  <a:pt x="1015449" y="161495"/>
                  <a:pt x="1079878" y="161495"/>
                </a:cubicBezTo>
                <a:lnTo>
                  <a:pt x="1112675" y="161495"/>
                </a:lnTo>
                <a:cubicBezTo>
                  <a:pt x="1030862" y="62913"/>
                  <a:pt x="907381" y="0"/>
                  <a:pt x="769562" y="0"/>
                </a:cubicBezTo>
                <a:lnTo>
                  <a:pt x="445984" y="0"/>
                </a:lnTo>
                <a:cubicBezTo>
                  <a:pt x="307807" y="0"/>
                  <a:pt x="184146" y="63182"/>
                  <a:pt x="102333" y="162212"/>
                </a:cubicBezTo>
                <a:lnTo>
                  <a:pt x="139880" y="162212"/>
                </a:lnTo>
                <a:cubicBezTo>
                  <a:pt x="207266" y="162212"/>
                  <a:pt x="269185" y="185961"/>
                  <a:pt x="317933" y="225394"/>
                </a:cubicBezTo>
                <a:close/>
              </a:path>
            </a:pathLst>
          </a:custGeom>
          <a:solidFill>
            <a:srgbClr val="1D3734"/>
          </a:solidFill>
          <a:ln w="8960" cap="flat">
            <a:noFill/>
            <a:prstDash val="solid"/>
            <a:miter/>
          </a:ln>
        </p:spPr>
        <p:txBody>
          <a:bodyPr/>
          <a:lstStyle/>
          <a:p>
            <a:pPr algn="ctr" rtl="1"/>
            <a:endParaRPr lang="fr-FR">
              <a:latin typeface="Dubai" panose="020B0503030403030204" pitchFamily="34" charset="-78"/>
              <a:cs typeface="Dubai" panose="020B0503030403030204" pitchFamily="34" charset="-78"/>
            </a:endParaRPr>
          </a:p>
        </p:txBody>
      </p:sp>
      <p:sp>
        <p:nvSpPr>
          <p:cNvPr id="7" name="Forme libre 12">
            <a:extLst>
              <a:ext uri="{FF2B5EF4-FFF2-40B4-BE49-F238E27FC236}">
                <a16:creationId xmlns:a16="http://schemas.microsoft.com/office/drawing/2014/main" id="{D7098155-149F-EAA6-9564-E18471FEFB36}"/>
              </a:ext>
            </a:extLst>
          </p:cNvPr>
          <p:cNvSpPr/>
          <p:nvPr/>
        </p:nvSpPr>
        <p:spPr>
          <a:xfrm flipH="1">
            <a:off x="1316192" y="4558727"/>
            <a:ext cx="3802457" cy="2790066"/>
          </a:xfrm>
          <a:custGeom>
            <a:avLst/>
            <a:gdLst>
              <a:gd name="csX0" fmla="*/ 102602 w 1215277"/>
              <a:gd name="csY0" fmla="*/ 161672 h 891714"/>
              <a:gd name="csX1" fmla="*/ 139521 w 1215277"/>
              <a:gd name="csY1" fmla="*/ 161672 h 891714"/>
              <a:gd name="csX2" fmla="*/ 313811 w 1215277"/>
              <a:gd name="csY2" fmla="*/ 221896 h 891714"/>
              <a:gd name="csX3" fmla="*/ 315961 w 1215277"/>
              <a:gd name="csY3" fmla="*/ 223421 h 891714"/>
              <a:gd name="csX4" fmla="*/ 318291 w 1215277"/>
              <a:gd name="csY4" fmla="*/ 225123 h 891714"/>
              <a:gd name="csX5" fmla="*/ 445715 w 1215277"/>
              <a:gd name="csY5" fmla="*/ 190708 h 891714"/>
              <a:gd name="csX6" fmla="*/ 769293 w 1215277"/>
              <a:gd name="csY6" fmla="*/ 190708 h 891714"/>
              <a:gd name="csX7" fmla="*/ 1024589 w 1215277"/>
              <a:gd name="csY7" fmla="*/ 446034 h 891714"/>
              <a:gd name="csX8" fmla="*/ 769293 w 1215277"/>
              <a:gd name="csY8" fmla="*/ 701360 h 891714"/>
              <a:gd name="csX9" fmla="*/ 445715 w 1215277"/>
              <a:gd name="csY9" fmla="*/ 701360 h 891714"/>
              <a:gd name="csX10" fmla="*/ 318291 w 1215277"/>
              <a:gd name="csY10" fmla="*/ 666948 h 891714"/>
              <a:gd name="csX11" fmla="*/ 317574 w 1215277"/>
              <a:gd name="csY11" fmla="*/ 667576 h 891714"/>
              <a:gd name="csX12" fmla="*/ 308613 w 1215277"/>
              <a:gd name="csY12" fmla="*/ 661839 h 891714"/>
              <a:gd name="csX13" fmla="*/ 193645 w 1215277"/>
              <a:gd name="csY13" fmla="*/ 488783 h 891714"/>
              <a:gd name="csX14" fmla="*/ 192749 w 1215277"/>
              <a:gd name="csY14" fmla="*/ 483587 h 891714"/>
              <a:gd name="csX15" fmla="*/ 193376 w 1215277"/>
              <a:gd name="csY15" fmla="*/ 482510 h 891714"/>
              <a:gd name="csX16" fmla="*/ 190419 w 1215277"/>
              <a:gd name="csY16" fmla="*/ 445945 h 891714"/>
              <a:gd name="csX17" fmla="*/ 193376 w 1215277"/>
              <a:gd name="csY17" fmla="*/ 409561 h 891714"/>
              <a:gd name="csX18" fmla="*/ 190867 w 1215277"/>
              <a:gd name="csY18" fmla="*/ 406064 h 891714"/>
              <a:gd name="csX19" fmla="*/ 190060 w 1215277"/>
              <a:gd name="csY19" fmla="*/ 404990 h 891714"/>
              <a:gd name="csX20" fmla="*/ 186476 w 1215277"/>
              <a:gd name="csY20" fmla="*/ 400599 h 891714"/>
              <a:gd name="csX21" fmla="*/ 139700 w 1215277"/>
              <a:gd name="csY21" fmla="*/ 380614 h 891714"/>
              <a:gd name="csX22" fmla="*/ 5376 w 1215277"/>
              <a:gd name="csY22" fmla="*/ 380614 h 891714"/>
              <a:gd name="csX23" fmla="*/ 0 w 1215277"/>
              <a:gd name="csY23" fmla="*/ 445857 h 891714"/>
              <a:gd name="csX24" fmla="*/ 5376 w 1215277"/>
              <a:gd name="csY24" fmla="*/ 511098 h 891714"/>
              <a:gd name="csX25" fmla="*/ 5824 w 1215277"/>
              <a:gd name="csY25" fmla="*/ 511098 h 891714"/>
              <a:gd name="csX26" fmla="*/ 7886 w 1215277"/>
              <a:gd name="csY26" fmla="*/ 522929 h 891714"/>
              <a:gd name="csX27" fmla="*/ 86562 w 1215277"/>
              <a:gd name="csY27" fmla="*/ 707546 h 891714"/>
              <a:gd name="csX28" fmla="*/ 103140 w 1215277"/>
              <a:gd name="csY28" fmla="*/ 730220 h 891714"/>
              <a:gd name="csX29" fmla="*/ 102781 w 1215277"/>
              <a:gd name="csY29" fmla="*/ 730220 h 891714"/>
              <a:gd name="csX30" fmla="*/ 445894 w 1215277"/>
              <a:gd name="csY30" fmla="*/ 891714 h 891714"/>
              <a:gd name="csX31" fmla="*/ 769472 w 1215277"/>
              <a:gd name="csY31" fmla="*/ 891714 h 891714"/>
              <a:gd name="csX32" fmla="*/ 1215277 w 1215277"/>
              <a:gd name="csY32" fmla="*/ 445857 h 891714"/>
              <a:gd name="csX33" fmla="*/ 769472 w 1215277"/>
              <a:gd name="csY33" fmla="*/ 0 h 891714"/>
              <a:gd name="csX34" fmla="*/ 445894 w 1215277"/>
              <a:gd name="csY34" fmla="*/ 0 h 891714"/>
              <a:gd name="csX35" fmla="*/ 102781 w 1215277"/>
              <a:gd name="csY35" fmla="*/ 161492 h 891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215277" h="891714">
                <a:moveTo>
                  <a:pt x="102602" y="161672"/>
                </a:moveTo>
                <a:lnTo>
                  <a:pt x="139521" y="161672"/>
                </a:lnTo>
                <a:cubicBezTo>
                  <a:pt x="203054" y="161672"/>
                  <a:pt x="263361" y="182464"/>
                  <a:pt x="313811" y="221896"/>
                </a:cubicBezTo>
                <a:cubicBezTo>
                  <a:pt x="314527" y="222434"/>
                  <a:pt x="315244" y="222972"/>
                  <a:pt x="315961" y="223421"/>
                </a:cubicBezTo>
                <a:cubicBezTo>
                  <a:pt x="316678" y="223959"/>
                  <a:pt x="317485" y="224495"/>
                  <a:pt x="318291" y="225123"/>
                </a:cubicBezTo>
                <a:cubicBezTo>
                  <a:pt x="355837" y="203346"/>
                  <a:pt x="399298" y="190708"/>
                  <a:pt x="445715" y="190708"/>
                </a:cubicBezTo>
                <a:lnTo>
                  <a:pt x="769293" y="190708"/>
                </a:lnTo>
                <a:cubicBezTo>
                  <a:pt x="910069" y="190708"/>
                  <a:pt x="1024589" y="305243"/>
                  <a:pt x="1024589" y="446034"/>
                </a:cubicBezTo>
                <a:cubicBezTo>
                  <a:pt x="1024589" y="586829"/>
                  <a:pt x="910069" y="701360"/>
                  <a:pt x="769293" y="701360"/>
                </a:cubicBezTo>
                <a:lnTo>
                  <a:pt x="445715" y="701360"/>
                </a:lnTo>
                <a:cubicBezTo>
                  <a:pt x="399298" y="701360"/>
                  <a:pt x="355837" y="688635"/>
                  <a:pt x="318291" y="666948"/>
                </a:cubicBezTo>
                <a:lnTo>
                  <a:pt x="317574" y="667576"/>
                </a:lnTo>
                <a:lnTo>
                  <a:pt x="308613" y="661839"/>
                </a:lnTo>
                <a:cubicBezTo>
                  <a:pt x="247590" y="622943"/>
                  <a:pt x="205653" y="559853"/>
                  <a:pt x="193645" y="488783"/>
                </a:cubicBezTo>
                <a:lnTo>
                  <a:pt x="192749" y="483587"/>
                </a:lnTo>
                <a:lnTo>
                  <a:pt x="193376" y="482510"/>
                </a:lnTo>
                <a:cubicBezTo>
                  <a:pt x="191674" y="470503"/>
                  <a:pt x="190419" y="458403"/>
                  <a:pt x="190419" y="445945"/>
                </a:cubicBezTo>
                <a:cubicBezTo>
                  <a:pt x="190419" y="433489"/>
                  <a:pt x="191584" y="421479"/>
                  <a:pt x="193376" y="409561"/>
                </a:cubicBezTo>
                <a:cubicBezTo>
                  <a:pt x="192570" y="408395"/>
                  <a:pt x="191763" y="407231"/>
                  <a:pt x="190867" y="406064"/>
                </a:cubicBezTo>
                <a:lnTo>
                  <a:pt x="190060" y="404990"/>
                </a:lnTo>
                <a:cubicBezTo>
                  <a:pt x="188806" y="403375"/>
                  <a:pt x="187552" y="401763"/>
                  <a:pt x="186476" y="400599"/>
                </a:cubicBezTo>
                <a:cubicBezTo>
                  <a:pt x="174021" y="387692"/>
                  <a:pt x="157443" y="380614"/>
                  <a:pt x="139700" y="380614"/>
                </a:cubicBezTo>
                <a:lnTo>
                  <a:pt x="5376" y="380614"/>
                </a:lnTo>
                <a:cubicBezTo>
                  <a:pt x="2240" y="401942"/>
                  <a:pt x="0" y="423630"/>
                  <a:pt x="0" y="445857"/>
                </a:cubicBezTo>
                <a:cubicBezTo>
                  <a:pt x="0" y="468083"/>
                  <a:pt x="2151" y="489770"/>
                  <a:pt x="5376" y="511098"/>
                </a:cubicBezTo>
                <a:lnTo>
                  <a:pt x="5824" y="511098"/>
                </a:lnTo>
                <a:lnTo>
                  <a:pt x="7886" y="522929"/>
                </a:lnTo>
                <a:cubicBezTo>
                  <a:pt x="19714" y="590054"/>
                  <a:pt x="46148" y="652159"/>
                  <a:pt x="86562" y="707546"/>
                </a:cubicBezTo>
                <a:lnTo>
                  <a:pt x="103140" y="730220"/>
                </a:lnTo>
                <a:lnTo>
                  <a:pt x="102781" y="730220"/>
                </a:lnTo>
                <a:cubicBezTo>
                  <a:pt x="184594" y="828801"/>
                  <a:pt x="308076" y="891714"/>
                  <a:pt x="445894" y="891714"/>
                </a:cubicBezTo>
                <a:lnTo>
                  <a:pt x="769472" y="891714"/>
                </a:lnTo>
                <a:cubicBezTo>
                  <a:pt x="1015270" y="891714"/>
                  <a:pt x="1215277" y="691683"/>
                  <a:pt x="1215277" y="445857"/>
                </a:cubicBezTo>
                <a:cubicBezTo>
                  <a:pt x="1215277" y="200029"/>
                  <a:pt x="1015270" y="0"/>
                  <a:pt x="769472" y="0"/>
                </a:cubicBezTo>
                <a:lnTo>
                  <a:pt x="445894" y="0"/>
                </a:lnTo>
                <a:cubicBezTo>
                  <a:pt x="308076" y="0"/>
                  <a:pt x="184594" y="62911"/>
                  <a:pt x="102781" y="161492"/>
                </a:cubicBezTo>
                <a:close/>
              </a:path>
            </a:pathLst>
          </a:custGeom>
          <a:solidFill>
            <a:srgbClr val="1D3734"/>
          </a:solidFill>
          <a:ln w="8960" cap="flat">
            <a:noFill/>
            <a:prstDash val="solid"/>
            <a:miter/>
          </a:ln>
        </p:spPr>
        <p:txBody>
          <a:bodyPr/>
          <a:lstStyle/>
          <a:p>
            <a:pPr algn="ctr" rtl="1"/>
            <a:endParaRPr lang="fr-FR">
              <a:latin typeface="Dubai" panose="020B0503030403030204" pitchFamily="34" charset="-78"/>
              <a:cs typeface="Dubai" panose="020B0503030403030204" pitchFamily="34" charset="-78"/>
            </a:endParaRPr>
          </a:p>
        </p:txBody>
      </p:sp>
      <p:sp>
        <p:nvSpPr>
          <p:cNvPr id="8" name="Forme libre 13">
            <a:extLst>
              <a:ext uri="{FF2B5EF4-FFF2-40B4-BE49-F238E27FC236}">
                <a16:creationId xmlns:a16="http://schemas.microsoft.com/office/drawing/2014/main" id="{D5747666-6123-237E-BDC0-61BC6E50396C}"/>
              </a:ext>
            </a:extLst>
          </p:cNvPr>
          <p:cNvSpPr/>
          <p:nvPr/>
        </p:nvSpPr>
        <p:spPr>
          <a:xfrm flipH="1">
            <a:off x="10880098" y="4558586"/>
            <a:ext cx="3802735" cy="2790348"/>
          </a:xfrm>
          <a:custGeom>
            <a:avLst/>
            <a:gdLst>
              <a:gd name="csX0" fmla="*/ 1215367 w 1215366"/>
              <a:gd name="csY0" fmla="*/ 445857 h 891804"/>
              <a:gd name="csX1" fmla="*/ 1209900 w 1215366"/>
              <a:gd name="csY1" fmla="*/ 511818 h 891804"/>
              <a:gd name="csX2" fmla="*/ 1208825 w 1215366"/>
              <a:gd name="csY2" fmla="*/ 518629 h 891804"/>
              <a:gd name="csX3" fmla="*/ 1207750 w 1215366"/>
              <a:gd name="csY3" fmla="*/ 525441 h 891804"/>
              <a:gd name="csX4" fmla="*/ 1123338 w 1215366"/>
              <a:gd name="csY4" fmla="*/ 715972 h 891804"/>
              <a:gd name="csX5" fmla="*/ 1118231 w 1215366"/>
              <a:gd name="csY5" fmla="*/ 722783 h 891804"/>
              <a:gd name="csX6" fmla="*/ 1113123 w 1215366"/>
              <a:gd name="csY6" fmla="*/ 729594 h 891804"/>
              <a:gd name="csX7" fmla="*/ 769472 w 1215366"/>
              <a:gd name="csY7" fmla="*/ 891804 h 891804"/>
              <a:gd name="csX8" fmla="*/ 445894 w 1215366"/>
              <a:gd name="csY8" fmla="*/ 891804 h 891804"/>
              <a:gd name="csX9" fmla="*/ 102244 w 1215366"/>
              <a:gd name="csY9" fmla="*/ 729594 h 891804"/>
              <a:gd name="csX10" fmla="*/ 97136 w 1215366"/>
              <a:gd name="csY10" fmla="*/ 722783 h 891804"/>
              <a:gd name="csX11" fmla="*/ 92028 w 1215366"/>
              <a:gd name="csY11" fmla="*/ 715972 h 891804"/>
              <a:gd name="csX12" fmla="*/ 7617 w 1215366"/>
              <a:gd name="csY12" fmla="*/ 525441 h 891804"/>
              <a:gd name="csX13" fmla="*/ 6541 w 1215366"/>
              <a:gd name="csY13" fmla="*/ 518629 h 891804"/>
              <a:gd name="csX14" fmla="*/ 5466 w 1215366"/>
              <a:gd name="csY14" fmla="*/ 511818 h 891804"/>
              <a:gd name="csX15" fmla="*/ 0 w 1215366"/>
              <a:gd name="csY15" fmla="*/ 445857 h 891804"/>
              <a:gd name="csX16" fmla="*/ 5466 w 1215366"/>
              <a:gd name="csY16" fmla="*/ 379898 h 891804"/>
              <a:gd name="csX17" fmla="*/ 139700 w 1215366"/>
              <a:gd name="csY17" fmla="*/ 379898 h 891804"/>
              <a:gd name="csX18" fmla="*/ 193645 w 1215366"/>
              <a:gd name="csY18" fmla="*/ 408128 h 891804"/>
              <a:gd name="csX19" fmla="*/ 190509 w 1215366"/>
              <a:gd name="csY19" fmla="*/ 445770 h 891804"/>
              <a:gd name="csX20" fmla="*/ 193645 w 1215366"/>
              <a:gd name="csY20" fmla="*/ 483409 h 891804"/>
              <a:gd name="csX21" fmla="*/ 194989 w 1215366"/>
              <a:gd name="csY21" fmla="*/ 492371 h 891804"/>
              <a:gd name="csX22" fmla="*/ 196692 w 1215366"/>
              <a:gd name="csY22" fmla="*/ 500975 h 891804"/>
              <a:gd name="csX23" fmla="*/ 305208 w 1215366"/>
              <a:gd name="csY23" fmla="*/ 658704 h 891804"/>
              <a:gd name="csX24" fmla="*/ 311481 w 1215366"/>
              <a:gd name="csY24" fmla="*/ 662559 h 891804"/>
              <a:gd name="csX25" fmla="*/ 317753 w 1215366"/>
              <a:gd name="csY25" fmla="*/ 666322 h 891804"/>
              <a:gd name="csX26" fmla="*/ 445805 w 1215366"/>
              <a:gd name="csY26" fmla="*/ 701185 h 891804"/>
              <a:gd name="csX27" fmla="*/ 769383 w 1215366"/>
              <a:gd name="csY27" fmla="*/ 701185 h 891804"/>
              <a:gd name="csX28" fmla="*/ 899674 w 1215366"/>
              <a:gd name="csY28" fmla="*/ 665068 h 891804"/>
              <a:gd name="csX29" fmla="*/ 905947 w 1215366"/>
              <a:gd name="csY29" fmla="*/ 661213 h 891804"/>
              <a:gd name="csX30" fmla="*/ 912220 w 1215366"/>
              <a:gd name="csY30" fmla="*/ 657360 h 891804"/>
              <a:gd name="csX31" fmla="*/ 1019481 w 1215366"/>
              <a:gd name="csY31" fmla="*/ 497388 h 891804"/>
              <a:gd name="csX32" fmla="*/ 1020826 w 1215366"/>
              <a:gd name="csY32" fmla="*/ 488427 h 891804"/>
              <a:gd name="csX33" fmla="*/ 1022439 w 1215366"/>
              <a:gd name="csY33" fmla="*/ 478211 h 891804"/>
              <a:gd name="csX34" fmla="*/ 1024768 w 1215366"/>
              <a:gd name="csY34" fmla="*/ 445857 h 891804"/>
              <a:gd name="csX35" fmla="*/ 1022439 w 1215366"/>
              <a:gd name="csY35" fmla="*/ 413506 h 891804"/>
              <a:gd name="csX36" fmla="*/ 1079519 w 1215366"/>
              <a:gd name="csY36" fmla="*/ 379988 h 891804"/>
              <a:gd name="csX37" fmla="*/ 1209811 w 1215366"/>
              <a:gd name="csY37" fmla="*/ 379988 h 891804"/>
              <a:gd name="csX38" fmla="*/ 1215277 w 1215366"/>
              <a:gd name="csY38" fmla="*/ 445947 h 891804"/>
              <a:gd name="csX39" fmla="*/ 317933 w 1215366"/>
              <a:gd name="csY39" fmla="*/ 225394 h 891804"/>
              <a:gd name="csX40" fmla="*/ 445984 w 1215366"/>
              <a:gd name="csY40" fmla="*/ 190531 h 891804"/>
              <a:gd name="csX41" fmla="*/ 769562 w 1215366"/>
              <a:gd name="csY41" fmla="*/ 190531 h 891804"/>
              <a:gd name="csX42" fmla="*/ 899853 w 1215366"/>
              <a:gd name="csY42" fmla="*/ 226648 h 891804"/>
              <a:gd name="csX43" fmla="*/ 1079699 w 1215366"/>
              <a:gd name="csY43" fmla="*/ 162212 h 891804"/>
              <a:gd name="csX44" fmla="*/ 1113302 w 1215366"/>
              <a:gd name="csY44" fmla="*/ 162212 h 891804"/>
              <a:gd name="csX45" fmla="*/ 769652 w 1215366"/>
              <a:gd name="csY45" fmla="*/ 0 h 891804"/>
              <a:gd name="csX46" fmla="*/ 446073 w 1215366"/>
              <a:gd name="csY46" fmla="*/ 0 h 891804"/>
              <a:gd name="csX47" fmla="*/ 102423 w 1215366"/>
              <a:gd name="csY47" fmla="*/ 162212 h 891804"/>
              <a:gd name="csX48" fmla="*/ 139969 w 1215366"/>
              <a:gd name="csY48" fmla="*/ 162212 h 891804"/>
              <a:gd name="csX49" fmla="*/ 318022 w 1215366"/>
              <a:gd name="csY49" fmla="*/ 225394 h 891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1215366" h="891804">
                <a:moveTo>
                  <a:pt x="1215367" y="445857"/>
                </a:moveTo>
                <a:cubicBezTo>
                  <a:pt x="1215367" y="468262"/>
                  <a:pt x="1213127" y="490221"/>
                  <a:pt x="1209900" y="511818"/>
                </a:cubicBezTo>
                <a:cubicBezTo>
                  <a:pt x="1209542" y="514059"/>
                  <a:pt x="1209274" y="516389"/>
                  <a:pt x="1208825" y="518629"/>
                </a:cubicBezTo>
                <a:cubicBezTo>
                  <a:pt x="1208467" y="520870"/>
                  <a:pt x="1208198" y="523200"/>
                  <a:pt x="1207750" y="525441"/>
                </a:cubicBezTo>
                <a:cubicBezTo>
                  <a:pt x="1194936" y="596149"/>
                  <a:pt x="1165365" y="661034"/>
                  <a:pt x="1123338" y="715972"/>
                </a:cubicBezTo>
                <a:cubicBezTo>
                  <a:pt x="1121636" y="718212"/>
                  <a:pt x="1120023" y="720542"/>
                  <a:pt x="1118231" y="722783"/>
                </a:cubicBezTo>
                <a:cubicBezTo>
                  <a:pt x="1116438" y="725023"/>
                  <a:pt x="1114915" y="727354"/>
                  <a:pt x="1113123" y="729594"/>
                </a:cubicBezTo>
                <a:cubicBezTo>
                  <a:pt x="1031310" y="828624"/>
                  <a:pt x="907649" y="891804"/>
                  <a:pt x="769472" y="891804"/>
                </a:cubicBezTo>
                <a:lnTo>
                  <a:pt x="445894" y="891804"/>
                </a:lnTo>
                <a:cubicBezTo>
                  <a:pt x="307717" y="891804"/>
                  <a:pt x="184057" y="828624"/>
                  <a:pt x="102244" y="729594"/>
                </a:cubicBezTo>
                <a:cubicBezTo>
                  <a:pt x="100452" y="727443"/>
                  <a:pt x="98839" y="725023"/>
                  <a:pt x="97136" y="722783"/>
                </a:cubicBezTo>
                <a:cubicBezTo>
                  <a:pt x="95344" y="720542"/>
                  <a:pt x="93731" y="718212"/>
                  <a:pt x="92028" y="715972"/>
                </a:cubicBezTo>
                <a:cubicBezTo>
                  <a:pt x="50002" y="661034"/>
                  <a:pt x="20431" y="596149"/>
                  <a:pt x="7617" y="525441"/>
                </a:cubicBezTo>
                <a:cubicBezTo>
                  <a:pt x="7169" y="523200"/>
                  <a:pt x="6989" y="520870"/>
                  <a:pt x="6541" y="518629"/>
                </a:cubicBezTo>
                <a:cubicBezTo>
                  <a:pt x="6183" y="516389"/>
                  <a:pt x="5825" y="514059"/>
                  <a:pt x="5466" y="511818"/>
                </a:cubicBezTo>
                <a:cubicBezTo>
                  <a:pt x="2240" y="490221"/>
                  <a:pt x="0" y="468352"/>
                  <a:pt x="0" y="445857"/>
                </a:cubicBezTo>
                <a:cubicBezTo>
                  <a:pt x="0" y="423365"/>
                  <a:pt x="2240" y="401496"/>
                  <a:pt x="5466" y="379898"/>
                </a:cubicBezTo>
                <a:lnTo>
                  <a:pt x="139700" y="379898"/>
                </a:lnTo>
                <a:cubicBezTo>
                  <a:pt x="162013" y="379898"/>
                  <a:pt x="181727" y="391101"/>
                  <a:pt x="193645" y="408128"/>
                </a:cubicBezTo>
                <a:cubicBezTo>
                  <a:pt x="191853" y="420496"/>
                  <a:pt x="190509" y="432953"/>
                  <a:pt x="190509" y="445770"/>
                </a:cubicBezTo>
                <a:cubicBezTo>
                  <a:pt x="190509" y="458585"/>
                  <a:pt x="191763" y="471131"/>
                  <a:pt x="193645" y="483409"/>
                </a:cubicBezTo>
                <a:cubicBezTo>
                  <a:pt x="194093" y="486365"/>
                  <a:pt x="194451" y="489413"/>
                  <a:pt x="194989" y="492371"/>
                </a:cubicBezTo>
                <a:cubicBezTo>
                  <a:pt x="195527" y="495238"/>
                  <a:pt x="196064" y="498106"/>
                  <a:pt x="196692" y="500975"/>
                </a:cubicBezTo>
                <a:cubicBezTo>
                  <a:pt x="211208" y="566577"/>
                  <a:pt x="250905" y="622679"/>
                  <a:pt x="305208" y="658704"/>
                </a:cubicBezTo>
                <a:cubicBezTo>
                  <a:pt x="307269" y="660049"/>
                  <a:pt x="309420" y="661213"/>
                  <a:pt x="311481" y="662559"/>
                </a:cubicBezTo>
                <a:cubicBezTo>
                  <a:pt x="313542" y="663813"/>
                  <a:pt x="315603" y="665158"/>
                  <a:pt x="317753" y="666322"/>
                </a:cubicBezTo>
                <a:cubicBezTo>
                  <a:pt x="355479" y="688279"/>
                  <a:pt x="399118" y="701185"/>
                  <a:pt x="445805" y="701185"/>
                </a:cubicBezTo>
                <a:lnTo>
                  <a:pt x="769383" y="701185"/>
                </a:lnTo>
                <a:cubicBezTo>
                  <a:pt x="816965" y="701185"/>
                  <a:pt x="861411" y="687830"/>
                  <a:pt x="899674" y="665068"/>
                </a:cubicBezTo>
                <a:cubicBezTo>
                  <a:pt x="901735" y="663813"/>
                  <a:pt x="903886" y="662559"/>
                  <a:pt x="905947" y="661213"/>
                </a:cubicBezTo>
                <a:cubicBezTo>
                  <a:pt x="908008" y="659870"/>
                  <a:pt x="910159" y="658793"/>
                  <a:pt x="912220" y="657360"/>
                </a:cubicBezTo>
                <a:cubicBezTo>
                  <a:pt x="966433" y="620615"/>
                  <a:pt x="1005861" y="563619"/>
                  <a:pt x="1019481" y="497388"/>
                </a:cubicBezTo>
                <a:cubicBezTo>
                  <a:pt x="1020109" y="494433"/>
                  <a:pt x="1020378" y="491385"/>
                  <a:pt x="1020826" y="488427"/>
                </a:cubicBezTo>
                <a:cubicBezTo>
                  <a:pt x="1021363" y="485022"/>
                  <a:pt x="1021991" y="481618"/>
                  <a:pt x="1022439" y="478211"/>
                </a:cubicBezTo>
                <a:cubicBezTo>
                  <a:pt x="1023783" y="467547"/>
                  <a:pt x="1024768" y="456793"/>
                  <a:pt x="1024768" y="445857"/>
                </a:cubicBezTo>
                <a:cubicBezTo>
                  <a:pt x="1024768" y="434924"/>
                  <a:pt x="1023873" y="424080"/>
                  <a:pt x="1022439" y="413506"/>
                </a:cubicBezTo>
                <a:cubicBezTo>
                  <a:pt x="1033819" y="393611"/>
                  <a:pt x="1054967" y="379988"/>
                  <a:pt x="1079519" y="379988"/>
                </a:cubicBezTo>
                <a:lnTo>
                  <a:pt x="1209811" y="379988"/>
                </a:lnTo>
                <a:cubicBezTo>
                  <a:pt x="1213037" y="401586"/>
                  <a:pt x="1215277" y="423452"/>
                  <a:pt x="1215277" y="445947"/>
                </a:cubicBezTo>
                <a:close/>
                <a:moveTo>
                  <a:pt x="317933" y="225394"/>
                </a:moveTo>
                <a:cubicBezTo>
                  <a:pt x="355658" y="203438"/>
                  <a:pt x="399298" y="190531"/>
                  <a:pt x="445984" y="190531"/>
                </a:cubicBezTo>
                <a:lnTo>
                  <a:pt x="769562" y="190531"/>
                </a:lnTo>
                <a:cubicBezTo>
                  <a:pt x="817145" y="190531"/>
                  <a:pt x="861590" y="203884"/>
                  <a:pt x="899853" y="226648"/>
                </a:cubicBezTo>
                <a:cubicBezTo>
                  <a:pt x="948870" y="186409"/>
                  <a:pt x="1011506" y="162212"/>
                  <a:pt x="1079699" y="162212"/>
                </a:cubicBezTo>
                <a:lnTo>
                  <a:pt x="1113302" y="162212"/>
                </a:lnTo>
                <a:cubicBezTo>
                  <a:pt x="1031489" y="63182"/>
                  <a:pt x="907829" y="0"/>
                  <a:pt x="769652" y="0"/>
                </a:cubicBezTo>
                <a:lnTo>
                  <a:pt x="446073" y="0"/>
                </a:lnTo>
                <a:cubicBezTo>
                  <a:pt x="307896" y="0"/>
                  <a:pt x="184236" y="63182"/>
                  <a:pt x="102423" y="162212"/>
                </a:cubicBezTo>
                <a:lnTo>
                  <a:pt x="139969" y="162212"/>
                </a:lnTo>
                <a:cubicBezTo>
                  <a:pt x="207355" y="162212"/>
                  <a:pt x="269275" y="185961"/>
                  <a:pt x="318022" y="225394"/>
                </a:cubicBezTo>
                <a:close/>
              </a:path>
            </a:pathLst>
          </a:custGeom>
          <a:solidFill>
            <a:srgbClr val="1D3734"/>
          </a:solidFill>
          <a:ln w="8960" cap="flat">
            <a:noFill/>
            <a:prstDash val="solid"/>
            <a:miter/>
          </a:ln>
        </p:spPr>
        <p:txBody>
          <a:bodyPr/>
          <a:lstStyle/>
          <a:p>
            <a:pPr algn="ctr" rtl="1"/>
            <a:endParaRPr lang="fr-FR">
              <a:latin typeface="Dubai" panose="020B0503030403030204" pitchFamily="34" charset="-78"/>
              <a:cs typeface="Dubai" panose="020B0503030403030204" pitchFamily="34" charset="-78"/>
            </a:endParaRPr>
          </a:p>
        </p:txBody>
      </p:sp>
      <p:pic>
        <p:nvPicPr>
          <p:cNvPr id="9" name="Graphic 2" descr="Badge 1 with solid fill">
            <a:extLst>
              <a:ext uri="{FF2B5EF4-FFF2-40B4-BE49-F238E27FC236}">
                <a16:creationId xmlns:a16="http://schemas.microsoft.com/office/drawing/2014/main" id="{2C29C859-83DC-E033-AF50-42C8850CECE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4814384" y="3729196"/>
            <a:ext cx="961950" cy="961950"/>
          </a:xfrm>
          <a:prstGeom prst="rect">
            <a:avLst/>
          </a:prstGeom>
        </p:spPr>
      </p:pic>
      <p:pic>
        <p:nvPicPr>
          <p:cNvPr id="10" name="Graphic 3" descr="Badge with solid fill">
            <a:extLst>
              <a:ext uri="{FF2B5EF4-FFF2-40B4-BE49-F238E27FC236}">
                <a16:creationId xmlns:a16="http://schemas.microsoft.com/office/drawing/2014/main" id="{2264C0A7-8A9D-E516-9D3F-840FCC38D11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2306895" y="5472785"/>
            <a:ext cx="961950" cy="961950"/>
          </a:xfrm>
          <a:prstGeom prst="rect">
            <a:avLst/>
          </a:prstGeom>
        </p:spPr>
      </p:pic>
      <p:pic>
        <p:nvPicPr>
          <p:cNvPr id="11" name="Graphic 4" descr="Badge 4 with solid fill">
            <a:extLst>
              <a:ext uri="{FF2B5EF4-FFF2-40B4-BE49-F238E27FC236}">
                <a16:creationId xmlns:a16="http://schemas.microsoft.com/office/drawing/2014/main" id="{ADA90758-0682-0BA2-1574-F9FFC44BCCC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519099" y="5472785"/>
            <a:ext cx="961950" cy="961950"/>
          </a:xfrm>
          <a:prstGeom prst="rect">
            <a:avLst/>
          </a:prstGeom>
        </p:spPr>
      </p:pic>
      <p:pic>
        <p:nvPicPr>
          <p:cNvPr id="12" name="Graphic 5" descr="Badge 6 with solid fill">
            <a:extLst>
              <a:ext uri="{FF2B5EF4-FFF2-40B4-BE49-F238E27FC236}">
                <a16:creationId xmlns:a16="http://schemas.microsoft.com/office/drawing/2014/main" id="{52DE9C4A-E4B9-8C92-CF53-2778CF340E7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511666" y="5472785"/>
            <a:ext cx="961950" cy="961950"/>
          </a:xfrm>
          <a:prstGeom prst="rect">
            <a:avLst/>
          </a:prstGeom>
        </p:spPr>
      </p:pic>
      <p:pic>
        <p:nvPicPr>
          <p:cNvPr id="13" name="Graphic 6" descr="Badge 3 with solid fill">
            <a:extLst>
              <a:ext uri="{FF2B5EF4-FFF2-40B4-BE49-F238E27FC236}">
                <a16:creationId xmlns:a16="http://schemas.microsoft.com/office/drawing/2014/main" id="{DB67BAD5-0B56-566D-EAE9-626485DD79F9}"/>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9903415" y="3729196"/>
            <a:ext cx="961950" cy="961950"/>
          </a:xfrm>
          <a:prstGeom prst="rect">
            <a:avLst/>
          </a:prstGeom>
        </p:spPr>
      </p:pic>
      <p:pic>
        <p:nvPicPr>
          <p:cNvPr id="14" name="Graphic 7" descr="Badge 5 with solid fill">
            <a:extLst>
              <a:ext uri="{FF2B5EF4-FFF2-40B4-BE49-F238E27FC236}">
                <a16:creationId xmlns:a16="http://schemas.microsoft.com/office/drawing/2014/main" id="{0BDFA343-4A35-A875-3618-DEE6EEDD0B38}"/>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5121046" y="3729196"/>
            <a:ext cx="961950" cy="961950"/>
          </a:xfrm>
          <a:prstGeom prst="rect">
            <a:avLst/>
          </a:prstGeom>
        </p:spPr>
      </p:pic>
      <p:sp>
        <p:nvSpPr>
          <p:cNvPr id="17" name="TextBox 25">
            <a:extLst>
              <a:ext uri="{FF2B5EF4-FFF2-40B4-BE49-F238E27FC236}">
                <a16:creationId xmlns:a16="http://schemas.microsoft.com/office/drawing/2014/main" id="{9E15AEBB-2A83-1C06-ADF3-F24D17C5271C}"/>
              </a:ext>
            </a:extLst>
          </p:cNvPr>
          <p:cNvSpPr txBox="1"/>
          <p:nvPr/>
        </p:nvSpPr>
        <p:spPr>
          <a:xfrm flipH="1">
            <a:off x="13096617" y="2171700"/>
            <a:ext cx="4397484" cy="1506182"/>
          </a:xfrm>
          <a:prstGeom prst="rect">
            <a:avLst/>
          </a:prstGeom>
          <a:noFill/>
        </p:spPr>
        <p:txBody>
          <a:bodyPr wrap="square" lIns="0" rIns="0" rtlCol="0" anchor="t">
            <a:spAutoFit/>
          </a:bodyPr>
          <a:lstStyle/>
          <a:p>
            <a:pPr algn="ctr" rtl="1">
              <a:lnSpc>
                <a:spcPct val="150000"/>
              </a:lnSpc>
            </a:pPr>
            <a:r>
              <a:rPr lang="ar-SA" sz="2100" noProof="1">
                <a:solidFill>
                  <a:schemeClr val="tx1">
                    <a:lumMod val="65000"/>
                    <a:lumOff val="35000"/>
                  </a:schemeClr>
                </a:solidFill>
                <a:latin typeface="Dubai" panose="020B0503030403030204" pitchFamily="34" charset="-78"/>
                <a:cs typeface="Dubai" panose="020B0503030403030204" pitchFamily="34" charset="-78"/>
              </a:rPr>
              <a:t>دعم التقييم النفسي للأطفال بدقة من خلال تحليل السلوك غير اللفظي والبيانات الصوتية باستخدام الذكاء الاصطناعي.</a:t>
            </a:r>
            <a:endParaRPr lang="en-US" sz="2100" noProof="1">
              <a:solidFill>
                <a:schemeClr val="tx1">
                  <a:lumMod val="65000"/>
                  <a:lumOff val="35000"/>
                </a:schemeClr>
              </a:solidFill>
              <a:latin typeface="Dubai" panose="020B0503030403030204" pitchFamily="34" charset="-78"/>
              <a:cs typeface="Dubai" panose="020B0503030403030204" pitchFamily="34" charset="-78"/>
            </a:endParaRPr>
          </a:p>
        </p:txBody>
      </p:sp>
      <p:sp>
        <p:nvSpPr>
          <p:cNvPr id="23" name="TextBox 28">
            <a:extLst>
              <a:ext uri="{FF2B5EF4-FFF2-40B4-BE49-F238E27FC236}">
                <a16:creationId xmlns:a16="http://schemas.microsoft.com/office/drawing/2014/main" id="{22C6AD67-8717-8B18-1244-0ACFA7BA9CDA}"/>
              </a:ext>
            </a:extLst>
          </p:cNvPr>
          <p:cNvSpPr txBox="1"/>
          <p:nvPr/>
        </p:nvSpPr>
        <p:spPr>
          <a:xfrm flipH="1">
            <a:off x="8185648" y="2171700"/>
            <a:ext cx="4397484" cy="1506182"/>
          </a:xfrm>
          <a:prstGeom prst="rect">
            <a:avLst/>
          </a:prstGeom>
          <a:noFill/>
        </p:spPr>
        <p:txBody>
          <a:bodyPr wrap="square" lIns="0" rIns="0" rtlCol="0" anchor="t">
            <a:spAutoFit/>
          </a:bodyPr>
          <a:lstStyle/>
          <a:p>
            <a:pPr algn="ctr" rtl="1">
              <a:lnSpc>
                <a:spcPct val="150000"/>
              </a:lnSpc>
            </a:pPr>
            <a:r>
              <a:rPr lang="ar-SA" sz="2100" noProof="1">
                <a:solidFill>
                  <a:schemeClr val="tx1">
                    <a:lumMod val="65000"/>
                    <a:lumOff val="35000"/>
                  </a:schemeClr>
                </a:solidFill>
                <a:latin typeface="Dubai" panose="020B0503030403030204" pitchFamily="34" charset="-78"/>
                <a:cs typeface="Dubai" panose="020B0503030403030204" pitchFamily="34" charset="-78"/>
              </a:rPr>
              <a:t>توفير تقارير ومؤشرات فورية تساعد المختصين على اتخاذ قرارات علاجية أسرع وأكثر دقة.</a:t>
            </a:r>
            <a:endParaRPr lang="en-US" sz="2100" noProof="1">
              <a:solidFill>
                <a:schemeClr val="tx1">
                  <a:lumMod val="65000"/>
                  <a:lumOff val="35000"/>
                </a:schemeClr>
              </a:solidFill>
              <a:latin typeface="Dubai" panose="020B0503030403030204" pitchFamily="34" charset="-78"/>
              <a:cs typeface="Dubai" panose="020B0503030403030204" pitchFamily="34" charset="-78"/>
            </a:endParaRPr>
          </a:p>
        </p:txBody>
      </p:sp>
      <p:sp>
        <p:nvSpPr>
          <p:cNvPr id="26" name="TextBox 31">
            <a:extLst>
              <a:ext uri="{FF2B5EF4-FFF2-40B4-BE49-F238E27FC236}">
                <a16:creationId xmlns:a16="http://schemas.microsoft.com/office/drawing/2014/main" id="{82634423-F138-0164-4D54-DDF89864095E}"/>
              </a:ext>
            </a:extLst>
          </p:cNvPr>
          <p:cNvSpPr txBox="1"/>
          <p:nvPr/>
        </p:nvSpPr>
        <p:spPr>
          <a:xfrm flipH="1">
            <a:off x="3403279" y="2171700"/>
            <a:ext cx="4397484" cy="1021433"/>
          </a:xfrm>
          <a:prstGeom prst="rect">
            <a:avLst/>
          </a:prstGeom>
          <a:noFill/>
        </p:spPr>
        <p:txBody>
          <a:bodyPr wrap="square" lIns="0" rIns="0" rtlCol="0" anchor="t">
            <a:spAutoFit/>
          </a:bodyPr>
          <a:lstStyle/>
          <a:p>
            <a:pPr algn="ctr" rtl="1">
              <a:lnSpc>
                <a:spcPct val="150000"/>
              </a:lnSpc>
            </a:pPr>
            <a:r>
              <a:rPr lang="ar-SA" sz="2100" noProof="1">
                <a:solidFill>
                  <a:schemeClr val="tx1">
                    <a:lumMod val="65000"/>
                    <a:lumOff val="35000"/>
                  </a:schemeClr>
                </a:solidFill>
                <a:latin typeface="Dubai" panose="020B0503030403030204" pitchFamily="34" charset="-78"/>
                <a:cs typeface="Dubai" panose="020B0503030403030204" pitchFamily="34" charset="-78"/>
              </a:rPr>
              <a:t>توفير بنية تقنية مرنة تدعم التوسع المستقبلي وإضافة لغات وواجهات ووظائف جديدة.</a:t>
            </a:r>
            <a:endParaRPr lang="en-US" sz="2100" noProof="1">
              <a:solidFill>
                <a:schemeClr val="tx1">
                  <a:lumMod val="65000"/>
                  <a:lumOff val="35000"/>
                </a:schemeClr>
              </a:solidFill>
              <a:latin typeface="Dubai" panose="020B0503030403030204" pitchFamily="34" charset="-78"/>
              <a:cs typeface="Dubai" panose="020B0503030403030204" pitchFamily="34" charset="-78"/>
            </a:endParaRPr>
          </a:p>
        </p:txBody>
      </p:sp>
      <p:sp>
        <p:nvSpPr>
          <p:cNvPr id="29" name="TextBox 34">
            <a:extLst>
              <a:ext uri="{FF2B5EF4-FFF2-40B4-BE49-F238E27FC236}">
                <a16:creationId xmlns:a16="http://schemas.microsoft.com/office/drawing/2014/main" id="{7B00C991-B3C5-C983-304A-0DC676421D4C}"/>
              </a:ext>
            </a:extLst>
          </p:cNvPr>
          <p:cNvSpPr txBox="1"/>
          <p:nvPr/>
        </p:nvSpPr>
        <p:spPr>
          <a:xfrm flipH="1">
            <a:off x="10589128" y="7596909"/>
            <a:ext cx="4397484" cy="1506182"/>
          </a:xfrm>
          <a:prstGeom prst="rect">
            <a:avLst/>
          </a:prstGeom>
          <a:noFill/>
        </p:spPr>
        <p:txBody>
          <a:bodyPr wrap="square" lIns="0" rIns="0" rtlCol="0" anchor="t">
            <a:spAutoFit/>
          </a:bodyPr>
          <a:lstStyle/>
          <a:p>
            <a:pPr algn="ctr" rtl="1">
              <a:lnSpc>
                <a:spcPct val="150000"/>
              </a:lnSpc>
            </a:pPr>
            <a:r>
              <a:rPr lang="ar-SA" sz="2100" noProof="1">
                <a:solidFill>
                  <a:schemeClr val="tx1">
                    <a:lumMod val="65000"/>
                    <a:lumOff val="35000"/>
                  </a:schemeClr>
                </a:solidFill>
                <a:latin typeface="Dubai" panose="020B0503030403030204" pitchFamily="34" charset="-78"/>
                <a:cs typeface="Dubai" panose="020B0503030403030204" pitchFamily="34" charset="-78"/>
              </a:rPr>
              <a:t>دمج البيانات السلوكية والصوتية لتحسين موثوقية النتائج وتقديم تقييم أكثر شمولًا للحالة النفسية.</a:t>
            </a:r>
            <a:endParaRPr lang="en-US" sz="2100" noProof="1">
              <a:solidFill>
                <a:schemeClr val="tx1">
                  <a:lumMod val="65000"/>
                  <a:lumOff val="35000"/>
                </a:schemeClr>
              </a:solidFill>
              <a:latin typeface="Dubai" panose="020B0503030403030204" pitchFamily="34" charset="-78"/>
              <a:cs typeface="Dubai" panose="020B0503030403030204" pitchFamily="34" charset="-78"/>
            </a:endParaRPr>
          </a:p>
        </p:txBody>
      </p:sp>
      <p:sp>
        <p:nvSpPr>
          <p:cNvPr id="32" name="TextBox 37">
            <a:extLst>
              <a:ext uri="{FF2B5EF4-FFF2-40B4-BE49-F238E27FC236}">
                <a16:creationId xmlns:a16="http://schemas.microsoft.com/office/drawing/2014/main" id="{4FB94B36-FC98-57AB-C196-E2FEF01B3F18}"/>
              </a:ext>
            </a:extLst>
          </p:cNvPr>
          <p:cNvSpPr txBox="1"/>
          <p:nvPr/>
        </p:nvSpPr>
        <p:spPr>
          <a:xfrm flipH="1">
            <a:off x="5801332" y="7596909"/>
            <a:ext cx="4397484" cy="1021433"/>
          </a:xfrm>
          <a:prstGeom prst="rect">
            <a:avLst/>
          </a:prstGeom>
          <a:noFill/>
        </p:spPr>
        <p:txBody>
          <a:bodyPr wrap="square" lIns="0" rIns="0" rtlCol="0" anchor="t">
            <a:spAutoFit/>
          </a:bodyPr>
          <a:lstStyle/>
          <a:p>
            <a:pPr algn="ctr" rtl="1">
              <a:lnSpc>
                <a:spcPct val="150000"/>
              </a:lnSpc>
            </a:pPr>
            <a:r>
              <a:rPr lang="ar-SA" sz="2100" noProof="1">
                <a:solidFill>
                  <a:schemeClr val="tx1">
                    <a:lumMod val="65000"/>
                    <a:lumOff val="35000"/>
                  </a:schemeClr>
                </a:solidFill>
                <a:latin typeface="Dubai" panose="020B0503030403030204" pitchFamily="34" charset="-78"/>
                <a:cs typeface="Dubai" panose="020B0503030403030204" pitchFamily="34" charset="-78"/>
              </a:rPr>
              <a:t>التكامل مع الأنظمة الصحية الإلكترونية لتعزيز كفاءة إدارة جلسات التقييم وتبادل البيانات.</a:t>
            </a:r>
            <a:endParaRPr lang="en-US" sz="2100" noProof="1">
              <a:solidFill>
                <a:schemeClr val="tx1">
                  <a:lumMod val="65000"/>
                  <a:lumOff val="35000"/>
                </a:schemeClr>
              </a:solidFill>
              <a:latin typeface="Dubai" panose="020B0503030403030204" pitchFamily="34" charset="-78"/>
              <a:cs typeface="Dubai" panose="020B0503030403030204" pitchFamily="34" charset="-78"/>
            </a:endParaRPr>
          </a:p>
        </p:txBody>
      </p:sp>
      <p:sp>
        <p:nvSpPr>
          <p:cNvPr id="35" name="TextBox 40">
            <a:extLst>
              <a:ext uri="{FF2B5EF4-FFF2-40B4-BE49-F238E27FC236}">
                <a16:creationId xmlns:a16="http://schemas.microsoft.com/office/drawing/2014/main" id="{E1311F93-CCDB-E16E-11E0-04A049C462FF}"/>
              </a:ext>
            </a:extLst>
          </p:cNvPr>
          <p:cNvSpPr txBox="1"/>
          <p:nvPr/>
        </p:nvSpPr>
        <p:spPr>
          <a:xfrm flipH="1">
            <a:off x="793899" y="7596909"/>
            <a:ext cx="4397484" cy="1506182"/>
          </a:xfrm>
          <a:prstGeom prst="rect">
            <a:avLst/>
          </a:prstGeom>
          <a:noFill/>
        </p:spPr>
        <p:txBody>
          <a:bodyPr wrap="square" lIns="0" rIns="0" rtlCol="0" anchor="t">
            <a:spAutoFit/>
          </a:bodyPr>
          <a:lstStyle/>
          <a:p>
            <a:pPr algn="ctr" rtl="1">
              <a:lnSpc>
                <a:spcPct val="150000"/>
              </a:lnSpc>
            </a:pPr>
            <a:r>
              <a:rPr lang="ar-SA" sz="2100" noProof="1">
                <a:solidFill>
                  <a:schemeClr val="tx1">
                    <a:lumMod val="65000"/>
                    <a:lumOff val="35000"/>
                  </a:schemeClr>
                </a:solidFill>
                <a:latin typeface="Dubai" panose="020B0503030403030204" pitchFamily="34" charset="-78"/>
                <a:cs typeface="Dubai" panose="020B0503030403030204" pitchFamily="34" charset="-78"/>
              </a:rPr>
              <a:t>تحسين الوصول إلى خدمات التقييم النفسي وتوسيع نطاق الاستفادة منها لمختلف الفئات والمناطق.</a:t>
            </a:r>
            <a:endParaRPr lang="en-US" sz="2100" noProof="1">
              <a:solidFill>
                <a:schemeClr val="tx1">
                  <a:lumMod val="65000"/>
                  <a:lumOff val="35000"/>
                </a:schemeClr>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1568972792"/>
      </p:ext>
    </p:extLst>
  </p:cSld>
  <p:clrMapOvr>
    <a:masterClrMapping/>
  </p:clrMapOvr>
  <p:transition spd="slow">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ED331-E8BE-5F25-EEDF-2940DF53C92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8717E22-95DF-7144-63FC-266DC0FF657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txBody>
          <a:bodyPr anchor="ctr"/>
          <a:lstStyle/>
          <a:p>
            <a:pPr>
              <a:lnSpc>
                <a:spcPct val="150000"/>
              </a:lnSpc>
            </a:pPr>
            <a:endParaRPr lang="en-US"/>
          </a:p>
        </p:txBody>
      </p:sp>
      <p:sp>
        <p:nvSpPr>
          <p:cNvPr id="3" name="Freeform 3">
            <a:extLst>
              <a:ext uri="{FF2B5EF4-FFF2-40B4-BE49-F238E27FC236}">
                <a16:creationId xmlns:a16="http://schemas.microsoft.com/office/drawing/2014/main" id="{2800EB45-9263-FBCF-A43B-BE67B7F5EE47}"/>
              </a:ext>
            </a:extLst>
          </p:cNvPr>
          <p:cNvSpPr/>
          <p:nvPr/>
        </p:nvSpPr>
        <p:spPr>
          <a:xfrm rot="-2475331">
            <a:off x="14143129" y="6786309"/>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nchor="ctr"/>
          <a:lstStyle/>
          <a:p>
            <a:pPr>
              <a:lnSpc>
                <a:spcPct val="150000"/>
              </a:lnSpc>
            </a:pPr>
            <a:endParaRPr lang="en-US"/>
          </a:p>
        </p:txBody>
      </p:sp>
      <p:sp>
        <p:nvSpPr>
          <p:cNvPr id="4" name="Freeform 4">
            <a:extLst>
              <a:ext uri="{FF2B5EF4-FFF2-40B4-BE49-F238E27FC236}">
                <a16:creationId xmlns:a16="http://schemas.microsoft.com/office/drawing/2014/main" id="{444C2A76-E1E9-0976-C3BE-34224C8E71AA}"/>
              </a:ext>
            </a:extLst>
          </p:cNvPr>
          <p:cNvSpPr/>
          <p:nvPr/>
        </p:nvSpPr>
        <p:spPr>
          <a:xfrm rot="8324668">
            <a:off x="-2465184" y="-2564190"/>
            <a:ext cx="5717635" cy="4844396"/>
          </a:xfrm>
          <a:custGeom>
            <a:avLst/>
            <a:gdLst/>
            <a:ahLst/>
            <a:cxnLst/>
            <a:rect l="l" t="t" r="r" b="b"/>
            <a:pathLst>
              <a:path w="5717635" h="4844396">
                <a:moveTo>
                  <a:pt x="0" y="0"/>
                </a:moveTo>
                <a:lnTo>
                  <a:pt x="5717635" y="0"/>
                </a:lnTo>
                <a:lnTo>
                  <a:pt x="5717635" y="4844396"/>
                </a:lnTo>
                <a:lnTo>
                  <a:pt x="0" y="48443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nchor="ctr"/>
          <a:lstStyle/>
          <a:p>
            <a:pPr>
              <a:lnSpc>
                <a:spcPct val="150000"/>
              </a:lnSpc>
            </a:pPr>
            <a:endParaRPr lang="en-US"/>
          </a:p>
        </p:txBody>
      </p:sp>
      <p:sp>
        <p:nvSpPr>
          <p:cNvPr id="5" name="Freeform 5">
            <a:extLst>
              <a:ext uri="{FF2B5EF4-FFF2-40B4-BE49-F238E27FC236}">
                <a16:creationId xmlns:a16="http://schemas.microsoft.com/office/drawing/2014/main" id="{3ACDC7EF-955F-C8E5-15C7-58CB4874824E}"/>
              </a:ext>
            </a:extLst>
          </p:cNvPr>
          <p:cNvSpPr/>
          <p:nvPr/>
        </p:nvSpPr>
        <p:spPr>
          <a:xfrm rot="10799999">
            <a:off x="14678642" y="6389569"/>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nchor="ctr"/>
          <a:lstStyle/>
          <a:p>
            <a:pPr>
              <a:lnSpc>
                <a:spcPct val="150000"/>
              </a:lnSpc>
            </a:pPr>
            <a:endParaRPr lang="en-US"/>
          </a:p>
        </p:txBody>
      </p:sp>
      <p:sp>
        <p:nvSpPr>
          <p:cNvPr id="6" name="Freeform 6">
            <a:extLst>
              <a:ext uri="{FF2B5EF4-FFF2-40B4-BE49-F238E27FC236}">
                <a16:creationId xmlns:a16="http://schemas.microsoft.com/office/drawing/2014/main" id="{5A79C7D1-053C-962B-E759-F4FA25255991}"/>
              </a:ext>
            </a:extLst>
          </p:cNvPr>
          <p:cNvSpPr/>
          <p:nvPr/>
        </p:nvSpPr>
        <p:spPr>
          <a:xfrm>
            <a:off x="-2654872" y="-2249185"/>
            <a:ext cx="5371810" cy="4844396"/>
          </a:xfrm>
          <a:custGeom>
            <a:avLst/>
            <a:gdLst/>
            <a:ahLst/>
            <a:cxnLst/>
            <a:rect l="l" t="t" r="r" b="b"/>
            <a:pathLst>
              <a:path w="5371810" h="4844396">
                <a:moveTo>
                  <a:pt x="0" y="0"/>
                </a:moveTo>
                <a:lnTo>
                  <a:pt x="5371810" y="0"/>
                </a:lnTo>
                <a:lnTo>
                  <a:pt x="5371810" y="4844396"/>
                </a:lnTo>
                <a:lnTo>
                  <a:pt x="0" y="484439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nchor="ctr"/>
          <a:lstStyle/>
          <a:p>
            <a:pPr>
              <a:lnSpc>
                <a:spcPct val="150000"/>
              </a:lnSpc>
            </a:pPr>
            <a:endParaRPr lang="en-US"/>
          </a:p>
        </p:txBody>
      </p:sp>
      <p:grpSp>
        <p:nvGrpSpPr>
          <p:cNvPr id="10" name="Group 10">
            <a:extLst>
              <a:ext uri="{FF2B5EF4-FFF2-40B4-BE49-F238E27FC236}">
                <a16:creationId xmlns:a16="http://schemas.microsoft.com/office/drawing/2014/main" id="{CCF19C61-C903-C5B1-8E70-25C2ECA140AB}"/>
              </a:ext>
            </a:extLst>
          </p:cNvPr>
          <p:cNvGrpSpPr/>
          <p:nvPr/>
        </p:nvGrpSpPr>
        <p:grpSpPr>
          <a:xfrm rot="-10800000">
            <a:off x="-1048552" y="9145955"/>
            <a:ext cx="3867943" cy="4760545"/>
            <a:chOff x="0" y="0"/>
            <a:chExt cx="660400" cy="812800"/>
          </a:xfrm>
        </p:grpSpPr>
        <p:sp>
          <p:nvSpPr>
            <p:cNvPr id="11" name="Freeform 11">
              <a:extLst>
                <a:ext uri="{FF2B5EF4-FFF2-40B4-BE49-F238E27FC236}">
                  <a16:creationId xmlns:a16="http://schemas.microsoft.com/office/drawing/2014/main" id="{4493C81D-060A-2CAB-350A-6E17C9C78F6C}"/>
                </a:ext>
              </a:extLst>
            </p:cNvPr>
            <p:cNvSpPr/>
            <p:nvPr/>
          </p:nvSpPr>
          <p:spPr>
            <a:xfrm>
              <a:off x="0" y="0"/>
              <a:ext cx="660400" cy="812800"/>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txBody>
            <a:bodyPr anchor="ctr"/>
            <a:lstStyle/>
            <a:p>
              <a:pPr>
                <a:lnSpc>
                  <a:spcPct val="150000"/>
                </a:lnSpc>
              </a:pPr>
              <a:endParaRPr lang="en-US"/>
            </a:p>
          </p:txBody>
        </p:sp>
        <p:sp>
          <p:nvSpPr>
            <p:cNvPr id="12" name="TextBox 12">
              <a:extLst>
                <a:ext uri="{FF2B5EF4-FFF2-40B4-BE49-F238E27FC236}">
                  <a16:creationId xmlns:a16="http://schemas.microsoft.com/office/drawing/2014/main" id="{31E1DCC5-0626-288F-2D5D-6C9C6D787E71}"/>
                </a:ext>
              </a:extLst>
            </p:cNvPr>
            <p:cNvSpPr txBox="1"/>
            <p:nvPr/>
          </p:nvSpPr>
          <p:spPr>
            <a:xfrm>
              <a:off x="0" y="-38100"/>
              <a:ext cx="660400" cy="723900"/>
            </a:xfrm>
            <a:prstGeom prst="rect">
              <a:avLst/>
            </a:prstGeom>
          </p:spPr>
          <p:txBody>
            <a:bodyPr lIns="50800" tIns="50800" rIns="50800" bIns="50800" rtlCol="0" anchor="ctr"/>
            <a:lstStyle/>
            <a:p>
              <a:pPr algn="ctr" rtl="1">
                <a:lnSpc>
                  <a:spcPct val="150000"/>
                </a:lnSpc>
              </a:pPr>
              <a:endParaRPr>
                <a:latin typeface="Dubai" panose="020B0503030403030204" pitchFamily="34" charset="-78"/>
                <a:cs typeface="Dubai" panose="020B0503030403030204" pitchFamily="34" charset="-78"/>
              </a:endParaRPr>
            </a:p>
          </p:txBody>
        </p:sp>
      </p:grpSp>
      <p:sp>
        <p:nvSpPr>
          <p:cNvPr id="13" name="Freeform 13">
            <a:extLst>
              <a:ext uri="{FF2B5EF4-FFF2-40B4-BE49-F238E27FC236}">
                <a16:creationId xmlns:a16="http://schemas.microsoft.com/office/drawing/2014/main" id="{0A5A7198-EBC5-9EBC-F29A-40AA8E671BC3}"/>
              </a:ext>
            </a:extLst>
          </p:cNvPr>
          <p:cNvSpPr/>
          <p:nvPr/>
        </p:nvSpPr>
        <p:spPr>
          <a:xfrm>
            <a:off x="1967889" y="9555753"/>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nchor="ctr"/>
          <a:lstStyle/>
          <a:p>
            <a:pPr>
              <a:lnSpc>
                <a:spcPct val="150000"/>
              </a:lnSpc>
            </a:pPr>
            <a:endParaRPr lang="en-US"/>
          </a:p>
        </p:txBody>
      </p:sp>
      <p:sp>
        <p:nvSpPr>
          <p:cNvPr id="16" name="TextBox 16">
            <a:extLst>
              <a:ext uri="{FF2B5EF4-FFF2-40B4-BE49-F238E27FC236}">
                <a16:creationId xmlns:a16="http://schemas.microsoft.com/office/drawing/2014/main" id="{81B574F0-0158-6ED7-C076-1AAB2AE4130B}"/>
              </a:ext>
            </a:extLst>
          </p:cNvPr>
          <p:cNvSpPr txBox="1"/>
          <p:nvPr/>
        </p:nvSpPr>
        <p:spPr>
          <a:xfrm>
            <a:off x="1588465" y="2699461"/>
            <a:ext cx="7848600" cy="5116785"/>
          </a:xfrm>
          <a:prstGeom prst="rect">
            <a:avLst/>
          </a:prstGeom>
        </p:spPr>
        <p:txBody>
          <a:bodyPr wrap="square" lIns="0" tIns="0" rIns="0" bIns="0" rtlCol="0" anchor="ctr">
            <a:spAutoFit/>
          </a:bodyPr>
          <a:lstStyle/>
          <a:p>
            <a:pPr algn="justLow" rtl="1">
              <a:lnSpc>
                <a:spcPct val="150000"/>
              </a:lnSpc>
            </a:pPr>
            <a:r>
              <a:rPr lang="ar-SA" sz="2800" dirty="0">
                <a:solidFill>
                  <a:srgbClr val="315E59"/>
                </a:solidFill>
                <a:latin typeface="Dubai" panose="020B0503030403030204" pitchFamily="34" charset="-78"/>
                <a:ea typeface="Glacial Indifference"/>
                <a:cs typeface="Dubai" panose="020B0503030403030204" pitchFamily="34" charset="-78"/>
                <a:sym typeface="Glacial Indifference"/>
              </a:rPr>
              <a:t>ختاما، في عالم يغص بأصوات الحروب، يبقى صرخة الطفل الصامتة أعمقها وأكثرها احتياجاً. جاء نظام "نبض" ليُسمع هذه الصرخة، محوّلاً لغة الجسد والنبرة إلى رسائل يفهمها المختص، ليُعيد للأطفال المتضررين حقهم في أن يُرى ألمهم، ويُقدّم للمعالج عيناً إضافية ترصد ما قد تخفيه الكلمات. ليس تشخيصاً، بل جسراً نحو فهم أسرع ورعاية أكثر إنصافاً، وفاءً لحلم أن تكون التكنولوجيا في خدمة الإنسانية حين تغيب العدالة.</a:t>
            </a:r>
          </a:p>
        </p:txBody>
      </p:sp>
      <p:sp>
        <p:nvSpPr>
          <p:cNvPr id="19" name="مستطيل: زوايا مستديرة 18">
            <a:extLst>
              <a:ext uri="{FF2B5EF4-FFF2-40B4-BE49-F238E27FC236}">
                <a16:creationId xmlns:a16="http://schemas.microsoft.com/office/drawing/2014/main" id="{148E2541-15A7-C965-9205-C1DD694EC9BD}"/>
              </a:ext>
            </a:extLst>
          </p:cNvPr>
          <p:cNvSpPr/>
          <p:nvPr/>
        </p:nvSpPr>
        <p:spPr>
          <a:xfrm>
            <a:off x="10017012" y="1966887"/>
            <a:ext cx="6476999" cy="6346701"/>
          </a:xfrm>
          <a:prstGeom prst="roundRect">
            <a:avLst>
              <a:gd name="adj" fmla="val 12343"/>
            </a:avLst>
          </a:prstGeom>
          <a:solidFill>
            <a:srgbClr val="4D9990"/>
          </a:solidFill>
          <a:ln>
            <a:solidFill>
              <a:srgbClr val="4D99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صورة 19">
            <a:extLst>
              <a:ext uri="{FF2B5EF4-FFF2-40B4-BE49-F238E27FC236}">
                <a16:creationId xmlns:a16="http://schemas.microsoft.com/office/drawing/2014/main" id="{A986603C-3690-0B33-1B98-3704711F10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95807" y="866838"/>
            <a:ext cx="5519411" cy="8279117"/>
          </a:xfrm>
          <a:prstGeom prst="roundRect">
            <a:avLst>
              <a:gd name="adj" fmla="val 11437"/>
            </a:avLst>
          </a:prstGeom>
        </p:spPr>
      </p:pic>
      <p:sp>
        <p:nvSpPr>
          <p:cNvPr id="21" name="TextBox 15">
            <a:extLst>
              <a:ext uri="{FF2B5EF4-FFF2-40B4-BE49-F238E27FC236}">
                <a16:creationId xmlns:a16="http://schemas.microsoft.com/office/drawing/2014/main" id="{83FA0777-1427-0FFB-0935-3407602308BB}"/>
              </a:ext>
            </a:extLst>
          </p:cNvPr>
          <p:cNvSpPr txBox="1"/>
          <p:nvPr/>
        </p:nvSpPr>
        <p:spPr>
          <a:xfrm>
            <a:off x="5065688" y="9375376"/>
            <a:ext cx="8156624" cy="761747"/>
          </a:xfrm>
          <a:prstGeom prst="rect">
            <a:avLst/>
          </a:prstGeom>
        </p:spPr>
        <p:txBody>
          <a:bodyPr wrap="square" lIns="0" tIns="0" rIns="0" bIns="0" rtlCol="0" anchor="ctr">
            <a:spAutoFit/>
          </a:bodyPr>
          <a:lstStyle/>
          <a:p>
            <a:pPr algn="ctr" rtl="1">
              <a:lnSpc>
                <a:spcPct val="150000"/>
              </a:lnSpc>
            </a:pPr>
            <a:r>
              <a:rPr lang="en-US" sz="3600" b="1" dirty="0">
                <a:solidFill>
                  <a:srgbClr val="315E59"/>
                </a:solidFill>
                <a:latin typeface="Dubai" panose="020B0503030403030204" pitchFamily="34" charset="-78"/>
                <a:ea typeface="Playfair Display SC Bold"/>
                <a:cs typeface="Dubai" panose="020B0503030403030204" pitchFamily="34" charset="-78"/>
                <a:sym typeface="Playfair Display SC Bold"/>
              </a:rPr>
              <a:t>16/16</a:t>
            </a:r>
          </a:p>
        </p:txBody>
      </p:sp>
    </p:spTree>
    <p:extLst>
      <p:ext uri="{BB962C8B-B14F-4D97-AF65-F5344CB8AC3E}">
        <p14:creationId xmlns:p14="http://schemas.microsoft.com/office/powerpoint/2010/main" val="1943565168"/>
      </p:ext>
    </p:extLst>
  </p:cSld>
  <p:clrMapOvr>
    <a:masterClrMapping/>
  </p:clrMapOvr>
  <p:transition spd="slow">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ADA29-E6C9-5462-B1BD-E4090BE2C0C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19D1053-041A-416C-49D4-F1D5A245568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txBody>
          <a:bodyPr anchor="ctr"/>
          <a:lstStyle/>
          <a:p>
            <a:pPr>
              <a:lnSpc>
                <a:spcPct val="150000"/>
              </a:lnSpc>
            </a:pPr>
            <a:endParaRPr lang="en-US" dirty="0"/>
          </a:p>
        </p:txBody>
      </p:sp>
      <p:sp>
        <p:nvSpPr>
          <p:cNvPr id="8" name="مربع نص 7">
            <a:extLst>
              <a:ext uri="{FF2B5EF4-FFF2-40B4-BE49-F238E27FC236}">
                <a16:creationId xmlns:a16="http://schemas.microsoft.com/office/drawing/2014/main" id="{9187050F-DD77-7287-11DA-DF0F9617E30D}"/>
              </a:ext>
            </a:extLst>
          </p:cNvPr>
          <p:cNvSpPr txBox="1"/>
          <p:nvPr/>
        </p:nvSpPr>
        <p:spPr>
          <a:xfrm>
            <a:off x="1295400" y="1866900"/>
            <a:ext cx="15697200" cy="7802136"/>
          </a:xfrm>
          <a:prstGeom prst="rect">
            <a:avLst/>
          </a:prstGeom>
          <a:noFill/>
        </p:spPr>
        <p:txBody>
          <a:bodyPr wrap="square">
            <a:spAutoFit/>
          </a:bodyPr>
          <a:lstStyle/>
          <a:p>
            <a:pPr algn="r" rtl="1">
              <a:lnSpc>
                <a:spcPct val="150000"/>
              </a:lnSpc>
            </a:pPr>
            <a:r>
              <a:rPr lang="ar-SA" sz="2400" dirty="0">
                <a:latin typeface="Dubai" panose="020B0503030403030204" pitchFamily="34" charset="-78"/>
                <a:cs typeface="Dubai" panose="020B0503030403030204" pitchFamily="34" charset="-78"/>
              </a:rPr>
              <a:t>حضره الدكتور الفاضل أود ان أشيد </a:t>
            </a:r>
            <a:r>
              <a:rPr lang="ar-SA" sz="2400" dirty="0" err="1">
                <a:latin typeface="Dubai" panose="020B0503030403030204" pitchFamily="34" charset="-78"/>
                <a:cs typeface="Dubai" panose="020B0503030403030204" pitchFamily="34" charset="-78"/>
              </a:rPr>
              <a:t>بدايه</a:t>
            </a:r>
            <a:r>
              <a:rPr lang="ar-SA" sz="2400" dirty="0">
                <a:latin typeface="Dubai" panose="020B0503030403030204" pitchFamily="34" charset="-78"/>
                <a:cs typeface="Dubai" panose="020B0503030403030204" pitchFamily="34" charset="-78"/>
              </a:rPr>
              <a:t> بجهودكم </a:t>
            </a:r>
            <a:r>
              <a:rPr lang="ar-SA" sz="2400" dirty="0" err="1">
                <a:latin typeface="Dubai" panose="020B0503030403030204" pitchFamily="34" charset="-78"/>
                <a:cs typeface="Dubai" panose="020B0503030403030204" pitchFamily="34" charset="-78"/>
              </a:rPr>
              <a:t>المبذوله</a:t>
            </a:r>
            <a:r>
              <a:rPr lang="ar-SA" sz="2400" dirty="0">
                <a:latin typeface="Dubai" panose="020B0503030403030204" pitchFamily="34" charset="-78"/>
                <a:cs typeface="Dubai" panose="020B0503030403030204" pitchFamily="34" charset="-78"/>
              </a:rPr>
              <a:t> لصقل ابداع </a:t>
            </a:r>
            <a:r>
              <a:rPr lang="ar-SA" sz="2400" dirty="0" err="1">
                <a:latin typeface="Dubai" panose="020B0503030403030204" pitchFamily="34" charset="-78"/>
                <a:cs typeface="Dubai" panose="020B0503030403030204" pitchFamily="34" charset="-78"/>
              </a:rPr>
              <a:t>الطالبه</a:t>
            </a:r>
            <a:r>
              <a:rPr lang="ar-SA" sz="2400" dirty="0">
                <a:latin typeface="Dubai" panose="020B0503030403030204" pitchFamily="34" charset="-78"/>
                <a:cs typeface="Dubai" panose="020B0503030403030204" pitchFamily="34" charset="-78"/>
              </a:rPr>
              <a:t> /فاطمة/ودعمها والاشراف على تحصيلها العلمي والسماح لرؤيتها </a:t>
            </a:r>
            <a:r>
              <a:rPr lang="ar-SA" sz="2400" dirty="0" err="1">
                <a:latin typeface="Dubai" panose="020B0503030403030204" pitchFamily="34" charset="-78"/>
                <a:cs typeface="Dubai" panose="020B0503030403030204" pitchFamily="34" charset="-78"/>
              </a:rPr>
              <a:t>العلميه</a:t>
            </a:r>
            <a:r>
              <a:rPr lang="ar-SA" sz="2400" dirty="0">
                <a:latin typeface="Dubai" panose="020B0503030403030204" pitchFamily="34" charset="-78"/>
                <a:cs typeface="Dubai" panose="020B0503030403030204" pitchFamily="34" charset="-78"/>
              </a:rPr>
              <a:t> </a:t>
            </a:r>
            <a:r>
              <a:rPr lang="ar-SA" sz="2400" dirty="0" err="1">
                <a:latin typeface="Dubai" panose="020B0503030403030204" pitchFamily="34" charset="-78"/>
                <a:cs typeface="Dubai" panose="020B0503030403030204" pitchFamily="34" charset="-78"/>
              </a:rPr>
              <a:t>بابصار</a:t>
            </a:r>
            <a:r>
              <a:rPr lang="ar-SA" sz="2400" dirty="0">
                <a:latin typeface="Dubai" panose="020B0503030403030204" pitchFamily="34" charset="-78"/>
                <a:cs typeface="Dubai" panose="020B0503030403030204" pitchFamily="34" charset="-78"/>
              </a:rPr>
              <a:t> النور عن طريق تقديم هذا المشروع الخلاّق التربوي بقدراته </a:t>
            </a:r>
            <a:r>
              <a:rPr lang="ar-SA" sz="2400" dirty="0" err="1">
                <a:latin typeface="Dubai" panose="020B0503030403030204" pitchFamily="34" charset="-78"/>
                <a:cs typeface="Dubai" panose="020B0503030403030204" pitchFamily="34" charset="-78"/>
              </a:rPr>
              <a:t>البحثيه</a:t>
            </a:r>
            <a:r>
              <a:rPr lang="ar-SA" sz="2400" dirty="0">
                <a:latin typeface="Dubai" panose="020B0503030403030204" pitchFamily="34" charset="-78"/>
                <a:cs typeface="Dubai" panose="020B0503030403030204" pitchFamily="34" charset="-78"/>
              </a:rPr>
              <a:t> </a:t>
            </a:r>
            <a:r>
              <a:rPr lang="ar-SA" sz="2400" dirty="0" err="1">
                <a:latin typeface="Dubai" panose="020B0503030403030204" pitchFamily="34" charset="-78"/>
                <a:cs typeface="Dubai" panose="020B0503030403030204" pitchFamily="34" charset="-78"/>
              </a:rPr>
              <a:t>المتقدمه</a:t>
            </a:r>
            <a:r>
              <a:rPr lang="ar-SA" sz="2400" dirty="0">
                <a:latin typeface="Dubai" panose="020B0503030403030204" pitchFamily="34" charset="-78"/>
                <a:cs typeface="Dubai" panose="020B0503030403030204" pitchFamily="34" charset="-78"/>
              </a:rPr>
              <a:t> وفق منهج علمي ونضج فكري مميز وطموح </a:t>
            </a:r>
          </a:p>
          <a:p>
            <a:pPr algn="r" rtl="1">
              <a:lnSpc>
                <a:spcPct val="150000"/>
              </a:lnSpc>
            </a:pPr>
            <a:r>
              <a:rPr lang="ar-SA" sz="2400" dirty="0">
                <a:latin typeface="Dubai" panose="020B0503030403030204" pitchFamily="34" charset="-78"/>
                <a:cs typeface="Dubai" panose="020B0503030403030204" pitchFamily="34" charset="-78"/>
              </a:rPr>
              <a:t>...</a:t>
            </a:r>
          </a:p>
          <a:p>
            <a:pPr algn="r" rtl="1">
              <a:lnSpc>
                <a:spcPct val="150000"/>
              </a:lnSpc>
            </a:pPr>
            <a:r>
              <a:rPr lang="ar-SA" sz="2400" dirty="0">
                <a:latin typeface="Dubai" panose="020B0503030403030204" pitchFamily="34" charset="-78"/>
                <a:cs typeface="Dubai" panose="020B0503030403030204" pitchFamily="34" charset="-78"/>
              </a:rPr>
              <a:t>بصفتي مختصه جامعيه بعد اطلاعي على المشروع وفصوله كافه فقد لامست جهدا وامكانيات مبتكره جديده تستحق التطبيق الواقعي </a:t>
            </a:r>
            <a:r>
              <a:rPr lang="ar-SA" sz="2400" dirty="0" err="1">
                <a:latin typeface="Dubai" panose="020B0503030403030204" pitchFamily="34" charset="-78"/>
                <a:cs typeface="Dubai" panose="020B0503030403030204" pitchFamily="34" charset="-78"/>
              </a:rPr>
              <a:t>والمساعده</a:t>
            </a:r>
            <a:r>
              <a:rPr lang="ar-SA" sz="2400" dirty="0">
                <a:latin typeface="Dubai" panose="020B0503030403030204" pitchFamily="34" charset="-78"/>
                <a:cs typeface="Dubai" panose="020B0503030403030204" pitchFamily="34" charset="-78"/>
              </a:rPr>
              <a:t> في مجال خدمه وتعديل وتحسين سلوكيات الطفل </a:t>
            </a:r>
            <a:r>
              <a:rPr lang="ar-SA" sz="2400" dirty="0" err="1">
                <a:latin typeface="Dubai" panose="020B0503030403030204" pitchFamily="34" charset="-78"/>
                <a:cs typeface="Dubai" panose="020B0503030403030204" pitchFamily="34" charset="-78"/>
              </a:rPr>
              <a:t>والتربيه</a:t>
            </a:r>
            <a:r>
              <a:rPr lang="ar-SA" sz="2400" dirty="0">
                <a:latin typeface="Dubai" panose="020B0503030403030204" pitchFamily="34" charset="-78"/>
                <a:cs typeface="Dubai" panose="020B0503030403030204" pitchFamily="34" charset="-78"/>
              </a:rPr>
              <a:t> </a:t>
            </a:r>
            <a:r>
              <a:rPr lang="ar-SA" sz="2400" dirty="0" err="1">
                <a:latin typeface="Dubai" panose="020B0503030403030204" pitchFamily="34" charset="-78"/>
                <a:cs typeface="Dubai" panose="020B0503030403030204" pitchFamily="34" charset="-78"/>
              </a:rPr>
              <a:t>الهادفه</a:t>
            </a:r>
            <a:r>
              <a:rPr lang="ar-SA" sz="2400" dirty="0">
                <a:latin typeface="Dubai" panose="020B0503030403030204" pitchFamily="34" charset="-78"/>
                <a:cs typeface="Dubai" panose="020B0503030403030204" pitchFamily="34" charset="-78"/>
              </a:rPr>
              <a:t> من خلال برنامجها "نبض" الذي يخدم بصوره مباشره اختصاصيّ علم نفس </a:t>
            </a:r>
            <a:r>
              <a:rPr lang="ar-SA" sz="2400" dirty="0" err="1">
                <a:latin typeface="Dubai" panose="020B0503030403030204" pitchFamily="34" charset="-78"/>
                <a:cs typeface="Dubai" panose="020B0503030403030204" pitchFamily="34" charset="-78"/>
              </a:rPr>
              <a:t>الطفوله</a:t>
            </a:r>
            <a:r>
              <a:rPr lang="ar-SA" sz="2400" dirty="0">
                <a:latin typeface="Dubai" panose="020B0503030403030204" pitchFamily="34" charset="-78"/>
                <a:cs typeface="Dubai" panose="020B0503030403030204" pitchFamily="34" charset="-78"/>
              </a:rPr>
              <a:t> والاطباء النفسيين لذوي الفئات </a:t>
            </a:r>
            <a:r>
              <a:rPr lang="ar-SA" sz="2400" dirty="0" err="1">
                <a:latin typeface="Dubai" panose="020B0503030403030204" pitchFamily="34" charset="-78"/>
                <a:cs typeface="Dubai" panose="020B0503030403030204" pitchFamily="34" charset="-78"/>
              </a:rPr>
              <a:t>الخاصه</a:t>
            </a:r>
            <a:r>
              <a:rPr lang="ar-SA" sz="2400" dirty="0">
                <a:latin typeface="Dubai" panose="020B0503030403030204" pitchFamily="34" charset="-78"/>
                <a:cs typeface="Dubai" panose="020B0503030403030204" pitchFamily="34" charset="-78"/>
              </a:rPr>
              <a:t> واطفال الحرب المتضررين وسيكولوجيا </a:t>
            </a:r>
            <a:r>
              <a:rPr lang="ar-SA" sz="2400" dirty="0" err="1">
                <a:latin typeface="Dubai" panose="020B0503030403030204" pitchFamily="34" charset="-78"/>
                <a:cs typeface="Dubai" panose="020B0503030403030204" pitchFamily="34" charset="-78"/>
              </a:rPr>
              <a:t>الطفوله</a:t>
            </a:r>
            <a:r>
              <a:rPr lang="ar-SA" sz="2400" dirty="0">
                <a:latin typeface="Dubai" panose="020B0503030403030204" pitchFamily="34" charset="-78"/>
                <a:cs typeface="Dubai" panose="020B0503030403030204" pitchFamily="34" charset="-78"/>
              </a:rPr>
              <a:t> عامه وما يترتب عليها من مشاكل وتعقيدات وصعوبات نمو نفسيه واجتماعيه وامكانيه دمجها بذكاء في هذا المشروع من خلال التحديات </a:t>
            </a:r>
            <a:r>
              <a:rPr lang="ar-SA" sz="2400" dirty="0" err="1">
                <a:latin typeface="Dubai" panose="020B0503030403030204" pitchFamily="34" charset="-78"/>
                <a:cs typeface="Dubai" panose="020B0503030403030204" pitchFamily="34" charset="-78"/>
              </a:rPr>
              <a:t>المطروحه</a:t>
            </a:r>
            <a:r>
              <a:rPr lang="ar-SA" sz="2400" dirty="0">
                <a:latin typeface="Dubai" panose="020B0503030403030204" pitchFamily="34" charset="-78"/>
                <a:cs typeface="Dubai" panose="020B0503030403030204" pitchFamily="34" charset="-78"/>
              </a:rPr>
              <a:t> وايجاد الحلول باستراتيجيات فعاله لها..</a:t>
            </a:r>
          </a:p>
          <a:p>
            <a:pPr algn="r" rtl="1">
              <a:lnSpc>
                <a:spcPct val="150000"/>
              </a:lnSpc>
            </a:pPr>
            <a:r>
              <a:rPr lang="ar-SA" sz="2400" dirty="0">
                <a:latin typeface="Dubai" panose="020B0503030403030204" pitchFamily="34" charset="-78"/>
                <a:cs typeface="Dubai" panose="020B0503030403030204" pitchFamily="34" charset="-78"/>
              </a:rPr>
              <a:t>اتمنى التوفيق والعمل الدؤوب </a:t>
            </a:r>
            <a:r>
              <a:rPr lang="ar-SA" sz="2400" dirty="0" err="1">
                <a:latin typeface="Dubai" panose="020B0503030403030204" pitchFamily="34" charset="-78"/>
                <a:cs typeface="Dubai" panose="020B0503030403030204" pitchFamily="34" charset="-78"/>
              </a:rPr>
              <a:t>للطالبه</a:t>
            </a:r>
            <a:r>
              <a:rPr lang="ar-SA" sz="2400" dirty="0">
                <a:latin typeface="Dubai" panose="020B0503030403030204" pitchFamily="34" charset="-78"/>
                <a:cs typeface="Dubai" panose="020B0503030403030204" pitchFamily="34" charset="-78"/>
              </a:rPr>
              <a:t> والشكر الجزيل على استلهامها هذا التطبيق العملي الشامل الذي يستحق ان ينال الاهتمام </a:t>
            </a:r>
            <a:r>
              <a:rPr lang="ar-SA" sz="2400" dirty="0" err="1">
                <a:latin typeface="Dubai" panose="020B0503030403030204" pitchFamily="34" charset="-78"/>
                <a:cs typeface="Dubai" panose="020B0503030403030204" pitchFamily="34" charset="-78"/>
              </a:rPr>
              <a:t>والرؤيه</a:t>
            </a:r>
            <a:r>
              <a:rPr lang="ar-SA" sz="2400" dirty="0">
                <a:latin typeface="Dubai" panose="020B0503030403030204" pitchFamily="34" charset="-78"/>
                <a:cs typeface="Dubai" panose="020B0503030403030204" pitchFamily="34" charset="-78"/>
              </a:rPr>
              <a:t> </a:t>
            </a:r>
            <a:r>
              <a:rPr lang="ar-SA" sz="2400" dirty="0" err="1">
                <a:latin typeface="Dubai" panose="020B0503030403030204" pitchFamily="34" charset="-78"/>
                <a:cs typeface="Dubai" panose="020B0503030403030204" pitchFamily="34" charset="-78"/>
              </a:rPr>
              <a:t>التطبيقيه</a:t>
            </a:r>
            <a:r>
              <a:rPr lang="ar-SA" sz="2400" dirty="0">
                <a:latin typeface="Dubai" panose="020B0503030403030204" pitchFamily="34" charset="-78"/>
                <a:cs typeface="Dubai" panose="020B0503030403030204" pitchFamily="34" charset="-78"/>
              </a:rPr>
              <a:t> على ارض الميدان </a:t>
            </a:r>
          </a:p>
          <a:p>
            <a:pPr algn="r" rtl="1">
              <a:lnSpc>
                <a:spcPct val="150000"/>
              </a:lnSpc>
            </a:pPr>
            <a:endParaRPr lang="ar-SA" sz="2400" dirty="0">
              <a:latin typeface="Dubai" panose="020B0503030403030204" pitchFamily="34" charset="-78"/>
              <a:cs typeface="Dubai" panose="020B0503030403030204" pitchFamily="34" charset="-78"/>
            </a:endParaRPr>
          </a:p>
          <a:p>
            <a:pPr algn="r" rtl="1">
              <a:lnSpc>
                <a:spcPct val="150000"/>
              </a:lnSpc>
            </a:pPr>
            <a:r>
              <a:rPr lang="ar-SA" sz="2400" dirty="0">
                <a:latin typeface="Dubai" panose="020B0503030403030204" pitchFamily="34" charset="-78"/>
                <a:cs typeface="Dubai" panose="020B0503030403030204" pitchFamily="34" charset="-78"/>
              </a:rPr>
              <a:t>عبير حداد </a:t>
            </a:r>
          </a:p>
          <a:p>
            <a:pPr algn="r" rtl="1">
              <a:lnSpc>
                <a:spcPct val="150000"/>
              </a:lnSpc>
            </a:pPr>
            <a:r>
              <a:rPr lang="ar-SA" sz="2400" dirty="0">
                <a:latin typeface="Dubai" panose="020B0503030403030204" pitchFamily="34" charset="-78"/>
                <a:cs typeface="Dubai" panose="020B0503030403030204" pitchFamily="34" charset="-78"/>
              </a:rPr>
              <a:t>دبلوم </a:t>
            </a:r>
            <a:r>
              <a:rPr lang="ar-SA" sz="2400" dirty="0" err="1">
                <a:latin typeface="Dubai" panose="020B0503030403030204" pitchFamily="34" charset="-78"/>
                <a:cs typeface="Dubai" panose="020B0503030403030204" pitchFamily="34" charset="-78"/>
              </a:rPr>
              <a:t>تاهيل</a:t>
            </a:r>
            <a:r>
              <a:rPr lang="ar-SA" sz="2400" dirty="0">
                <a:latin typeface="Dubai" panose="020B0503030403030204" pitchFamily="34" charset="-78"/>
                <a:cs typeface="Dubai" panose="020B0503030403030204" pitchFamily="34" charset="-78"/>
              </a:rPr>
              <a:t> تربوي </a:t>
            </a:r>
          </a:p>
          <a:p>
            <a:pPr algn="r" rtl="1">
              <a:lnSpc>
                <a:spcPct val="150000"/>
              </a:lnSpc>
            </a:pPr>
            <a:r>
              <a:rPr lang="ar-SA" sz="2400" dirty="0">
                <a:latin typeface="Dubai" panose="020B0503030403030204" pitchFamily="34" charset="-78"/>
                <a:cs typeface="Dubai" panose="020B0503030403030204" pitchFamily="34" charset="-78"/>
              </a:rPr>
              <a:t> اختصاص تربيه الطفل</a:t>
            </a:r>
            <a:endParaRPr lang="en-US" sz="2400" dirty="0">
              <a:latin typeface="Dubai" panose="020B0503030403030204" pitchFamily="34" charset="-78"/>
              <a:cs typeface="Dubai" panose="020B0503030403030204" pitchFamily="34" charset="-78"/>
            </a:endParaRPr>
          </a:p>
        </p:txBody>
      </p:sp>
      <p:sp>
        <p:nvSpPr>
          <p:cNvPr id="9" name="مستطيل: زوايا مستديرة 8">
            <a:extLst>
              <a:ext uri="{FF2B5EF4-FFF2-40B4-BE49-F238E27FC236}">
                <a16:creationId xmlns:a16="http://schemas.microsoft.com/office/drawing/2014/main" id="{B6AB7C2A-C279-AADF-E64A-8207E9E041AF}"/>
              </a:ext>
            </a:extLst>
          </p:cNvPr>
          <p:cNvSpPr/>
          <p:nvPr/>
        </p:nvSpPr>
        <p:spPr>
          <a:xfrm>
            <a:off x="2209800" y="-2324100"/>
            <a:ext cx="13868400" cy="3657600"/>
          </a:xfrm>
          <a:prstGeom prst="roundRect">
            <a:avLst/>
          </a:prstGeom>
          <a:solidFill>
            <a:srgbClr val="1D37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5">
            <a:extLst>
              <a:ext uri="{FF2B5EF4-FFF2-40B4-BE49-F238E27FC236}">
                <a16:creationId xmlns:a16="http://schemas.microsoft.com/office/drawing/2014/main" id="{8D595A75-0F12-84F7-CA81-D9AD385B090E}"/>
              </a:ext>
            </a:extLst>
          </p:cNvPr>
          <p:cNvSpPr txBox="1"/>
          <p:nvPr/>
        </p:nvSpPr>
        <p:spPr>
          <a:xfrm>
            <a:off x="4081989" y="114300"/>
            <a:ext cx="10124022" cy="931024"/>
          </a:xfrm>
          <a:prstGeom prst="rect">
            <a:avLst/>
          </a:prstGeom>
        </p:spPr>
        <p:txBody>
          <a:bodyPr lIns="0" tIns="0" rIns="0" bIns="0" rtlCol="0" anchor="ctr">
            <a:spAutoFit/>
          </a:bodyPr>
          <a:lstStyle/>
          <a:p>
            <a:pPr algn="ctr">
              <a:lnSpc>
                <a:spcPct val="150000"/>
              </a:lnSpc>
            </a:pPr>
            <a:r>
              <a:rPr lang="ar-SA" sz="4400" b="1" dirty="0">
                <a:solidFill>
                  <a:schemeClr val="bg1"/>
                </a:solidFill>
                <a:latin typeface="Dubai" panose="020B0503030403030204" pitchFamily="34" charset="-78"/>
                <a:ea typeface="Playfair Display SC Bold"/>
                <a:cs typeface="Dubai" panose="020B0503030403030204" pitchFamily="34" charset="-78"/>
                <a:sym typeface="Playfair Display SC Bold"/>
              </a:rPr>
              <a:t>آراء المختصين</a:t>
            </a:r>
            <a:endParaRPr lang="en-US" sz="4400" b="1" dirty="0">
              <a:solidFill>
                <a:schemeClr val="bg1"/>
              </a:solidFill>
              <a:latin typeface="Dubai" panose="020B0503030403030204" pitchFamily="34" charset="-78"/>
              <a:ea typeface="Playfair Display SC Bold"/>
              <a:cs typeface="Dubai" panose="020B0503030403030204" pitchFamily="34" charset="-78"/>
              <a:sym typeface="Playfair Display SC Bold"/>
            </a:endParaRPr>
          </a:p>
        </p:txBody>
      </p:sp>
      <p:grpSp>
        <p:nvGrpSpPr>
          <p:cNvPr id="18" name="Group 10">
            <a:extLst>
              <a:ext uri="{FF2B5EF4-FFF2-40B4-BE49-F238E27FC236}">
                <a16:creationId xmlns:a16="http://schemas.microsoft.com/office/drawing/2014/main" id="{499496DD-67CD-D2F5-BE7A-62747227CF29}"/>
              </a:ext>
            </a:extLst>
          </p:cNvPr>
          <p:cNvGrpSpPr/>
          <p:nvPr/>
        </p:nvGrpSpPr>
        <p:grpSpPr>
          <a:xfrm rot="-10800000">
            <a:off x="-15240" y="7620606"/>
            <a:ext cx="3867943" cy="4760545"/>
            <a:chOff x="0" y="0"/>
            <a:chExt cx="660400" cy="812800"/>
          </a:xfrm>
        </p:grpSpPr>
        <p:sp>
          <p:nvSpPr>
            <p:cNvPr id="22" name="Freeform 11">
              <a:extLst>
                <a:ext uri="{FF2B5EF4-FFF2-40B4-BE49-F238E27FC236}">
                  <a16:creationId xmlns:a16="http://schemas.microsoft.com/office/drawing/2014/main" id="{DD5C4965-9BDF-38F7-E4D8-3D98F25D0851}"/>
                </a:ext>
              </a:extLst>
            </p:cNvPr>
            <p:cNvSpPr/>
            <p:nvPr/>
          </p:nvSpPr>
          <p:spPr>
            <a:xfrm>
              <a:off x="0" y="0"/>
              <a:ext cx="660400" cy="812800"/>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txBody>
            <a:bodyPr anchor="ctr"/>
            <a:lstStyle/>
            <a:p>
              <a:pPr>
                <a:lnSpc>
                  <a:spcPct val="150000"/>
                </a:lnSpc>
              </a:pPr>
              <a:endParaRPr lang="en-US"/>
            </a:p>
          </p:txBody>
        </p:sp>
        <p:sp>
          <p:nvSpPr>
            <p:cNvPr id="23" name="TextBox 12">
              <a:extLst>
                <a:ext uri="{FF2B5EF4-FFF2-40B4-BE49-F238E27FC236}">
                  <a16:creationId xmlns:a16="http://schemas.microsoft.com/office/drawing/2014/main" id="{5457BFA8-0FC5-E2BB-F90D-86C9A2F2CC60}"/>
                </a:ext>
              </a:extLst>
            </p:cNvPr>
            <p:cNvSpPr txBox="1"/>
            <p:nvPr/>
          </p:nvSpPr>
          <p:spPr>
            <a:xfrm>
              <a:off x="0" y="-38100"/>
              <a:ext cx="660400" cy="723900"/>
            </a:xfrm>
            <a:prstGeom prst="rect">
              <a:avLst/>
            </a:prstGeom>
          </p:spPr>
          <p:txBody>
            <a:bodyPr lIns="50800" tIns="50800" rIns="50800" bIns="50800" rtlCol="0" anchor="ctr"/>
            <a:lstStyle/>
            <a:p>
              <a:pPr algn="ctr" rtl="1">
                <a:lnSpc>
                  <a:spcPct val="150000"/>
                </a:lnSpc>
              </a:pPr>
              <a:endParaRPr>
                <a:latin typeface="Dubai" panose="020B0503030403030204" pitchFamily="34" charset="-78"/>
                <a:cs typeface="Dubai" panose="020B0503030403030204" pitchFamily="34" charset="-78"/>
              </a:endParaRPr>
            </a:p>
          </p:txBody>
        </p:sp>
      </p:grpSp>
      <p:sp>
        <p:nvSpPr>
          <p:cNvPr id="24" name="Freeform 13">
            <a:extLst>
              <a:ext uri="{FF2B5EF4-FFF2-40B4-BE49-F238E27FC236}">
                <a16:creationId xmlns:a16="http://schemas.microsoft.com/office/drawing/2014/main" id="{75370174-7722-2503-CCBE-691E46641A30}"/>
              </a:ext>
            </a:extLst>
          </p:cNvPr>
          <p:cNvSpPr/>
          <p:nvPr/>
        </p:nvSpPr>
        <p:spPr>
          <a:xfrm>
            <a:off x="3001201" y="8030404"/>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nchor="ctr"/>
          <a:lstStyle/>
          <a:p>
            <a:pPr>
              <a:lnSpc>
                <a:spcPct val="150000"/>
              </a:lnSpc>
            </a:pPr>
            <a:endParaRPr lang="en-US"/>
          </a:p>
        </p:txBody>
      </p:sp>
    </p:spTree>
    <p:extLst>
      <p:ext uri="{BB962C8B-B14F-4D97-AF65-F5344CB8AC3E}">
        <p14:creationId xmlns:p14="http://schemas.microsoft.com/office/powerpoint/2010/main" val="838540478"/>
      </p:ext>
    </p:extLst>
  </p:cSld>
  <p:clrMapOvr>
    <a:masterClrMapping/>
  </p:clrMapOvr>
  <p:transition spd="slow">
    <p:push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61135-3843-0055-4544-2822D3457D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99212BC-70F5-4C07-4AD0-9D10107C707B}"/>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888" b="-11888"/>
            </a:stretch>
          </a:blipFill>
        </p:spPr>
        <p:txBody>
          <a:bodyPr anchor="ctr"/>
          <a:lstStyle/>
          <a:p>
            <a:pPr>
              <a:lnSpc>
                <a:spcPct val="150000"/>
              </a:lnSpc>
            </a:pPr>
            <a:endParaRPr lang="en-US" dirty="0"/>
          </a:p>
        </p:txBody>
      </p:sp>
      <p:sp>
        <p:nvSpPr>
          <p:cNvPr id="8" name="مربع نص 7">
            <a:extLst>
              <a:ext uri="{FF2B5EF4-FFF2-40B4-BE49-F238E27FC236}">
                <a16:creationId xmlns:a16="http://schemas.microsoft.com/office/drawing/2014/main" id="{C344CF28-E5A6-3974-E6B5-E2C8D3D762F6}"/>
              </a:ext>
            </a:extLst>
          </p:cNvPr>
          <p:cNvSpPr txBox="1"/>
          <p:nvPr/>
        </p:nvSpPr>
        <p:spPr>
          <a:xfrm>
            <a:off x="1295400" y="1866900"/>
            <a:ext cx="15697200" cy="6140142"/>
          </a:xfrm>
          <a:prstGeom prst="rect">
            <a:avLst/>
          </a:prstGeom>
          <a:noFill/>
        </p:spPr>
        <p:txBody>
          <a:bodyPr wrap="square">
            <a:spAutoFit/>
          </a:bodyPr>
          <a:lstStyle/>
          <a:p>
            <a:pPr algn="r" rtl="1">
              <a:lnSpc>
                <a:spcPct val="150000"/>
              </a:lnSpc>
            </a:pPr>
            <a:r>
              <a:rPr lang="ar-SA" sz="2400" dirty="0">
                <a:latin typeface="Dubai" panose="020B0503030403030204" pitchFamily="34" charset="-78"/>
                <a:cs typeface="Dubai" panose="020B0503030403030204" pitchFamily="34" charset="-78"/>
              </a:rPr>
              <a:t>السلام عليكم </a:t>
            </a:r>
            <a:r>
              <a:rPr lang="ar-SA" sz="2400" dirty="0" err="1">
                <a:latin typeface="Dubai" panose="020B0503030403030204" pitchFamily="34" charset="-78"/>
                <a:cs typeface="Dubai" panose="020B0503030403030204" pitchFamily="34" charset="-78"/>
              </a:rPr>
              <a:t>الاساتذه</a:t>
            </a:r>
            <a:r>
              <a:rPr lang="ar-SA" sz="2400" dirty="0">
                <a:latin typeface="Dubai" panose="020B0503030403030204" pitchFamily="34" charset="-78"/>
                <a:cs typeface="Dubai" panose="020B0503030403030204" pitchFamily="34" charset="-78"/>
              </a:rPr>
              <a:t> الاكارم </a:t>
            </a:r>
          </a:p>
          <a:p>
            <a:pPr algn="r" rtl="1">
              <a:lnSpc>
                <a:spcPct val="150000"/>
              </a:lnSpc>
            </a:pPr>
            <a:r>
              <a:rPr lang="ar-SA" sz="2400" dirty="0">
                <a:latin typeface="Dubai" panose="020B0503030403030204" pitchFamily="34" charset="-78"/>
                <a:cs typeface="Dubai" panose="020B0503030403030204" pitchFamily="34" charset="-78"/>
              </a:rPr>
              <a:t>يطيب لي تقديم رأيي المتواضع حيث يمثل هذا البرنامج اضافه نوعيه فقد تمكن من سد فجوه مهمه بين النظرية والتطبيق حيث حول النظريات </a:t>
            </a:r>
            <a:r>
              <a:rPr lang="ar-SA" sz="2400" dirty="0" err="1">
                <a:latin typeface="Dubai" panose="020B0503030403030204" pitchFamily="34" charset="-78"/>
                <a:cs typeface="Dubai" panose="020B0503030403030204" pitchFamily="34" charset="-78"/>
              </a:rPr>
              <a:t>الموضوعه</a:t>
            </a:r>
            <a:r>
              <a:rPr lang="ar-SA" sz="2400" dirty="0">
                <a:latin typeface="Dubai" panose="020B0503030403030204" pitchFamily="34" charset="-78"/>
                <a:cs typeface="Dubai" panose="020B0503030403030204" pitchFamily="34" charset="-78"/>
              </a:rPr>
              <a:t> الى ادوات </a:t>
            </a:r>
            <a:r>
              <a:rPr lang="ar-SA" sz="2400" dirty="0" err="1">
                <a:latin typeface="Dubai" panose="020B0503030403030204" pitchFamily="34" charset="-78"/>
                <a:cs typeface="Dubai" panose="020B0503030403030204" pitchFamily="34" charset="-78"/>
              </a:rPr>
              <a:t>مفيده</a:t>
            </a:r>
            <a:r>
              <a:rPr lang="ar-SA" sz="2400" dirty="0">
                <a:latin typeface="Dubai" panose="020B0503030403030204" pitchFamily="34" charset="-78"/>
                <a:cs typeface="Dubai" panose="020B0503030403030204" pitchFamily="34" charset="-78"/>
              </a:rPr>
              <a:t> تخدم البرامج </a:t>
            </a:r>
            <a:r>
              <a:rPr lang="ar-SA" sz="2400" dirty="0" err="1">
                <a:latin typeface="Dubai" panose="020B0503030403030204" pitchFamily="34" charset="-78"/>
                <a:cs typeface="Dubai" panose="020B0503030403030204" pitchFamily="34" charset="-78"/>
              </a:rPr>
              <a:t>التدريبيه</a:t>
            </a:r>
            <a:r>
              <a:rPr lang="ar-SA" sz="2400" dirty="0">
                <a:latin typeface="Dubai" panose="020B0503030403030204" pitchFamily="34" charset="-78"/>
                <a:cs typeface="Dubai" panose="020B0503030403030204" pitchFamily="34" charset="-78"/>
              </a:rPr>
              <a:t> من استبيانات وبروتوكولات وامثله واقعيه يمكن تسجيلها وتوثيقها بحالات </a:t>
            </a:r>
            <a:r>
              <a:rPr lang="ar-SA" sz="2400" dirty="0" err="1">
                <a:latin typeface="Dubai" panose="020B0503030403030204" pitchFamily="34" charset="-78"/>
                <a:cs typeface="Dubai" panose="020B0503030403030204" pitchFamily="34" charset="-78"/>
              </a:rPr>
              <a:t>دراسيه</a:t>
            </a:r>
            <a:r>
              <a:rPr lang="ar-SA" sz="2400" dirty="0">
                <a:latin typeface="Dubai" panose="020B0503030403030204" pitchFamily="34" charset="-78"/>
                <a:cs typeface="Dubai" panose="020B0503030403030204" pitchFamily="34" charset="-78"/>
              </a:rPr>
              <a:t> ومواقف حقيقيه لسلوك الفرد او الطفل وتطوره ومنهجيه تعافيه ومتابعه حالته </a:t>
            </a:r>
            <a:r>
              <a:rPr lang="ar-SA" sz="2400" dirty="0" err="1">
                <a:latin typeface="Dubai" panose="020B0503030403030204" pitchFamily="34" charset="-78"/>
                <a:cs typeface="Dubai" panose="020B0503030403030204" pitchFamily="34" charset="-78"/>
              </a:rPr>
              <a:t>النفسيه</a:t>
            </a:r>
            <a:r>
              <a:rPr lang="ar-SA" sz="2400" dirty="0">
                <a:latin typeface="Dubai" panose="020B0503030403030204" pitchFamily="34" charset="-78"/>
                <a:cs typeface="Dubai" panose="020B0503030403030204" pitchFamily="34" charset="-78"/>
              </a:rPr>
              <a:t> </a:t>
            </a:r>
            <a:r>
              <a:rPr lang="ar-SA" sz="2400" dirty="0" err="1">
                <a:latin typeface="Dubai" panose="020B0503030403030204" pitchFamily="34" charset="-78"/>
                <a:cs typeface="Dubai" panose="020B0503030403030204" pitchFamily="34" charset="-78"/>
              </a:rPr>
              <a:t>الهشه</a:t>
            </a:r>
            <a:r>
              <a:rPr lang="ar-SA" sz="2400" dirty="0">
                <a:latin typeface="Dubai" panose="020B0503030403030204" pitchFamily="34" charset="-78"/>
                <a:cs typeface="Dubai" panose="020B0503030403030204" pitchFamily="34" charset="-78"/>
              </a:rPr>
              <a:t> او المرضية او </a:t>
            </a:r>
            <a:r>
              <a:rPr lang="ar-SA" sz="2400" dirty="0" err="1">
                <a:latin typeface="Dubai" panose="020B0503030403030204" pitchFamily="34" charset="-78"/>
                <a:cs typeface="Dubai" panose="020B0503030403030204" pitchFamily="34" charset="-78"/>
              </a:rPr>
              <a:t>النمائيه</a:t>
            </a:r>
            <a:r>
              <a:rPr lang="ar-SA" sz="2400" dirty="0">
                <a:latin typeface="Dubai" panose="020B0503030403030204" pitchFamily="34" charset="-78"/>
                <a:cs typeface="Dubai" panose="020B0503030403030204" pitchFamily="34" charset="-78"/>
              </a:rPr>
              <a:t> كل على حده وفق جدوله ومصفوفه برمجيه اثبتت </a:t>
            </a:r>
            <a:r>
              <a:rPr lang="ar-SA" sz="2400" dirty="0" err="1">
                <a:latin typeface="Dubai" panose="020B0503030403030204" pitchFamily="34" charset="-78"/>
                <a:cs typeface="Dubai" panose="020B0503030403030204" pitchFamily="34" charset="-78"/>
              </a:rPr>
              <a:t>نجاعتها</a:t>
            </a:r>
            <a:r>
              <a:rPr lang="ar-SA" sz="2400" dirty="0">
                <a:latin typeface="Dubai" panose="020B0503030403030204" pitchFamily="34" charset="-78"/>
                <a:cs typeface="Dubai" panose="020B0503030403030204" pitchFamily="34" charset="-78"/>
              </a:rPr>
              <a:t> اكاديميا </a:t>
            </a:r>
            <a:r>
              <a:rPr lang="ar-SA" sz="2400" dirty="0" err="1">
                <a:latin typeface="Dubai" panose="020B0503030403030204" pitchFamily="34" charset="-78"/>
                <a:cs typeface="Dubai" panose="020B0503030403030204" pitchFamily="34" charset="-78"/>
              </a:rPr>
              <a:t>بامكانات</a:t>
            </a:r>
            <a:r>
              <a:rPr lang="ar-SA" sz="2400" dirty="0">
                <a:latin typeface="Dubai" panose="020B0503030403030204" pitchFamily="34" charset="-78"/>
                <a:cs typeface="Dubai" panose="020B0503030403030204" pitchFamily="34" charset="-78"/>
              </a:rPr>
              <a:t> </a:t>
            </a:r>
            <a:r>
              <a:rPr lang="ar-SA" sz="2400" dirty="0" err="1">
                <a:latin typeface="Dubai" panose="020B0503030403030204" pitchFamily="34" charset="-78"/>
                <a:cs typeface="Dubai" panose="020B0503030403030204" pitchFamily="34" charset="-78"/>
              </a:rPr>
              <a:t>الطالبه</a:t>
            </a:r>
            <a:r>
              <a:rPr lang="ar-SA" sz="2400" dirty="0">
                <a:latin typeface="Dubai" panose="020B0503030403030204" pitchFamily="34" charset="-78"/>
                <a:cs typeface="Dubai" panose="020B0503030403030204" pitchFamily="34" charset="-78"/>
              </a:rPr>
              <a:t> التي وظفت جهدها من هذه </a:t>
            </a:r>
            <a:r>
              <a:rPr lang="ar-SA" sz="2400" dirty="0" err="1">
                <a:latin typeface="Dubai" panose="020B0503030403030204" pitchFamily="34" charset="-78"/>
                <a:cs typeface="Dubai" panose="020B0503030403030204" pitchFamily="34" charset="-78"/>
              </a:rPr>
              <a:t>المرحله</a:t>
            </a:r>
            <a:r>
              <a:rPr lang="ar-SA" sz="2400" dirty="0">
                <a:latin typeface="Dubai" panose="020B0503030403030204" pitchFamily="34" charset="-78"/>
                <a:cs typeface="Dubai" panose="020B0503030403030204" pitchFamily="34" charset="-78"/>
              </a:rPr>
              <a:t> </a:t>
            </a:r>
            <a:r>
              <a:rPr lang="ar-SA" sz="2400" dirty="0" err="1">
                <a:latin typeface="Dubai" panose="020B0503030403030204" pitchFamily="34" charset="-78"/>
                <a:cs typeface="Dubai" panose="020B0503030403030204" pitchFamily="34" charset="-78"/>
              </a:rPr>
              <a:t>المبكره</a:t>
            </a:r>
            <a:r>
              <a:rPr lang="ar-SA" sz="2400" dirty="0">
                <a:latin typeface="Dubai" panose="020B0503030403030204" pitchFamily="34" charset="-78"/>
                <a:cs typeface="Dubai" panose="020B0503030403030204" pitchFamily="34" charset="-78"/>
              </a:rPr>
              <a:t> لتبشرنا بعمل مستقبلي متميز ارى فيها بذره عمل اكاديمي واعد وكتقدير شخصي "دون اطاله" لهذا المشروع فهو انطلاقة قويه وجديه لطالبه فاعله طموحه تسعى </a:t>
            </a:r>
            <a:r>
              <a:rPr lang="ar-SA" sz="2400" dirty="0" err="1">
                <a:latin typeface="Dubai" panose="020B0503030403030204" pitchFamily="34" charset="-78"/>
                <a:cs typeface="Dubai" panose="020B0503030403030204" pitchFamily="34" charset="-78"/>
              </a:rPr>
              <a:t>للاسهام</a:t>
            </a:r>
            <a:r>
              <a:rPr lang="ar-SA" sz="2400" dirty="0">
                <a:latin typeface="Dubai" panose="020B0503030403030204" pitchFamily="34" charset="-78"/>
                <a:cs typeface="Dubai" panose="020B0503030403030204" pitchFamily="34" charset="-78"/>
              </a:rPr>
              <a:t> </a:t>
            </a:r>
            <a:r>
              <a:rPr lang="ar-SA" sz="2400" dirty="0" err="1">
                <a:latin typeface="Dubai" panose="020B0503030403030204" pitchFamily="34" charset="-78"/>
                <a:cs typeface="Dubai" panose="020B0503030403030204" pitchFamily="34" charset="-78"/>
              </a:rPr>
              <a:t>بفعاليه</a:t>
            </a:r>
            <a:r>
              <a:rPr lang="ar-SA" sz="2400" dirty="0">
                <a:latin typeface="Dubai" panose="020B0503030403030204" pitchFamily="34" charset="-78"/>
                <a:cs typeface="Dubai" panose="020B0503030403030204" pitchFamily="34" charset="-78"/>
              </a:rPr>
              <a:t> وروح يقظه في المجتمع</a:t>
            </a:r>
          </a:p>
          <a:p>
            <a:pPr algn="r" rtl="1">
              <a:lnSpc>
                <a:spcPct val="150000"/>
              </a:lnSpc>
            </a:pPr>
            <a:endParaRPr lang="ar-SA" sz="2400" dirty="0">
              <a:latin typeface="Dubai" panose="020B0503030403030204" pitchFamily="34" charset="-78"/>
              <a:cs typeface="Dubai" panose="020B0503030403030204" pitchFamily="34" charset="-78"/>
            </a:endParaRPr>
          </a:p>
          <a:p>
            <a:pPr algn="r" rtl="1">
              <a:lnSpc>
                <a:spcPct val="150000"/>
              </a:lnSpc>
            </a:pPr>
            <a:r>
              <a:rPr lang="ar-SA" sz="2400" dirty="0">
                <a:latin typeface="Dubai" panose="020B0503030403030204" pitchFamily="34" charset="-78"/>
                <a:cs typeface="Dubai" panose="020B0503030403030204" pitchFamily="34" charset="-78"/>
              </a:rPr>
              <a:t>/اسراء الطويل اختصاصيه علم اجتماع جامعة حمص</a:t>
            </a:r>
          </a:p>
          <a:p>
            <a:pPr algn="r" rtl="1">
              <a:lnSpc>
                <a:spcPct val="150000"/>
              </a:lnSpc>
            </a:pPr>
            <a:r>
              <a:rPr lang="ar-SA" sz="2400" dirty="0">
                <a:latin typeface="Dubai" panose="020B0503030403030204" pitchFamily="34" charset="-78"/>
                <a:cs typeface="Dubai" panose="020B0503030403030204" pitchFamily="34" charset="-78"/>
              </a:rPr>
              <a:t> </a:t>
            </a:r>
            <a:r>
              <a:rPr lang="ar-SA" sz="2400" dirty="0" err="1">
                <a:latin typeface="Dubai" panose="020B0503030403030204" pitchFamily="34" charset="-78"/>
                <a:cs typeface="Dubai" panose="020B0503030403030204" pitchFamily="34" charset="-78"/>
              </a:rPr>
              <a:t>استشاريه</a:t>
            </a:r>
            <a:r>
              <a:rPr lang="ar-SA" sz="2400" dirty="0">
                <a:latin typeface="Dubai" panose="020B0503030403030204" pitchFamily="34" charset="-78"/>
                <a:cs typeface="Dubai" panose="020B0503030403030204" pitchFamily="34" charset="-78"/>
              </a:rPr>
              <a:t> نفسيه/ برلين المانيا</a:t>
            </a:r>
          </a:p>
          <a:p>
            <a:pPr algn="r" rtl="1">
              <a:lnSpc>
                <a:spcPct val="150000"/>
              </a:lnSpc>
            </a:pPr>
            <a:r>
              <a:rPr lang="ar-SA" sz="2400" dirty="0">
                <a:latin typeface="Dubai" panose="020B0503030403030204" pitchFamily="34" charset="-78"/>
                <a:cs typeface="Dubai" panose="020B0503030403030204" pitchFamily="34" charset="-78"/>
              </a:rPr>
              <a:t>مدير حاله سابقا حماه </a:t>
            </a:r>
            <a:r>
              <a:rPr lang="ar-SA" sz="2400" dirty="0" err="1">
                <a:latin typeface="Dubai" panose="020B0503030403030204" pitchFamily="34" charset="-78"/>
                <a:cs typeface="Dubai" panose="020B0503030403030204" pitchFamily="34" charset="-78"/>
              </a:rPr>
              <a:t>حربنفسه</a:t>
            </a:r>
            <a:r>
              <a:rPr lang="ar-SA" sz="2400" dirty="0">
                <a:latin typeface="Dubai" panose="020B0503030403030204" pitchFamily="34" charset="-78"/>
                <a:cs typeface="Dubai" panose="020B0503030403030204" pitchFamily="34" charset="-78"/>
              </a:rPr>
              <a:t> "</a:t>
            </a:r>
            <a:r>
              <a:rPr lang="ar-SA" sz="2400" dirty="0" err="1">
                <a:latin typeface="Dubai" panose="020B0503030403030204" pitchFamily="34" charset="-78"/>
                <a:cs typeface="Dubai" panose="020B0503030403030204" pitchFamily="34" charset="-78"/>
              </a:rPr>
              <a:t>يونيسيف"الطفولة</a:t>
            </a:r>
            <a:endParaRPr lang="en-US" sz="2400" dirty="0">
              <a:latin typeface="Dubai" panose="020B0503030403030204" pitchFamily="34" charset="-78"/>
              <a:cs typeface="Dubai" panose="020B0503030403030204" pitchFamily="34" charset="-78"/>
            </a:endParaRPr>
          </a:p>
        </p:txBody>
      </p:sp>
      <p:sp>
        <p:nvSpPr>
          <p:cNvPr id="9" name="مستطيل: زوايا مستديرة 8">
            <a:extLst>
              <a:ext uri="{FF2B5EF4-FFF2-40B4-BE49-F238E27FC236}">
                <a16:creationId xmlns:a16="http://schemas.microsoft.com/office/drawing/2014/main" id="{9A7AE771-0A06-D0FF-1C13-A84D5B115287}"/>
              </a:ext>
            </a:extLst>
          </p:cNvPr>
          <p:cNvSpPr/>
          <p:nvPr/>
        </p:nvSpPr>
        <p:spPr>
          <a:xfrm>
            <a:off x="2209800" y="-2324100"/>
            <a:ext cx="13868400" cy="3657600"/>
          </a:xfrm>
          <a:prstGeom prst="roundRect">
            <a:avLst/>
          </a:prstGeom>
          <a:solidFill>
            <a:srgbClr val="1D37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5">
            <a:extLst>
              <a:ext uri="{FF2B5EF4-FFF2-40B4-BE49-F238E27FC236}">
                <a16:creationId xmlns:a16="http://schemas.microsoft.com/office/drawing/2014/main" id="{0E1CA6DC-E0E9-6BCC-30B6-5AFBADF2692F}"/>
              </a:ext>
            </a:extLst>
          </p:cNvPr>
          <p:cNvSpPr txBox="1"/>
          <p:nvPr/>
        </p:nvSpPr>
        <p:spPr>
          <a:xfrm>
            <a:off x="4081989" y="114300"/>
            <a:ext cx="10124022" cy="931024"/>
          </a:xfrm>
          <a:prstGeom prst="rect">
            <a:avLst/>
          </a:prstGeom>
        </p:spPr>
        <p:txBody>
          <a:bodyPr lIns="0" tIns="0" rIns="0" bIns="0" rtlCol="0" anchor="ctr">
            <a:spAutoFit/>
          </a:bodyPr>
          <a:lstStyle/>
          <a:p>
            <a:pPr algn="ctr">
              <a:lnSpc>
                <a:spcPct val="150000"/>
              </a:lnSpc>
            </a:pPr>
            <a:r>
              <a:rPr lang="ar-SA" sz="4400" b="1" dirty="0">
                <a:solidFill>
                  <a:schemeClr val="bg1"/>
                </a:solidFill>
                <a:latin typeface="Dubai" panose="020B0503030403030204" pitchFamily="34" charset="-78"/>
                <a:ea typeface="Playfair Display SC Bold"/>
                <a:cs typeface="Dubai" panose="020B0503030403030204" pitchFamily="34" charset="-78"/>
                <a:sym typeface="Playfair Display SC Bold"/>
              </a:rPr>
              <a:t>آراء المختصين</a:t>
            </a:r>
            <a:endParaRPr lang="en-US" sz="4400" b="1" dirty="0">
              <a:solidFill>
                <a:schemeClr val="bg1"/>
              </a:solidFill>
              <a:latin typeface="Dubai" panose="020B0503030403030204" pitchFamily="34" charset="-78"/>
              <a:ea typeface="Playfair Display SC Bold"/>
              <a:cs typeface="Dubai" panose="020B0503030403030204" pitchFamily="34" charset="-78"/>
              <a:sym typeface="Playfair Display SC Bold"/>
            </a:endParaRPr>
          </a:p>
        </p:txBody>
      </p:sp>
      <p:grpSp>
        <p:nvGrpSpPr>
          <p:cNvPr id="18" name="Group 10">
            <a:extLst>
              <a:ext uri="{FF2B5EF4-FFF2-40B4-BE49-F238E27FC236}">
                <a16:creationId xmlns:a16="http://schemas.microsoft.com/office/drawing/2014/main" id="{71B60203-CE9E-21E3-8865-DB5A570B642B}"/>
              </a:ext>
            </a:extLst>
          </p:cNvPr>
          <p:cNvGrpSpPr/>
          <p:nvPr/>
        </p:nvGrpSpPr>
        <p:grpSpPr>
          <a:xfrm rot="-10800000">
            <a:off x="-15240" y="7620606"/>
            <a:ext cx="3867943" cy="4760545"/>
            <a:chOff x="0" y="0"/>
            <a:chExt cx="660400" cy="812800"/>
          </a:xfrm>
        </p:grpSpPr>
        <p:sp>
          <p:nvSpPr>
            <p:cNvPr id="22" name="Freeform 11">
              <a:extLst>
                <a:ext uri="{FF2B5EF4-FFF2-40B4-BE49-F238E27FC236}">
                  <a16:creationId xmlns:a16="http://schemas.microsoft.com/office/drawing/2014/main" id="{E78835C5-0642-9422-8C52-4D0670AED32E}"/>
                </a:ext>
              </a:extLst>
            </p:cNvPr>
            <p:cNvSpPr/>
            <p:nvPr/>
          </p:nvSpPr>
          <p:spPr>
            <a:xfrm>
              <a:off x="0" y="0"/>
              <a:ext cx="660400" cy="812800"/>
            </a:xfrm>
            <a:custGeom>
              <a:avLst/>
              <a:gdLst/>
              <a:ahLst/>
              <a:cxnLst/>
              <a:rect l="l" t="t" r="r" b="b"/>
              <a:pathLst>
                <a:path w="660400" h="812800">
                  <a:moveTo>
                    <a:pt x="220252" y="793731"/>
                  </a:moveTo>
                  <a:cubicBezTo>
                    <a:pt x="254109" y="805245"/>
                    <a:pt x="292600" y="812800"/>
                    <a:pt x="330378" y="812800"/>
                  </a:cubicBezTo>
                  <a:cubicBezTo>
                    <a:pt x="368157" y="812800"/>
                    <a:pt x="404509" y="806323"/>
                    <a:pt x="438009" y="794809"/>
                  </a:cubicBezTo>
                  <a:cubicBezTo>
                    <a:pt x="438723" y="794450"/>
                    <a:pt x="439435" y="794450"/>
                    <a:pt x="440148" y="794090"/>
                  </a:cubicBezTo>
                  <a:cubicBezTo>
                    <a:pt x="565955" y="748035"/>
                    <a:pt x="658618" y="626421"/>
                    <a:pt x="660400" y="484298"/>
                  </a:cubicBezTo>
                  <a:lnTo>
                    <a:pt x="660400" y="0"/>
                  </a:lnTo>
                  <a:lnTo>
                    <a:pt x="0" y="0"/>
                  </a:lnTo>
                  <a:lnTo>
                    <a:pt x="0" y="483939"/>
                  </a:lnTo>
                  <a:cubicBezTo>
                    <a:pt x="1782" y="627140"/>
                    <a:pt x="93019" y="748755"/>
                    <a:pt x="220252" y="793731"/>
                  </a:cubicBezTo>
                  <a:close/>
                </a:path>
              </a:pathLst>
            </a:custGeom>
            <a:ln w="57150" cap="sq">
              <a:solidFill>
                <a:srgbClr val="4D9990"/>
              </a:solidFill>
              <a:prstDash val="solid"/>
              <a:miter/>
            </a:ln>
          </p:spPr>
          <p:txBody>
            <a:bodyPr anchor="ctr"/>
            <a:lstStyle/>
            <a:p>
              <a:pPr>
                <a:lnSpc>
                  <a:spcPct val="150000"/>
                </a:lnSpc>
              </a:pPr>
              <a:endParaRPr lang="en-US"/>
            </a:p>
          </p:txBody>
        </p:sp>
        <p:sp>
          <p:nvSpPr>
            <p:cNvPr id="23" name="TextBox 12">
              <a:extLst>
                <a:ext uri="{FF2B5EF4-FFF2-40B4-BE49-F238E27FC236}">
                  <a16:creationId xmlns:a16="http://schemas.microsoft.com/office/drawing/2014/main" id="{32EB3670-4155-804D-8809-6EA9B0EB0F92}"/>
                </a:ext>
              </a:extLst>
            </p:cNvPr>
            <p:cNvSpPr txBox="1"/>
            <p:nvPr/>
          </p:nvSpPr>
          <p:spPr>
            <a:xfrm>
              <a:off x="0" y="-38100"/>
              <a:ext cx="660400" cy="723900"/>
            </a:xfrm>
            <a:prstGeom prst="rect">
              <a:avLst/>
            </a:prstGeom>
          </p:spPr>
          <p:txBody>
            <a:bodyPr lIns="50800" tIns="50800" rIns="50800" bIns="50800" rtlCol="0" anchor="ctr"/>
            <a:lstStyle/>
            <a:p>
              <a:pPr algn="ctr" rtl="1">
                <a:lnSpc>
                  <a:spcPct val="150000"/>
                </a:lnSpc>
              </a:pPr>
              <a:endParaRPr>
                <a:latin typeface="Dubai" panose="020B0503030403030204" pitchFamily="34" charset="-78"/>
                <a:cs typeface="Dubai" panose="020B0503030403030204" pitchFamily="34" charset="-78"/>
              </a:endParaRPr>
            </a:p>
          </p:txBody>
        </p:sp>
      </p:grpSp>
      <p:sp>
        <p:nvSpPr>
          <p:cNvPr id="24" name="Freeform 13">
            <a:extLst>
              <a:ext uri="{FF2B5EF4-FFF2-40B4-BE49-F238E27FC236}">
                <a16:creationId xmlns:a16="http://schemas.microsoft.com/office/drawing/2014/main" id="{DF1BC7AF-22E1-3CD9-B562-7D180B1C6DD0}"/>
              </a:ext>
            </a:extLst>
          </p:cNvPr>
          <p:cNvSpPr/>
          <p:nvPr/>
        </p:nvSpPr>
        <p:spPr>
          <a:xfrm>
            <a:off x="3001201" y="8030404"/>
            <a:ext cx="959515" cy="1078495"/>
          </a:xfrm>
          <a:custGeom>
            <a:avLst/>
            <a:gdLst/>
            <a:ahLst/>
            <a:cxnLst/>
            <a:rect l="l" t="t" r="r" b="b"/>
            <a:pathLst>
              <a:path w="959515" h="1078495">
                <a:moveTo>
                  <a:pt x="0" y="0"/>
                </a:moveTo>
                <a:lnTo>
                  <a:pt x="959515" y="0"/>
                </a:lnTo>
                <a:lnTo>
                  <a:pt x="959515" y="1078494"/>
                </a:lnTo>
                <a:lnTo>
                  <a:pt x="0" y="10784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nchor="ctr"/>
          <a:lstStyle/>
          <a:p>
            <a:pPr>
              <a:lnSpc>
                <a:spcPct val="150000"/>
              </a:lnSpc>
            </a:pPr>
            <a:endParaRPr lang="en-US"/>
          </a:p>
        </p:txBody>
      </p:sp>
    </p:spTree>
    <p:extLst>
      <p:ext uri="{BB962C8B-B14F-4D97-AF65-F5344CB8AC3E}">
        <p14:creationId xmlns:p14="http://schemas.microsoft.com/office/powerpoint/2010/main" val="1656780542"/>
      </p:ext>
    </p:extLst>
  </p:cSld>
  <p:clrMapOvr>
    <a:masterClrMapping/>
  </p:clrMapOvr>
  <p:transition spd="slow">
    <p:push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1204</Words>
  <Application>Microsoft Office PowerPoint</Application>
  <PresentationFormat>مخصص</PresentationFormat>
  <Paragraphs>167</Paragraphs>
  <Slides>22</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22</vt:i4>
      </vt:variant>
    </vt:vector>
  </HeadingPairs>
  <TitlesOfParts>
    <vt:vector size="26" baseType="lpstr">
      <vt:lpstr>Dubai</vt:lpstr>
      <vt:lpstr>Arial</vt:lpstr>
      <vt:lpstr>Calibri</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windows</cp:lastModifiedBy>
  <cp:revision>1</cp:revision>
  <dcterms:created xsi:type="dcterms:W3CDTF">2006-08-16T00:00:00Z</dcterms:created>
  <dcterms:modified xsi:type="dcterms:W3CDTF">2026-07-31T22:30:25Z</dcterms:modified>
  <dc:identifier>DAHQr1gPq3o</dc:identifier>
</cp:coreProperties>
</file>