
<file path=[Content_Types].xml><?xml version="1.0" encoding="utf-8"?>
<Types xmlns="http://schemas.openxmlformats.org/package/2006/content-types">
  <Default Extension="bin" ContentType="image/unknown"/>
  <Default Extension="emf" ContentType="image/x-emf"/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15.jpg" ContentType="image/jpeg"/>
  <Override PartName="/ppt/media/image16.jpg" ContentType="image/jpeg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17.jpg" ContentType="image/jpeg"/>
  <Override PartName="/ppt/media/image18.jpg" ContentType="image/jpeg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0" r:id="rId17"/>
  </p:sldIdLst>
  <p:sldSz cx="12192000" cy="6858000"/>
  <p:notesSz cx="6858000" cy="12192000"/>
  <p:embeddedFontLst>
    <p:embeddedFont>
      <p:font typeface="Dubai" panose="020B0503030403030204" pitchFamily="34" charset="-78"/>
      <p:regular r:id="rId19"/>
      <p:bold r:id="rId20"/>
    </p:embeddedFont>
  </p:embeddedFontLst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C166"/>
    <a:srgbClr val="1749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31" autoAdjust="0"/>
    <p:restoredTop sz="94610"/>
  </p:normalViewPr>
  <p:slideViewPr>
    <p:cSldViewPr snapToGrid="0" snapToObjects="1">
      <p:cViewPr varScale="1">
        <p:scale>
          <a:sx n="56" d="100"/>
          <a:sy n="56" d="100"/>
        </p:scale>
        <p:origin x="14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6048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C11ED-2B72-329F-9791-6078AD1E3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5F7145-949E-0EB4-6D3A-AF3325E163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8B3279-075B-30CB-FCB4-829A08DD5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21BF8-4A2D-BEF6-5F51-9A34A6EFD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87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2FFE2-6B3E-348E-8170-BA5E9CF2C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324435-F5AC-934C-757C-F1020A9BD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19DF58-1E98-A9F5-7B3A-158FF18DBB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42469-A273-8584-2596-2EE5F2B800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575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push dir="u"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hips.hearstapps.com/3ae0f17f2fc49b8a0a4202aafb089c388eb50679.jpg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">
                <a:srgbClr val="0A2F1C">
                  <a:alpha val="90000"/>
                </a:srgbClr>
              </a:gs>
              <a:gs pos="50000">
                <a:srgbClr val="0A2F1C">
                  <a:alpha val="90000"/>
                </a:srgbClr>
              </a:gs>
              <a:gs pos="100000">
                <a:srgbClr val="2E7D32">
                  <a:alpha val="90000"/>
                </a:srgbClr>
              </a:gs>
            </a:gsLst>
            <a:lin ang="2700000" scaled="1"/>
          </a:gradFill>
          <a:ln/>
        </p:spPr>
      </p:sp>
      <p:sp>
        <p:nvSpPr>
          <p:cNvPr id="5" name="Shape 1"/>
          <p:cNvSpPr/>
          <p:nvPr/>
        </p:nvSpPr>
        <p:spPr>
          <a:xfrm>
            <a:off x="4964549" y="1925955"/>
            <a:ext cx="2265045" cy="426720"/>
          </a:xfrm>
          <a:custGeom>
            <a:avLst/>
            <a:gdLst/>
            <a:ahLst/>
            <a:cxnLst/>
            <a:rect l="l" t="t" r="r" b="b"/>
            <a:pathLst>
              <a:path w="2265045" h="426720">
                <a:moveTo>
                  <a:pt x="213360" y="0"/>
                </a:moveTo>
                <a:lnTo>
                  <a:pt x="2051685" y="0"/>
                </a:lnTo>
                <a:cubicBezTo>
                  <a:pt x="2169520" y="0"/>
                  <a:pt x="2265045" y="95525"/>
                  <a:pt x="2265045" y="213360"/>
                </a:cubicBezTo>
                <a:lnTo>
                  <a:pt x="2265045" y="213360"/>
                </a:lnTo>
                <a:cubicBezTo>
                  <a:pt x="2265045" y="331195"/>
                  <a:pt x="2169520" y="426720"/>
                  <a:pt x="2051685" y="426720"/>
                </a:cubicBezTo>
                <a:lnTo>
                  <a:pt x="213360" y="426720"/>
                </a:lnTo>
                <a:cubicBezTo>
                  <a:pt x="95603" y="426720"/>
                  <a:pt x="0" y="331117"/>
                  <a:pt x="0" y="213360"/>
                </a:cubicBezTo>
                <a:lnTo>
                  <a:pt x="0" y="213360"/>
                </a:lnTo>
                <a:cubicBezTo>
                  <a:pt x="0" y="95603"/>
                  <a:pt x="95603" y="0"/>
                  <a:pt x="213360" y="0"/>
                </a:cubicBezTo>
                <a:close/>
              </a:path>
            </a:pathLst>
          </a:custGeom>
          <a:solidFill>
            <a:srgbClr val="4CAF50">
              <a:alpha val="30196"/>
            </a:srgbClr>
          </a:solidFill>
          <a:ln w="10160">
            <a:solidFill>
              <a:srgbClr val="4CAF50">
                <a:alpha val="50196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5154097" y="2028825"/>
            <a:ext cx="1883926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kern="0" spc="34" dirty="0" err="1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مشروع</a:t>
            </a:r>
            <a:r>
              <a:rPr lang="en-US" sz="1350" b="1" kern="0" spc="34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ar-SA" sz="1350" b="1" kern="0" spc="34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فصلي </a:t>
            </a:r>
            <a:r>
              <a:rPr lang="en-US" sz="1350" b="1" kern="0" spc="34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2025-2026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Text 3"/>
          <p:cNvSpPr/>
          <p:nvPr/>
        </p:nvSpPr>
        <p:spPr>
          <a:xfrm>
            <a:off x="1957626" y="2737485"/>
            <a:ext cx="8277225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45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كشف الإصابات الرياضية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algn="ctr">
              <a:lnSpc>
                <a:spcPct val="100000"/>
              </a:lnSpc>
            </a:pPr>
            <a:r>
              <a:rPr lang="en-US" sz="4500" b="1" dirty="0">
                <a:solidFill>
                  <a:srgbClr val="81C784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من خلال تحليل الصور والفيديوهات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8" name="Shape 4"/>
          <p:cNvSpPr/>
          <p:nvPr/>
        </p:nvSpPr>
        <p:spPr>
          <a:xfrm>
            <a:off x="5106761" y="4394950"/>
            <a:ext cx="1978478" cy="45719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4CAF50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9" name="Text 5"/>
          <p:cNvSpPr/>
          <p:nvPr/>
        </p:nvSpPr>
        <p:spPr>
          <a:xfrm>
            <a:off x="7030148" y="4890135"/>
            <a:ext cx="190119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20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إعداد الطالبة</a:t>
            </a:r>
            <a:endParaRPr lang="en-US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Text 6"/>
          <p:cNvSpPr/>
          <p:nvPr/>
        </p:nvSpPr>
        <p:spPr>
          <a:xfrm>
            <a:off x="7014690" y="5233035"/>
            <a:ext cx="191665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24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سارة العموري</a:t>
            </a:r>
            <a:endParaRPr lang="en-US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" name="Text 7"/>
          <p:cNvSpPr/>
          <p:nvPr/>
        </p:nvSpPr>
        <p:spPr>
          <a:xfrm>
            <a:off x="2621309" y="4872990"/>
            <a:ext cx="2532788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0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إشراف الدكتور</a:t>
            </a:r>
            <a:r>
              <a:rPr lang="ar-SA" sz="20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المهندس</a:t>
            </a:r>
            <a:endParaRPr lang="en-US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Text 8"/>
          <p:cNvSpPr/>
          <p:nvPr/>
        </p:nvSpPr>
        <p:spPr>
          <a:xfrm>
            <a:off x="2804670" y="5215890"/>
            <a:ext cx="234252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ar-SA" sz="24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أحمد رياض كردي</a:t>
            </a:r>
            <a:endParaRPr lang="en-US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3352407" y="5880735"/>
            <a:ext cx="5487186" cy="45719"/>
          </a:xfrm>
          <a:custGeom>
            <a:avLst/>
            <a:gdLst/>
            <a:ahLst/>
            <a:cxnLst/>
            <a:rect l="l" t="t" r="r" b="b"/>
            <a:pathLst>
              <a:path w="3381375" h="7620">
                <a:moveTo>
                  <a:pt x="0" y="0"/>
                </a:moveTo>
                <a:lnTo>
                  <a:pt x="3381375" y="0"/>
                </a:lnTo>
                <a:lnTo>
                  <a:pt x="3381375" y="7620"/>
                </a:lnTo>
                <a:lnTo>
                  <a:pt x="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4CAF50">
              <a:alpha val="30196"/>
            </a:srgbClr>
          </a:solidFill>
          <a:ln/>
        </p:spPr>
      </p:sp>
      <p:sp>
        <p:nvSpPr>
          <p:cNvPr id="14" name="Text 10"/>
          <p:cNvSpPr/>
          <p:nvPr/>
        </p:nvSpPr>
        <p:spPr>
          <a:xfrm>
            <a:off x="8393632" y="312688"/>
            <a:ext cx="3467100" cy="12172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ar-SA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الجمهورية العربية السورية</a:t>
            </a:r>
          </a:p>
          <a:p>
            <a:pPr>
              <a:lnSpc>
                <a:spcPct val="130000"/>
              </a:lnSpc>
            </a:pPr>
            <a:r>
              <a:rPr lang="ar-SA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وزارة التعليم العالي والبحث العلمي</a:t>
            </a:r>
          </a:p>
          <a:p>
            <a:pPr>
              <a:lnSpc>
                <a:spcPct val="130000"/>
              </a:lnSpc>
            </a:pPr>
            <a:r>
              <a:rPr lang="ar-SA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الجامعة الوطنية الخاصة</a:t>
            </a:r>
          </a:p>
          <a:p>
            <a:pPr>
              <a:lnSpc>
                <a:spcPct val="130000"/>
              </a:lnSpc>
            </a:pPr>
            <a:r>
              <a:rPr lang="ar-SA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كلية الهندسة – قسم هندسة الحاسوب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16" name="صورة 15" descr="صورة تحتوي على الرسومات, ملصق, شعار, تصميم الجرافيك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0FEA843E-D7E8-8649-DBD5-FA47231B00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948" y="452647"/>
            <a:ext cx="1329043" cy="130465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60537" y="381000"/>
            <a:ext cx="847725" cy="304800"/>
          </a:xfrm>
          <a:custGeom>
            <a:avLst/>
            <a:gdLst/>
            <a:ahLst/>
            <a:cxnLst/>
            <a:rect l="l" t="t" r="r" b="b"/>
            <a:pathLst>
              <a:path w="847725" h="304800">
                <a:moveTo>
                  <a:pt x="152400" y="0"/>
                </a:moveTo>
                <a:lnTo>
                  <a:pt x="695325" y="0"/>
                </a:lnTo>
                <a:cubicBezTo>
                  <a:pt x="779437" y="0"/>
                  <a:pt x="847725" y="68288"/>
                  <a:pt x="847725" y="152400"/>
                </a:cubicBezTo>
                <a:lnTo>
                  <a:pt x="847725" y="152400"/>
                </a:lnTo>
                <a:cubicBezTo>
                  <a:pt x="847725" y="236512"/>
                  <a:pt x="779437" y="304800"/>
                  <a:pt x="695325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11112937" y="449580"/>
            <a:ext cx="612338" cy="1752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المحتويات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>
            <a:off x="381000" y="930734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محتويات العرض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81000" y="1756410"/>
            <a:ext cx="11422380" cy="1417320"/>
          </a:xfrm>
          <a:custGeom>
            <a:avLst/>
            <a:gdLst/>
            <a:ahLst/>
            <a:cxnLst/>
            <a:rect l="l" t="t" r="r" b="b"/>
            <a:pathLst>
              <a:path w="5589270" h="1417320">
                <a:moveTo>
                  <a:pt x="152404" y="0"/>
                </a:moveTo>
                <a:lnTo>
                  <a:pt x="5436866" y="0"/>
                </a:lnTo>
                <a:cubicBezTo>
                  <a:pt x="5521036" y="0"/>
                  <a:pt x="5589270" y="68234"/>
                  <a:pt x="5589270" y="152404"/>
                </a:cubicBezTo>
                <a:lnTo>
                  <a:pt x="5589270" y="1264916"/>
                </a:lnTo>
                <a:cubicBezTo>
                  <a:pt x="5589270" y="1349086"/>
                  <a:pt x="5521036" y="1417320"/>
                  <a:pt x="5436866" y="1417320"/>
                </a:cubicBezTo>
                <a:lnTo>
                  <a:pt x="152404" y="1417320"/>
                </a:lnTo>
                <a:cubicBezTo>
                  <a:pt x="68234" y="1417320"/>
                  <a:pt x="0" y="1349086"/>
                  <a:pt x="0" y="1264916"/>
                </a:cubicBezTo>
                <a:lnTo>
                  <a:pt x="0" y="152404"/>
                </a:lnTo>
                <a:cubicBezTo>
                  <a:pt x="0" y="68234"/>
                  <a:pt x="68234" y="0"/>
                  <a:pt x="152404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40000"/>
                </a:srgbClr>
              </a:gs>
              <a:gs pos="100000">
                <a:srgbClr val="2E7D32">
                  <a:alpha val="20000"/>
                </a:srgbClr>
              </a:gs>
            </a:gsLst>
            <a:lin ang="2700000" scaled="1"/>
          </a:gradFill>
          <a:ln w="10160">
            <a:solidFill>
              <a:srgbClr val="4CAF50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965180" y="215896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8" name="Text 6"/>
          <p:cNvSpPr/>
          <p:nvPr/>
        </p:nvSpPr>
        <p:spPr>
          <a:xfrm>
            <a:off x="10908030" y="2158961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01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Text 7"/>
          <p:cNvSpPr/>
          <p:nvPr/>
        </p:nvSpPr>
        <p:spPr>
          <a:xfrm>
            <a:off x="7774424" y="2149436"/>
            <a:ext cx="31146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المقدمة العامة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774424" y="2530316"/>
            <a:ext cx="30765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فكرة المشروع وأهميته في دعم السلامة الرياضية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214110" y="3407331"/>
            <a:ext cx="5589270" cy="1417320"/>
          </a:xfrm>
          <a:custGeom>
            <a:avLst/>
            <a:gdLst/>
            <a:ahLst/>
            <a:cxnLst/>
            <a:rect l="l" t="t" r="r" b="b"/>
            <a:pathLst>
              <a:path w="5589270" h="1417320">
                <a:moveTo>
                  <a:pt x="152404" y="0"/>
                </a:moveTo>
                <a:lnTo>
                  <a:pt x="5436866" y="0"/>
                </a:lnTo>
                <a:cubicBezTo>
                  <a:pt x="5521036" y="0"/>
                  <a:pt x="5589270" y="68234"/>
                  <a:pt x="5589270" y="152404"/>
                </a:cubicBezTo>
                <a:lnTo>
                  <a:pt x="5589270" y="1264916"/>
                </a:lnTo>
                <a:cubicBezTo>
                  <a:pt x="5589270" y="1349086"/>
                  <a:pt x="5521036" y="1417320"/>
                  <a:pt x="5436866" y="1417320"/>
                </a:cubicBezTo>
                <a:lnTo>
                  <a:pt x="152404" y="1417320"/>
                </a:lnTo>
                <a:cubicBezTo>
                  <a:pt x="68234" y="1417320"/>
                  <a:pt x="0" y="1349086"/>
                  <a:pt x="0" y="1264916"/>
                </a:cubicBezTo>
                <a:lnTo>
                  <a:pt x="0" y="152404"/>
                </a:lnTo>
                <a:cubicBezTo>
                  <a:pt x="0" y="68234"/>
                  <a:pt x="68234" y="0"/>
                  <a:pt x="152404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40000"/>
                </a:srgbClr>
              </a:gs>
              <a:gs pos="100000">
                <a:srgbClr val="2E7D32">
                  <a:alpha val="20000"/>
                </a:srgbClr>
              </a:gs>
            </a:gsLst>
            <a:lin ang="2700000" scaled="1"/>
          </a:gradFill>
          <a:ln w="10160">
            <a:solidFill>
              <a:srgbClr val="4CAF50">
                <a:alpha val="30196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965180" y="380988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8" name="Text 16"/>
          <p:cNvSpPr/>
          <p:nvPr/>
        </p:nvSpPr>
        <p:spPr>
          <a:xfrm>
            <a:off x="10908030" y="3809881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ar-SA" sz="18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02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332940" y="3800475"/>
            <a:ext cx="35528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التقنيات المستخدمة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332940" y="4181356"/>
            <a:ext cx="351472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MediaPipe Pose، CNN، LSTM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84810" y="3407331"/>
            <a:ext cx="5589270" cy="1417320"/>
          </a:xfrm>
          <a:custGeom>
            <a:avLst/>
            <a:gdLst/>
            <a:ahLst/>
            <a:cxnLst/>
            <a:rect l="l" t="t" r="r" b="b"/>
            <a:pathLst>
              <a:path w="5589270" h="1417320">
                <a:moveTo>
                  <a:pt x="152404" y="0"/>
                </a:moveTo>
                <a:lnTo>
                  <a:pt x="5436866" y="0"/>
                </a:lnTo>
                <a:cubicBezTo>
                  <a:pt x="5521036" y="0"/>
                  <a:pt x="5589270" y="68234"/>
                  <a:pt x="5589270" y="152404"/>
                </a:cubicBezTo>
                <a:lnTo>
                  <a:pt x="5589270" y="1264916"/>
                </a:lnTo>
                <a:cubicBezTo>
                  <a:pt x="5589270" y="1349086"/>
                  <a:pt x="5521036" y="1417320"/>
                  <a:pt x="5436866" y="1417320"/>
                </a:cubicBezTo>
                <a:lnTo>
                  <a:pt x="152404" y="1417320"/>
                </a:lnTo>
                <a:cubicBezTo>
                  <a:pt x="68234" y="1417320"/>
                  <a:pt x="0" y="1349086"/>
                  <a:pt x="0" y="1264916"/>
                </a:cubicBezTo>
                <a:lnTo>
                  <a:pt x="0" y="152404"/>
                </a:lnTo>
                <a:cubicBezTo>
                  <a:pt x="0" y="68234"/>
                  <a:pt x="68234" y="0"/>
                  <a:pt x="152404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40000"/>
                </a:srgbClr>
              </a:gs>
              <a:gs pos="100000">
                <a:srgbClr val="2E7D32">
                  <a:alpha val="20000"/>
                </a:srgbClr>
              </a:gs>
            </a:gsLst>
            <a:lin ang="2700000" scaled="1"/>
          </a:gradFill>
          <a:ln w="10160">
            <a:solidFill>
              <a:srgbClr val="4CAF50">
                <a:alpha val="30196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35880" y="380988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3" name="Text 21"/>
          <p:cNvSpPr/>
          <p:nvPr/>
        </p:nvSpPr>
        <p:spPr>
          <a:xfrm>
            <a:off x="5078730" y="3809881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ar-SA" sz="18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03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2618542" y="3800475"/>
            <a:ext cx="243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آلية عمل النظام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2618542" y="4181356"/>
            <a:ext cx="24003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مراحل جمع البيانات والتدريب والاختبار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84810" y="5058370"/>
            <a:ext cx="11418570" cy="1417320"/>
          </a:xfrm>
          <a:custGeom>
            <a:avLst/>
            <a:gdLst/>
            <a:ahLst/>
            <a:cxnLst/>
            <a:rect l="l" t="t" r="r" b="b"/>
            <a:pathLst>
              <a:path w="11418570" h="1417320">
                <a:moveTo>
                  <a:pt x="152404" y="0"/>
                </a:moveTo>
                <a:lnTo>
                  <a:pt x="11266166" y="0"/>
                </a:lnTo>
                <a:cubicBezTo>
                  <a:pt x="11350336" y="0"/>
                  <a:pt x="11418570" y="68234"/>
                  <a:pt x="11418570" y="152404"/>
                </a:cubicBezTo>
                <a:lnTo>
                  <a:pt x="11418570" y="1264916"/>
                </a:lnTo>
                <a:cubicBezTo>
                  <a:pt x="11418570" y="1349086"/>
                  <a:pt x="11350336" y="1417320"/>
                  <a:pt x="11266166" y="1417320"/>
                </a:cubicBezTo>
                <a:lnTo>
                  <a:pt x="152404" y="1417320"/>
                </a:lnTo>
                <a:cubicBezTo>
                  <a:pt x="68234" y="1417320"/>
                  <a:pt x="0" y="1349086"/>
                  <a:pt x="0" y="1264916"/>
                </a:cubicBezTo>
                <a:lnTo>
                  <a:pt x="0" y="152404"/>
                </a:lnTo>
                <a:cubicBezTo>
                  <a:pt x="0" y="68234"/>
                  <a:pt x="68234" y="0"/>
                  <a:pt x="152404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40000"/>
                </a:srgbClr>
              </a:gs>
              <a:gs pos="100000">
                <a:srgbClr val="2E7D32">
                  <a:alpha val="20000"/>
                </a:srgbClr>
              </a:gs>
            </a:gsLst>
            <a:lin ang="2700000" scaled="1"/>
          </a:gradFill>
          <a:ln w="10160">
            <a:solidFill>
              <a:srgbClr val="4CAF50">
                <a:alpha val="30196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65180" y="546092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8" name="Text 26"/>
          <p:cNvSpPr/>
          <p:nvPr/>
        </p:nvSpPr>
        <p:spPr>
          <a:xfrm>
            <a:off x="10908030" y="5460921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ar-SA" sz="18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04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053507" y="5451515"/>
            <a:ext cx="28384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النتائج والاستنتاجات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053507" y="5832396"/>
            <a:ext cx="28003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نتائج التطبيق العملي والتوصيات المستقبلية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370112" y="381000"/>
            <a:ext cx="438150" cy="304800"/>
          </a:xfrm>
          <a:custGeom>
            <a:avLst/>
            <a:gdLst/>
            <a:ahLst/>
            <a:cxnLst/>
            <a:rect l="l" t="t" r="r" b="b"/>
            <a:pathLst>
              <a:path w="438150" h="304800">
                <a:moveTo>
                  <a:pt x="152400" y="0"/>
                </a:moveTo>
                <a:lnTo>
                  <a:pt x="285750" y="0"/>
                </a:lnTo>
                <a:cubicBezTo>
                  <a:pt x="369862" y="0"/>
                  <a:pt x="438150" y="68288"/>
                  <a:pt x="438150" y="152400"/>
                </a:cubicBezTo>
                <a:lnTo>
                  <a:pt x="438150" y="152400"/>
                </a:lnTo>
                <a:cubicBezTo>
                  <a:pt x="438150" y="236512"/>
                  <a:pt x="369862" y="304800"/>
                  <a:pt x="28575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11487806" y="449581"/>
            <a:ext cx="202763" cy="1752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01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>
            <a:off x="381000" y="856086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المقدمة العامة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0896600" y="13716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6" name="Shape 4"/>
          <p:cNvSpPr/>
          <p:nvPr/>
        </p:nvSpPr>
        <p:spPr>
          <a:xfrm>
            <a:off x="5261610" y="1642110"/>
            <a:ext cx="6541770" cy="2312670"/>
          </a:xfrm>
          <a:custGeom>
            <a:avLst/>
            <a:gdLst/>
            <a:ahLst/>
            <a:cxnLst/>
            <a:rect l="l" t="t" r="r" b="b"/>
            <a:pathLst>
              <a:path w="6541770" h="2312670">
                <a:moveTo>
                  <a:pt x="152405" y="0"/>
                </a:moveTo>
                <a:lnTo>
                  <a:pt x="6389365" y="0"/>
                </a:lnTo>
                <a:cubicBezTo>
                  <a:pt x="6473536" y="0"/>
                  <a:pt x="6541770" y="68234"/>
                  <a:pt x="6541770" y="152405"/>
                </a:cubicBezTo>
                <a:lnTo>
                  <a:pt x="6541770" y="2160265"/>
                </a:lnTo>
                <a:cubicBezTo>
                  <a:pt x="6541770" y="2244436"/>
                  <a:pt x="6473536" y="2312670"/>
                  <a:pt x="6389365" y="2312670"/>
                </a:cubicBezTo>
                <a:lnTo>
                  <a:pt x="152405" y="2312670"/>
                </a:lnTo>
                <a:cubicBezTo>
                  <a:pt x="68234" y="2312670"/>
                  <a:pt x="0" y="2244436"/>
                  <a:pt x="0" y="2160265"/>
                </a:cubicBezTo>
                <a:lnTo>
                  <a:pt x="0" y="152405"/>
                </a:lnTo>
                <a:cubicBezTo>
                  <a:pt x="0" y="68290"/>
                  <a:pt x="68290" y="0"/>
                  <a:pt x="152405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041380" y="2178844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8" name="Shape 6"/>
          <p:cNvSpPr/>
          <p:nvPr/>
        </p:nvSpPr>
        <p:spPr>
          <a:xfrm>
            <a:off x="11222355" y="2331244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0775" y="171450"/>
                </a:moveTo>
                <a:cubicBezTo>
                  <a:pt x="134035" y="161493"/>
                  <a:pt x="140553" y="152474"/>
                  <a:pt x="147920" y="144706"/>
                </a:cubicBezTo>
                <a:cubicBezTo>
                  <a:pt x="162520" y="129347"/>
                  <a:pt x="171450" y="108585"/>
                  <a:pt x="171450" y="85725"/>
                </a:cubicBezTo>
                <a:cubicBezTo>
                  <a:pt x="171450" y="38398"/>
                  <a:pt x="133052" y="0"/>
                  <a:pt x="85725" y="0"/>
                </a:cubicBezTo>
                <a:cubicBezTo>
                  <a:pt x="38398" y="0"/>
                  <a:pt x="0" y="38398"/>
                  <a:pt x="0" y="85725"/>
                </a:cubicBezTo>
                <a:cubicBezTo>
                  <a:pt x="0" y="108585"/>
                  <a:pt x="8930" y="129347"/>
                  <a:pt x="23530" y="144706"/>
                </a:cubicBezTo>
                <a:cubicBezTo>
                  <a:pt x="30897" y="152474"/>
                  <a:pt x="37460" y="161493"/>
                  <a:pt x="40675" y="171450"/>
                </a:cubicBezTo>
                <a:lnTo>
                  <a:pt x="130731" y="171450"/>
                </a:lnTo>
                <a:close/>
                <a:moveTo>
                  <a:pt x="128588" y="192881"/>
                </a:moveTo>
                <a:lnTo>
                  <a:pt x="42863" y="192881"/>
                </a:lnTo>
                <a:lnTo>
                  <a:pt x="42863" y="200025"/>
                </a:lnTo>
                <a:cubicBezTo>
                  <a:pt x="42863" y="219760"/>
                  <a:pt x="58847" y="235744"/>
                  <a:pt x="78581" y="235744"/>
                </a:cubicBezTo>
                <a:lnTo>
                  <a:pt x="92869" y="235744"/>
                </a:lnTo>
                <a:cubicBezTo>
                  <a:pt x="112603" y="235744"/>
                  <a:pt x="128588" y="219760"/>
                  <a:pt x="128588" y="200025"/>
                </a:cubicBezTo>
                <a:lnTo>
                  <a:pt x="128588" y="192881"/>
                </a:lnTo>
                <a:close/>
                <a:moveTo>
                  <a:pt x="82153" y="50006"/>
                </a:moveTo>
                <a:cubicBezTo>
                  <a:pt x="64383" y="50006"/>
                  <a:pt x="50006" y="64383"/>
                  <a:pt x="50006" y="82153"/>
                </a:cubicBezTo>
                <a:cubicBezTo>
                  <a:pt x="50006" y="88091"/>
                  <a:pt x="45229" y="92869"/>
                  <a:pt x="39291" y="92869"/>
                </a:cubicBezTo>
                <a:cubicBezTo>
                  <a:pt x="33352" y="92869"/>
                  <a:pt x="28575" y="88091"/>
                  <a:pt x="28575" y="82153"/>
                </a:cubicBezTo>
                <a:cubicBezTo>
                  <a:pt x="28575" y="52551"/>
                  <a:pt x="52551" y="28575"/>
                  <a:pt x="82153" y="28575"/>
                </a:cubicBezTo>
                <a:cubicBezTo>
                  <a:pt x="88091" y="28575"/>
                  <a:pt x="92869" y="33352"/>
                  <a:pt x="92869" y="39291"/>
                </a:cubicBezTo>
                <a:cubicBezTo>
                  <a:pt x="92869" y="45229"/>
                  <a:pt x="88091" y="50006"/>
                  <a:pt x="82153" y="5000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9571051" y="2292368"/>
            <a:ext cx="1371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فكرة المشروع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494020" y="2864644"/>
            <a:ext cx="616267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تطوير نظام ذكي قادر على تحليل تمارين المقاومة وكشف أخطاء الحركة التي قد تؤدي إلى إصابات عضلية وهيكلية، باستخدام تقنيات </a:t>
            </a:r>
            <a:r>
              <a:rPr lang="en-US" sz="13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الذكاء الاصطناعي</a:t>
            </a: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و</a:t>
            </a:r>
            <a:r>
              <a:rPr lang="en-US" sz="13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الرؤية الحاسوبية</a:t>
            </a: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.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81000" y="4156710"/>
            <a:ext cx="11422380" cy="2312670"/>
          </a:xfrm>
          <a:custGeom>
            <a:avLst/>
            <a:gdLst/>
            <a:ahLst/>
            <a:cxnLst/>
            <a:rect l="l" t="t" r="r" b="b"/>
            <a:pathLst>
              <a:path w="6541770" h="2312670">
                <a:moveTo>
                  <a:pt x="152405" y="0"/>
                </a:moveTo>
                <a:lnTo>
                  <a:pt x="6389365" y="0"/>
                </a:lnTo>
                <a:cubicBezTo>
                  <a:pt x="6473536" y="0"/>
                  <a:pt x="6541770" y="68234"/>
                  <a:pt x="6541770" y="152405"/>
                </a:cubicBezTo>
                <a:lnTo>
                  <a:pt x="6541770" y="2160265"/>
                </a:lnTo>
                <a:cubicBezTo>
                  <a:pt x="6541770" y="2244436"/>
                  <a:pt x="6473536" y="2312670"/>
                  <a:pt x="6389365" y="2312670"/>
                </a:cubicBezTo>
                <a:lnTo>
                  <a:pt x="152405" y="2312670"/>
                </a:lnTo>
                <a:cubicBezTo>
                  <a:pt x="68234" y="2312670"/>
                  <a:pt x="0" y="2244436"/>
                  <a:pt x="0" y="2160265"/>
                </a:cubicBezTo>
                <a:lnTo>
                  <a:pt x="0" y="152405"/>
                </a:lnTo>
                <a:cubicBezTo>
                  <a:pt x="0" y="68290"/>
                  <a:pt x="68290" y="0"/>
                  <a:pt x="152405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41380" y="4554141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3" name="Shape 11"/>
          <p:cNvSpPr/>
          <p:nvPr/>
        </p:nvSpPr>
        <p:spPr>
          <a:xfrm>
            <a:off x="11193780" y="4706541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114300"/>
                </a:moveTo>
                <a:cubicBezTo>
                  <a:pt x="200025" y="66987"/>
                  <a:pt x="161613" y="28575"/>
                  <a:pt x="114300" y="28575"/>
                </a:cubicBezTo>
                <a:cubicBezTo>
                  <a:pt x="66987" y="28575"/>
                  <a:pt x="28575" y="66987"/>
                  <a:pt x="28575" y="114300"/>
                </a:cubicBezTo>
                <a:cubicBezTo>
                  <a:pt x="28575" y="161613"/>
                  <a:pt x="66987" y="200025"/>
                  <a:pt x="114300" y="200025"/>
                </a:cubicBezTo>
                <a:cubicBezTo>
                  <a:pt x="161613" y="200025"/>
                  <a:pt x="200025" y="161613"/>
                  <a:pt x="200025" y="114300"/>
                </a:cubicBezTo>
                <a:close/>
                <a:moveTo>
                  <a:pt x="0" y="114300"/>
                </a:moveTo>
                <a:cubicBezTo>
                  <a:pt x="0" y="51216"/>
                  <a:pt x="51216" y="0"/>
                  <a:pt x="114300" y="0"/>
                </a:cubicBez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lose/>
                <a:moveTo>
                  <a:pt x="114300" y="150019"/>
                </a:moveTo>
                <a:cubicBezTo>
                  <a:pt x="134014" y="150019"/>
                  <a:pt x="150019" y="134014"/>
                  <a:pt x="150019" y="114300"/>
                </a:cubicBezTo>
                <a:cubicBezTo>
                  <a:pt x="150019" y="94586"/>
                  <a:pt x="134014" y="78581"/>
                  <a:pt x="114300" y="78581"/>
                </a:cubicBezTo>
                <a:cubicBezTo>
                  <a:pt x="94586" y="78581"/>
                  <a:pt x="78581" y="94586"/>
                  <a:pt x="78581" y="114300"/>
                </a:cubicBezTo>
                <a:cubicBezTo>
                  <a:pt x="78581" y="134014"/>
                  <a:pt x="94586" y="150019"/>
                  <a:pt x="114300" y="150019"/>
                </a:cubicBezTo>
                <a:close/>
                <a:moveTo>
                  <a:pt x="114300" y="50006"/>
                </a:moveTo>
                <a:cubicBezTo>
                  <a:pt x="149785" y="50006"/>
                  <a:pt x="178594" y="78815"/>
                  <a:pt x="178594" y="114300"/>
                </a:cubicBezTo>
                <a:cubicBezTo>
                  <a:pt x="178594" y="149785"/>
                  <a:pt x="149785" y="178594"/>
                  <a:pt x="114300" y="178594"/>
                </a:cubicBezTo>
                <a:cubicBezTo>
                  <a:pt x="78815" y="178594"/>
                  <a:pt x="50006" y="149785"/>
                  <a:pt x="50006" y="114300"/>
                </a:cubicBezTo>
                <a:cubicBezTo>
                  <a:pt x="50006" y="78815"/>
                  <a:pt x="78815" y="50006"/>
                  <a:pt x="114300" y="50006"/>
                </a:cubicBezTo>
                <a:close/>
                <a:moveTo>
                  <a:pt x="100013" y="114300"/>
                </a:moveTo>
                <a:cubicBezTo>
                  <a:pt x="100013" y="106415"/>
                  <a:pt x="106415" y="100013"/>
                  <a:pt x="114300" y="100013"/>
                </a:cubicBezTo>
                <a:cubicBezTo>
                  <a:pt x="122185" y="100013"/>
                  <a:pt x="128588" y="106415"/>
                  <a:pt x="128588" y="114300"/>
                </a:cubicBezTo>
                <a:cubicBezTo>
                  <a:pt x="128588" y="122185"/>
                  <a:pt x="122185" y="128588"/>
                  <a:pt x="114300" y="128588"/>
                </a:cubicBezTo>
                <a:cubicBezTo>
                  <a:pt x="106415" y="128588"/>
                  <a:pt x="100013" y="122185"/>
                  <a:pt x="100013" y="1143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9475562" y="4667665"/>
            <a:ext cx="14763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الهدف الرئيسي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494020" y="5239941"/>
            <a:ext cx="61626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بناء نموذج يحول إدخال الفيديو إلى تمثيل عددي للحركة البشرية ويحللها زمنياً لتحديد صحة التمرين، مع توفير أداة موضوعية منخفضة التكلفة تساعد الرياضيين في تقييم أدائهم.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84810" y="1642110"/>
            <a:ext cx="4560570" cy="2312670"/>
          </a:xfrm>
          <a:custGeom>
            <a:avLst/>
            <a:gdLst/>
            <a:ahLst/>
            <a:cxnLst/>
            <a:rect l="l" t="t" r="r" b="b"/>
            <a:pathLst>
              <a:path w="4560570" h="2217420">
                <a:moveTo>
                  <a:pt x="152403" y="0"/>
                </a:moveTo>
                <a:lnTo>
                  <a:pt x="4408167" y="0"/>
                </a:lnTo>
                <a:cubicBezTo>
                  <a:pt x="4492337" y="0"/>
                  <a:pt x="4560570" y="68233"/>
                  <a:pt x="4560570" y="152403"/>
                </a:cubicBezTo>
                <a:lnTo>
                  <a:pt x="4560570" y="2065017"/>
                </a:lnTo>
                <a:cubicBezTo>
                  <a:pt x="4560570" y="2149187"/>
                  <a:pt x="4492337" y="2217420"/>
                  <a:pt x="4408167" y="2217420"/>
                </a:cubicBezTo>
                <a:lnTo>
                  <a:pt x="152403" y="2217420"/>
                </a:lnTo>
                <a:cubicBezTo>
                  <a:pt x="68233" y="2217420"/>
                  <a:pt x="0" y="2149187"/>
                  <a:pt x="0" y="206501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59580" y="187452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6B6B"/>
          </a:solidFill>
          <a:ln/>
        </p:spPr>
      </p:sp>
      <p:sp>
        <p:nvSpPr>
          <p:cNvPr id="18" name="Shape 16"/>
          <p:cNvSpPr/>
          <p:nvPr/>
        </p:nvSpPr>
        <p:spPr>
          <a:xfrm>
            <a:off x="4392930" y="200787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100719" y="0"/>
                  <a:pt x="105742" y="3014"/>
                  <a:pt x="108347" y="7813"/>
                </a:cubicBezTo>
                <a:lnTo>
                  <a:pt x="188714" y="156642"/>
                </a:lnTo>
                <a:cubicBezTo>
                  <a:pt x="191207" y="161255"/>
                  <a:pt x="191095" y="166836"/>
                  <a:pt x="188416" y="171338"/>
                </a:cubicBezTo>
                <a:cubicBezTo>
                  <a:pt x="185737" y="175840"/>
                  <a:pt x="180863" y="178594"/>
                  <a:pt x="175617" y="178594"/>
                </a:cubicBezTo>
                <a:lnTo>
                  <a:pt x="14883" y="178594"/>
                </a:lnTo>
                <a:cubicBezTo>
                  <a:pt x="9637" y="178594"/>
                  <a:pt x="4800" y="175840"/>
                  <a:pt x="2084" y="171338"/>
                </a:cubicBezTo>
                <a:cubicBezTo>
                  <a:pt x="-633" y="166836"/>
                  <a:pt x="-707" y="161255"/>
                  <a:pt x="1786" y="156642"/>
                </a:cubicBezTo>
                <a:lnTo>
                  <a:pt x="82153" y="7813"/>
                </a:lnTo>
                <a:cubicBezTo>
                  <a:pt x="84758" y="3014"/>
                  <a:pt x="89781" y="0"/>
                  <a:pt x="95250" y="0"/>
                </a:cubicBezTo>
                <a:close/>
                <a:moveTo>
                  <a:pt x="95250" y="62508"/>
                </a:moveTo>
                <a:cubicBezTo>
                  <a:pt x="90301" y="62508"/>
                  <a:pt x="86320" y="66489"/>
                  <a:pt x="86320" y="71438"/>
                </a:cubicBezTo>
                <a:lnTo>
                  <a:pt x="86320" y="113109"/>
                </a:lnTo>
                <a:cubicBezTo>
                  <a:pt x="86320" y="118058"/>
                  <a:pt x="90301" y="122039"/>
                  <a:pt x="95250" y="122039"/>
                </a:cubicBezTo>
                <a:cubicBezTo>
                  <a:pt x="100199" y="122039"/>
                  <a:pt x="104180" y="118058"/>
                  <a:pt x="104180" y="113109"/>
                </a:cubicBezTo>
                <a:lnTo>
                  <a:pt x="104180" y="71438"/>
                </a:lnTo>
                <a:cubicBezTo>
                  <a:pt x="104180" y="66489"/>
                  <a:pt x="100199" y="62508"/>
                  <a:pt x="95250" y="62508"/>
                </a:cubicBezTo>
                <a:close/>
                <a:moveTo>
                  <a:pt x="105184" y="142875"/>
                </a:moveTo>
                <a:cubicBezTo>
                  <a:pt x="105410" y="139188"/>
                  <a:pt x="103571" y="135679"/>
                  <a:pt x="100410" y="133767"/>
                </a:cubicBezTo>
                <a:cubicBezTo>
                  <a:pt x="97249" y="131855"/>
                  <a:pt x="93288" y="131855"/>
                  <a:pt x="90127" y="133767"/>
                </a:cubicBezTo>
                <a:cubicBezTo>
                  <a:pt x="86966" y="135679"/>
                  <a:pt x="85127" y="139188"/>
                  <a:pt x="85353" y="142875"/>
                </a:cubicBezTo>
                <a:cubicBezTo>
                  <a:pt x="85127" y="146562"/>
                  <a:pt x="86966" y="150071"/>
                  <a:pt x="90127" y="151983"/>
                </a:cubicBezTo>
                <a:cubicBezTo>
                  <a:pt x="93288" y="153895"/>
                  <a:pt x="97249" y="153895"/>
                  <a:pt x="100410" y="151983"/>
                </a:cubicBezTo>
                <a:cubicBezTo>
                  <a:pt x="103571" y="150071"/>
                  <a:pt x="105410" y="146562"/>
                  <a:pt x="105184" y="1428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2827619" y="1950720"/>
            <a:ext cx="13620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مشكلة البحث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17220" y="2484120"/>
            <a:ext cx="418147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غياب المراقبة المباشرة من مدرب متخصص يؤدي إلى أداء رياضي غير صحيح، مما يزيد من خطر الإصابات العضلية والهيكلية، خاصة في التمارين التي تتطلب دقة في الأداء.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381000" y="8001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التمارين الرياضية المعتمدة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0896600" y="13716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6" name="Shape 4"/>
          <p:cNvSpPr/>
          <p:nvPr/>
        </p:nvSpPr>
        <p:spPr>
          <a:xfrm>
            <a:off x="8157210" y="1642110"/>
            <a:ext cx="3646170" cy="4827270"/>
          </a:xfrm>
          <a:custGeom>
            <a:avLst/>
            <a:gdLst/>
            <a:ahLst/>
            <a:cxnLst/>
            <a:rect l="l" t="t" r="r" b="b"/>
            <a:pathLst>
              <a:path w="3646170" h="4827270">
                <a:moveTo>
                  <a:pt x="152410" y="0"/>
                </a:moveTo>
                <a:lnTo>
                  <a:pt x="3493760" y="0"/>
                </a:lnTo>
                <a:cubicBezTo>
                  <a:pt x="3577934" y="0"/>
                  <a:pt x="3646170" y="68236"/>
                  <a:pt x="3646170" y="152410"/>
                </a:cubicBezTo>
                <a:lnTo>
                  <a:pt x="3646170" y="4674860"/>
                </a:lnTo>
                <a:cubicBezTo>
                  <a:pt x="3646170" y="4759034"/>
                  <a:pt x="3577934" y="4827270"/>
                  <a:pt x="3493760" y="4827270"/>
                </a:cubicBezTo>
                <a:lnTo>
                  <a:pt x="152410" y="4827270"/>
                </a:lnTo>
                <a:cubicBezTo>
                  <a:pt x="68236" y="4827270"/>
                  <a:pt x="0" y="4759034"/>
                  <a:pt x="0" y="4674860"/>
                </a:cubicBezTo>
                <a:lnTo>
                  <a:pt x="0" y="152410"/>
                </a:lnTo>
                <a:cubicBezTo>
                  <a:pt x="0" y="68293"/>
                  <a:pt x="68293" y="0"/>
                  <a:pt x="152410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6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50196"/>
              </a:srgbClr>
            </a:solidFill>
            <a:prstDash val="solid"/>
          </a:ln>
        </p:spPr>
      </p:sp>
      <p:pic>
        <p:nvPicPr>
          <p:cNvPr id="7" name="Image 0" descr="https://kimi-web-img.moonshot.cn/img/fixcom-g4bhetdmcgd9b7er.z01.azurefd.net/e8f309ffe1b82805f34315dfa93e93235dae2eb7.png"/>
          <p:cNvPicPr>
            <a:picLocks noChangeAspect="1"/>
          </p:cNvPicPr>
          <p:nvPr/>
        </p:nvPicPr>
        <p:blipFill>
          <a:blip r:embed="rId3"/>
          <a:srcRect t="48" b="48"/>
          <a:stretch/>
        </p:blipFill>
        <p:spPr>
          <a:xfrm>
            <a:off x="8978503" y="2076450"/>
            <a:ext cx="1981200" cy="1647825"/>
          </a:xfrm>
          <a:prstGeom prst="roundRect">
            <a:avLst>
              <a:gd name="adj" fmla="val 6936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9517142" y="4107180"/>
            <a:ext cx="933450" cy="342900"/>
          </a:xfrm>
          <a:custGeom>
            <a:avLst/>
            <a:gdLst/>
            <a:ahLst/>
            <a:cxnLst/>
            <a:rect l="l" t="t" r="r" b="b"/>
            <a:pathLst>
              <a:path w="933450" h="342900">
                <a:moveTo>
                  <a:pt x="171450" y="0"/>
                </a:moveTo>
                <a:lnTo>
                  <a:pt x="762000" y="0"/>
                </a:lnTo>
                <a:cubicBezTo>
                  <a:pt x="856626" y="0"/>
                  <a:pt x="933450" y="76824"/>
                  <a:pt x="933450" y="171450"/>
                </a:cubicBezTo>
                <a:lnTo>
                  <a:pt x="933450" y="171450"/>
                </a:lnTo>
                <a:cubicBezTo>
                  <a:pt x="933450" y="266076"/>
                  <a:pt x="856626" y="342900"/>
                  <a:pt x="762000" y="342900"/>
                </a:cubicBezTo>
                <a:lnTo>
                  <a:pt x="171450" y="342900"/>
                </a:lnTo>
                <a:cubicBezTo>
                  <a:pt x="76824" y="342900"/>
                  <a:pt x="0" y="266076"/>
                  <a:pt x="0" y="171450"/>
                </a:cubicBezTo>
                <a:lnTo>
                  <a:pt x="0" y="171450"/>
                </a:lnTo>
                <a:cubicBezTo>
                  <a:pt x="0" y="76824"/>
                  <a:pt x="76824" y="0"/>
                  <a:pt x="17145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9" name="Text 6"/>
          <p:cNvSpPr/>
          <p:nvPr/>
        </p:nvSpPr>
        <p:spPr>
          <a:xfrm>
            <a:off x="9626679" y="4168141"/>
            <a:ext cx="711041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تمرين 01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318182" y="4564380"/>
            <a:ext cx="33242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القرفصاء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" name="Text 8"/>
          <p:cNvSpPr/>
          <p:nvPr/>
        </p:nvSpPr>
        <p:spPr>
          <a:xfrm>
            <a:off x="8346757" y="4983480"/>
            <a:ext cx="3267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Squat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1412855" y="544068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13" name="Text 10"/>
          <p:cNvSpPr/>
          <p:nvPr/>
        </p:nvSpPr>
        <p:spPr>
          <a:xfrm>
            <a:off x="9661565" y="5402580"/>
            <a:ext cx="1724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تمرين مركب للجزء السفلي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1412855" y="574548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15" name="Text 12"/>
          <p:cNvSpPr/>
          <p:nvPr/>
        </p:nvSpPr>
        <p:spPr>
          <a:xfrm>
            <a:off x="9667518" y="5707380"/>
            <a:ext cx="1714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يستهدف الفخذين والأرداف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11403330" y="605028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76200" y="40481"/>
                </a:moveTo>
                <a:cubicBezTo>
                  <a:pt x="80159" y="40481"/>
                  <a:pt x="83344" y="43666"/>
                  <a:pt x="83344" y="47625"/>
                </a:cubicBezTo>
                <a:lnTo>
                  <a:pt x="83344" y="80962"/>
                </a:lnTo>
                <a:cubicBezTo>
                  <a:pt x="83344" y="84921"/>
                  <a:pt x="80159" y="88106"/>
                  <a:pt x="76200" y="88106"/>
                </a:cubicBezTo>
                <a:cubicBezTo>
                  <a:pt x="72241" y="88106"/>
                  <a:pt x="69056" y="84921"/>
                  <a:pt x="69056" y="80962"/>
                </a:cubicBezTo>
                <a:lnTo>
                  <a:pt x="69056" y="47625"/>
                </a:lnTo>
                <a:cubicBezTo>
                  <a:pt x="69056" y="43666"/>
                  <a:pt x="72241" y="40481"/>
                  <a:pt x="76200" y="40481"/>
                </a:cubicBezTo>
                <a:close/>
                <a:moveTo>
                  <a:pt x="68253" y="104775"/>
                </a:moveTo>
                <a:cubicBezTo>
                  <a:pt x="68072" y="101825"/>
                  <a:pt x="69543" y="99018"/>
                  <a:pt x="72072" y="97489"/>
                </a:cubicBezTo>
                <a:cubicBezTo>
                  <a:pt x="74601" y="95959"/>
                  <a:pt x="77770" y="95959"/>
                  <a:pt x="80298" y="97489"/>
                </a:cubicBezTo>
                <a:cubicBezTo>
                  <a:pt x="82827" y="99018"/>
                  <a:pt x="84298" y="101825"/>
                  <a:pt x="84118" y="104775"/>
                </a:cubicBezTo>
                <a:cubicBezTo>
                  <a:pt x="84298" y="107725"/>
                  <a:pt x="82827" y="110532"/>
                  <a:pt x="80298" y="112061"/>
                </a:cubicBezTo>
                <a:cubicBezTo>
                  <a:pt x="77770" y="113591"/>
                  <a:pt x="74601" y="113591"/>
                  <a:pt x="72072" y="112061"/>
                </a:cubicBezTo>
                <a:cubicBezTo>
                  <a:pt x="69543" y="110532"/>
                  <a:pt x="68072" y="107725"/>
                  <a:pt x="68253" y="104775"/>
                </a:cubicBezTo>
                <a:close/>
              </a:path>
            </a:pathLst>
          </a:custGeom>
          <a:solidFill>
            <a:srgbClr val="FF6B6B"/>
          </a:solidFill>
          <a:ln/>
        </p:spPr>
      </p:sp>
      <p:sp>
        <p:nvSpPr>
          <p:cNvPr id="17" name="Text 14"/>
          <p:cNvSpPr/>
          <p:nvPr/>
        </p:nvSpPr>
        <p:spPr>
          <a:xfrm>
            <a:off x="9154954" y="6012180"/>
            <a:ext cx="2228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خطأ شائع: ركبة تتجاوز أصابع القدم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4271010" y="1642110"/>
            <a:ext cx="3646170" cy="4827270"/>
          </a:xfrm>
          <a:custGeom>
            <a:avLst/>
            <a:gdLst/>
            <a:ahLst/>
            <a:cxnLst/>
            <a:rect l="l" t="t" r="r" b="b"/>
            <a:pathLst>
              <a:path w="3646170" h="4827270">
                <a:moveTo>
                  <a:pt x="152410" y="0"/>
                </a:moveTo>
                <a:lnTo>
                  <a:pt x="3493760" y="0"/>
                </a:lnTo>
                <a:cubicBezTo>
                  <a:pt x="3577934" y="0"/>
                  <a:pt x="3646170" y="68236"/>
                  <a:pt x="3646170" y="152410"/>
                </a:cubicBezTo>
                <a:lnTo>
                  <a:pt x="3646170" y="4674860"/>
                </a:lnTo>
                <a:cubicBezTo>
                  <a:pt x="3646170" y="4759034"/>
                  <a:pt x="3577934" y="4827270"/>
                  <a:pt x="3493760" y="4827270"/>
                </a:cubicBezTo>
                <a:lnTo>
                  <a:pt x="152410" y="4827270"/>
                </a:lnTo>
                <a:cubicBezTo>
                  <a:pt x="68236" y="4827270"/>
                  <a:pt x="0" y="4759034"/>
                  <a:pt x="0" y="4674860"/>
                </a:cubicBezTo>
                <a:lnTo>
                  <a:pt x="0" y="152410"/>
                </a:lnTo>
                <a:cubicBezTo>
                  <a:pt x="0" y="68293"/>
                  <a:pt x="68293" y="0"/>
                  <a:pt x="152410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6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50196"/>
              </a:srgbClr>
            </a:solidFill>
            <a:prstDash val="solid"/>
          </a:ln>
        </p:spPr>
      </p:sp>
      <p:pic>
        <p:nvPicPr>
          <p:cNvPr id="19" name="Image 1" descr="https://kimi-web-img.moonshot.cn/img/weighttraining.guide/43fda99593fe7b3006e842f947911ce1621dd9e6.png"/>
          <p:cNvPicPr>
            <a:picLocks noChangeAspect="1"/>
          </p:cNvPicPr>
          <p:nvPr/>
        </p:nvPicPr>
        <p:blipFill>
          <a:blip r:embed="rId4"/>
          <a:srcRect l="96" r="96"/>
          <a:stretch/>
        </p:blipFill>
        <p:spPr>
          <a:xfrm>
            <a:off x="4846320" y="2076450"/>
            <a:ext cx="2466975" cy="1647825"/>
          </a:xfrm>
          <a:prstGeom prst="roundRect">
            <a:avLst>
              <a:gd name="adj" fmla="val 6936"/>
            </a:avLst>
          </a:prstGeom>
        </p:spPr>
      </p:pic>
      <p:sp>
        <p:nvSpPr>
          <p:cNvPr id="20" name="Shape 16"/>
          <p:cNvSpPr/>
          <p:nvPr/>
        </p:nvSpPr>
        <p:spPr>
          <a:xfrm>
            <a:off x="5616416" y="4107180"/>
            <a:ext cx="962025" cy="342900"/>
          </a:xfrm>
          <a:custGeom>
            <a:avLst/>
            <a:gdLst/>
            <a:ahLst/>
            <a:cxnLst/>
            <a:rect l="l" t="t" r="r" b="b"/>
            <a:pathLst>
              <a:path w="962025" h="342900">
                <a:moveTo>
                  <a:pt x="171450" y="0"/>
                </a:moveTo>
                <a:lnTo>
                  <a:pt x="790575" y="0"/>
                </a:lnTo>
                <a:cubicBezTo>
                  <a:pt x="885201" y="0"/>
                  <a:pt x="962025" y="76824"/>
                  <a:pt x="962025" y="171450"/>
                </a:cubicBezTo>
                <a:lnTo>
                  <a:pt x="962025" y="171450"/>
                </a:lnTo>
                <a:cubicBezTo>
                  <a:pt x="962025" y="266076"/>
                  <a:pt x="885201" y="342900"/>
                  <a:pt x="790575" y="342900"/>
                </a:cubicBezTo>
                <a:lnTo>
                  <a:pt x="171450" y="342900"/>
                </a:lnTo>
                <a:cubicBezTo>
                  <a:pt x="76824" y="342900"/>
                  <a:pt x="0" y="266076"/>
                  <a:pt x="0" y="171450"/>
                </a:cubicBezTo>
                <a:lnTo>
                  <a:pt x="0" y="171450"/>
                </a:lnTo>
                <a:cubicBezTo>
                  <a:pt x="0" y="76824"/>
                  <a:pt x="76824" y="0"/>
                  <a:pt x="17145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1" name="Text 17"/>
          <p:cNvSpPr/>
          <p:nvPr/>
        </p:nvSpPr>
        <p:spPr>
          <a:xfrm>
            <a:off x="5725954" y="4168141"/>
            <a:ext cx="740093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تمرين 02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4431983" y="4564380"/>
            <a:ext cx="33242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رفع الذراعين الجانبي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3" name="Text 19"/>
          <p:cNvSpPr/>
          <p:nvPr/>
        </p:nvSpPr>
        <p:spPr>
          <a:xfrm>
            <a:off x="4460558" y="4983480"/>
            <a:ext cx="3267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Lateral Raises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7526655" y="544068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25" name="Text 21"/>
          <p:cNvSpPr/>
          <p:nvPr/>
        </p:nvSpPr>
        <p:spPr>
          <a:xfrm>
            <a:off x="6264831" y="5402580"/>
            <a:ext cx="1228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تمرين عزل للكتفين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2"/>
          <p:cNvSpPr/>
          <p:nvPr/>
        </p:nvSpPr>
        <p:spPr>
          <a:xfrm>
            <a:off x="7526655" y="574548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27" name="Text 23"/>
          <p:cNvSpPr/>
          <p:nvPr/>
        </p:nvSpPr>
        <p:spPr>
          <a:xfrm>
            <a:off x="5959435" y="5707380"/>
            <a:ext cx="1543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يستهدف العضلة الدالية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Shape 24"/>
          <p:cNvSpPr/>
          <p:nvPr/>
        </p:nvSpPr>
        <p:spPr>
          <a:xfrm>
            <a:off x="7517130" y="605028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76200" y="40481"/>
                </a:moveTo>
                <a:cubicBezTo>
                  <a:pt x="80159" y="40481"/>
                  <a:pt x="83344" y="43666"/>
                  <a:pt x="83344" y="47625"/>
                </a:cubicBezTo>
                <a:lnTo>
                  <a:pt x="83344" y="80962"/>
                </a:lnTo>
                <a:cubicBezTo>
                  <a:pt x="83344" y="84921"/>
                  <a:pt x="80159" y="88106"/>
                  <a:pt x="76200" y="88106"/>
                </a:cubicBezTo>
                <a:cubicBezTo>
                  <a:pt x="72241" y="88106"/>
                  <a:pt x="69056" y="84921"/>
                  <a:pt x="69056" y="80962"/>
                </a:cubicBezTo>
                <a:lnTo>
                  <a:pt x="69056" y="47625"/>
                </a:lnTo>
                <a:cubicBezTo>
                  <a:pt x="69056" y="43666"/>
                  <a:pt x="72241" y="40481"/>
                  <a:pt x="76200" y="40481"/>
                </a:cubicBezTo>
                <a:close/>
                <a:moveTo>
                  <a:pt x="68253" y="104775"/>
                </a:moveTo>
                <a:cubicBezTo>
                  <a:pt x="68072" y="101825"/>
                  <a:pt x="69543" y="99018"/>
                  <a:pt x="72072" y="97489"/>
                </a:cubicBezTo>
                <a:cubicBezTo>
                  <a:pt x="74601" y="95959"/>
                  <a:pt x="77770" y="95959"/>
                  <a:pt x="80298" y="97489"/>
                </a:cubicBezTo>
                <a:cubicBezTo>
                  <a:pt x="82827" y="99018"/>
                  <a:pt x="84298" y="101825"/>
                  <a:pt x="84118" y="104775"/>
                </a:cubicBezTo>
                <a:cubicBezTo>
                  <a:pt x="84298" y="107725"/>
                  <a:pt x="82827" y="110532"/>
                  <a:pt x="80298" y="112061"/>
                </a:cubicBezTo>
                <a:cubicBezTo>
                  <a:pt x="77770" y="113591"/>
                  <a:pt x="74601" y="113591"/>
                  <a:pt x="72072" y="112061"/>
                </a:cubicBezTo>
                <a:cubicBezTo>
                  <a:pt x="69543" y="110532"/>
                  <a:pt x="68072" y="107725"/>
                  <a:pt x="68253" y="104775"/>
                </a:cubicBezTo>
                <a:close/>
              </a:path>
            </a:pathLst>
          </a:custGeom>
          <a:solidFill>
            <a:srgbClr val="FF6B6B"/>
          </a:solidFill>
          <a:ln/>
        </p:spPr>
      </p:sp>
      <p:sp>
        <p:nvSpPr>
          <p:cNvPr id="29" name="Text 25"/>
          <p:cNvSpPr/>
          <p:nvPr/>
        </p:nvSpPr>
        <p:spPr>
          <a:xfrm>
            <a:off x="4906447" y="6012180"/>
            <a:ext cx="259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خطأ شائع: رفع الوزن فوق مستوى الكتف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Shape 26"/>
          <p:cNvSpPr/>
          <p:nvPr/>
        </p:nvSpPr>
        <p:spPr>
          <a:xfrm>
            <a:off x="384810" y="1642110"/>
            <a:ext cx="3646170" cy="4827270"/>
          </a:xfrm>
          <a:custGeom>
            <a:avLst/>
            <a:gdLst/>
            <a:ahLst/>
            <a:cxnLst/>
            <a:rect l="l" t="t" r="r" b="b"/>
            <a:pathLst>
              <a:path w="3646170" h="4827270">
                <a:moveTo>
                  <a:pt x="152410" y="0"/>
                </a:moveTo>
                <a:lnTo>
                  <a:pt x="3493760" y="0"/>
                </a:lnTo>
                <a:cubicBezTo>
                  <a:pt x="3577934" y="0"/>
                  <a:pt x="3646170" y="68236"/>
                  <a:pt x="3646170" y="152410"/>
                </a:cubicBezTo>
                <a:lnTo>
                  <a:pt x="3646170" y="4674860"/>
                </a:lnTo>
                <a:cubicBezTo>
                  <a:pt x="3646170" y="4759034"/>
                  <a:pt x="3577934" y="4827270"/>
                  <a:pt x="3493760" y="4827270"/>
                </a:cubicBezTo>
                <a:lnTo>
                  <a:pt x="152410" y="4827270"/>
                </a:lnTo>
                <a:cubicBezTo>
                  <a:pt x="68236" y="4827270"/>
                  <a:pt x="0" y="4759034"/>
                  <a:pt x="0" y="4674860"/>
                </a:cubicBezTo>
                <a:lnTo>
                  <a:pt x="0" y="152410"/>
                </a:lnTo>
                <a:cubicBezTo>
                  <a:pt x="0" y="68293"/>
                  <a:pt x="68293" y="0"/>
                  <a:pt x="152410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6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50196"/>
              </a:srgbClr>
            </a:solidFill>
            <a:prstDash val="solid"/>
          </a:ln>
        </p:spPr>
      </p:sp>
      <p:pic>
        <p:nvPicPr>
          <p:cNvPr id="31" name="Image 2" descr="https://kimi-web-img.moonshot.cn/img/hips.hearstapps.com/f23c7175d4f097671f38b302b62a0ab03963e864.jpg"/>
          <p:cNvPicPr>
            <a:picLocks noChangeAspect="1"/>
          </p:cNvPicPr>
          <p:nvPr/>
        </p:nvPicPr>
        <p:blipFill>
          <a:blip r:embed="rId5"/>
          <a:srcRect l="151" r="151"/>
          <a:stretch/>
        </p:blipFill>
        <p:spPr>
          <a:xfrm>
            <a:off x="617220" y="2110741"/>
            <a:ext cx="3152775" cy="1581150"/>
          </a:xfrm>
          <a:prstGeom prst="roundRect">
            <a:avLst>
              <a:gd name="adj" fmla="val 7229"/>
            </a:avLst>
          </a:prstGeom>
        </p:spPr>
      </p:pic>
      <p:sp>
        <p:nvSpPr>
          <p:cNvPr id="32" name="Shape 27"/>
          <p:cNvSpPr/>
          <p:nvPr/>
        </p:nvSpPr>
        <p:spPr>
          <a:xfrm>
            <a:off x="1727954" y="4107180"/>
            <a:ext cx="962025" cy="342900"/>
          </a:xfrm>
          <a:custGeom>
            <a:avLst/>
            <a:gdLst/>
            <a:ahLst/>
            <a:cxnLst/>
            <a:rect l="l" t="t" r="r" b="b"/>
            <a:pathLst>
              <a:path w="962025" h="342900">
                <a:moveTo>
                  <a:pt x="171450" y="0"/>
                </a:moveTo>
                <a:lnTo>
                  <a:pt x="790575" y="0"/>
                </a:lnTo>
                <a:cubicBezTo>
                  <a:pt x="885201" y="0"/>
                  <a:pt x="962025" y="76824"/>
                  <a:pt x="962025" y="171450"/>
                </a:cubicBezTo>
                <a:lnTo>
                  <a:pt x="962025" y="171450"/>
                </a:lnTo>
                <a:cubicBezTo>
                  <a:pt x="962025" y="266076"/>
                  <a:pt x="885201" y="342900"/>
                  <a:pt x="790575" y="342900"/>
                </a:cubicBezTo>
                <a:lnTo>
                  <a:pt x="171450" y="342900"/>
                </a:lnTo>
                <a:cubicBezTo>
                  <a:pt x="76824" y="342900"/>
                  <a:pt x="0" y="266076"/>
                  <a:pt x="0" y="171450"/>
                </a:cubicBezTo>
                <a:lnTo>
                  <a:pt x="0" y="171450"/>
                </a:lnTo>
                <a:cubicBezTo>
                  <a:pt x="0" y="76824"/>
                  <a:pt x="76824" y="0"/>
                  <a:pt x="17145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33" name="Text 28"/>
          <p:cNvSpPr/>
          <p:nvPr/>
        </p:nvSpPr>
        <p:spPr>
          <a:xfrm>
            <a:off x="1837492" y="4168141"/>
            <a:ext cx="744498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تمرين 03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Text 29"/>
          <p:cNvSpPr/>
          <p:nvPr/>
        </p:nvSpPr>
        <p:spPr>
          <a:xfrm>
            <a:off x="545783" y="4564380"/>
            <a:ext cx="33242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ثني الذراع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5" name="Text 30"/>
          <p:cNvSpPr/>
          <p:nvPr/>
        </p:nvSpPr>
        <p:spPr>
          <a:xfrm>
            <a:off x="574358" y="4983480"/>
            <a:ext cx="3267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Bicep Curl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6" name="Shape 31"/>
          <p:cNvSpPr/>
          <p:nvPr/>
        </p:nvSpPr>
        <p:spPr>
          <a:xfrm>
            <a:off x="3640455" y="544068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37" name="Text 32"/>
          <p:cNvSpPr/>
          <p:nvPr/>
        </p:nvSpPr>
        <p:spPr>
          <a:xfrm>
            <a:off x="1787366" y="54025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تمرين عزل لعضلة البايسبس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Shape 33"/>
          <p:cNvSpPr/>
          <p:nvPr/>
        </p:nvSpPr>
        <p:spPr>
          <a:xfrm>
            <a:off x="3640455" y="574548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39" name="Text 34"/>
          <p:cNvSpPr/>
          <p:nvPr/>
        </p:nvSpPr>
        <p:spPr>
          <a:xfrm>
            <a:off x="1514118" y="5707380"/>
            <a:ext cx="2095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يستهدف الجزء الأمامي من الذراع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0" name="Shape 35"/>
          <p:cNvSpPr/>
          <p:nvPr/>
        </p:nvSpPr>
        <p:spPr>
          <a:xfrm>
            <a:off x="3630930" y="605028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76200" y="40481"/>
                </a:moveTo>
                <a:cubicBezTo>
                  <a:pt x="80159" y="40481"/>
                  <a:pt x="83344" y="43666"/>
                  <a:pt x="83344" y="47625"/>
                </a:cubicBezTo>
                <a:lnTo>
                  <a:pt x="83344" y="80962"/>
                </a:lnTo>
                <a:cubicBezTo>
                  <a:pt x="83344" y="84921"/>
                  <a:pt x="80159" y="88106"/>
                  <a:pt x="76200" y="88106"/>
                </a:cubicBezTo>
                <a:cubicBezTo>
                  <a:pt x="72241" y="88106"/>
                  <a:pt x="69056" y="84921"/>
                  <a:pt x="69056" y="80962"/>
                </a:cubicBezTo>
                <a:lnTo>
                  <a:pt x="69056" y="47625"/>
                </a:lnTo>
                <a:cubicBezTo>
                  <a:pt x="69056" y="43666"/>
                  <a:pt x="72241" y="40481"/>
                  <a:pt x="76200" y="40481"/>
                </a:cubicBezTo>
                <a:close/>
                <a:moveTo>
                  <a:pt x="68253" y="104775"/>
                </a:moveTo>
                <a:cubicBezTo>
                  <a:pt x="68072" y="101825"/>
                  <a:pt x="69543" y="99018"/>
                  <a:pt x="72072" y="97489"/>
                </a:cubicBezTo>
                <a:cubicBezTo>
                  <a:pt x="74601" y="95959"/>
                  <a:pt x="77770" y="95959"/>
                  <a:pt x="80298" y="97489"/>
                </a:cubicBezTo>
                <a:cubicBezTo>
                  <a:pt x="82827" y="99018"/>
                  <a:pt x="84298" y="101825"/>
                  <a:pt x="84118" y="104775"/>
                </a:cubicBezTo>
                <a:cubicBezTo>
                  <a:pt x="84298" y="107725"/>
                  <a:pt x="82827" y="110532"/>
                  <a:pt x="80298" y="112061"/>
                </a:cubicBezTo>
                <a:cubicBezTo>
                  <a:pt x="77770" y="113591"/>
                  <a:pt x="74601" y="113591"/>
                  <a:pt x="72072" y="112061"/>
                </a:cubicBezTo>
                <a:cubicBezTo>
                  <a:pt x="69543" y="110532"/>
                  <a:pt x="68072" y="107725"/>
                  <a:pt x="68253" y="104775"/>
                </a:cubicBezTo>
                <a:close/>
              </a:path>
            </a:pathLst>
          </a:custGeom>
          <a:solidFill>
            <a:srgbClr val="FF6B6B"/>
          </a:solidFill>
          <a:ln/>
        </p:spPr>
      </p:sp>
      <p:sp>
        <p:nvSpPr>
          <p:cNvPr id="41" name="Text 36"/>
          <p:cNvSpPr/>
          <p:nvPr/>
        </p:nvSpPr>
        <p:spPr>
          <a:xfrm>
            <a:off x="1490186" y="6012180"/>
            <a:ext cx="21240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خطأ شائع: استخدام الزخرفة والهز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2" name="Shape 0">
            <a:extLst>
              <a:ext uri="{FF2B5EF4-FFF2-40B4-BE49-F238E27FC236}">
                <a16:creationId xmlns:a16="http://schemas.microsoft.com/office/drawing/2014/main" id="{0432EB9C-4E23-55B2-5EAC-B2B48538EC06}"/>
              </a:ext>
            </a:extLst>
          </p:cNvPr>
          <p:cNvSpPr/>
          <p:nvPr/>
        </p:nvSpPr>
        <p:spPr>
          <a:xfrm>
            <a:off x="11370112" y="381000"/>
            <a:ext cx="438150" cy="304800"/>
          </a:xfrm>
          <a:custGeom>
            <a:avLst/>
            <a:gdLst/>
            <a:ahLst/>
            <a:cxnLst/>
            <a:rect l="l" t="t" r="r" b="b"/>
            <a:pathLst>
              <a:path w="438150" h="304800">
                <a:moveTo>
                  <a:pt x="152400" y="0"/>
                </a:moveTo>
                <a:lnTo>
                  <a:pt x="285750" y="0"/>
                </a:lnTo>
                <a:cubicBezTo>
                  <a:pt x="369862" y="0"/>
                  <a:pt x="438150" y="68288"/>
                  <a:pt x="438150" y="152400"/>
                </a:cubicBezTo>
                <a:lnTo>
                  <a:pt x="438150" y="152400"/>
                </a:lnTo>
                <a:cubicBezTo>
                  <a:pt x="438150" y="236512"/>
                  <a:pt x="369862" y="304800"/>
                  <a:pt x="28575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43" name="Text 1">
            <a:extLst>
              <a:ext uri="{FF2B5EF4-FFF2-40B4-BE49-F238E27FC236}">
                <a16:creationId xmlns:a16="http://schemas.microsoft.com/office/drawing/2014/main" id="{2AD24319-81F3-7ADC-3FAD-5F7108AF4DD1}"/>
              </a:ext>
            </a:extLst>
          </p:cNvPr>
          <p:cNvSpPr/>
          <p:nvPr/>
        </p:nvSpPr>
        <p:spPr>
          <a:xfrm>
            <a:off x="11487806" y="449581"/>
            <a:ext cx="202763" cy="1752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02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F1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821903-7B41-5DC6-8161-63CF26113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مستطيل 43">
            <a:extLst>
              <a:ext uri="{FF2B5EF4-FFF2-40B4-BE49-F238E27FC236}">
                <a16:creationId xmlns:a16="http://schemas.microsoft.com/office/drawing/2014/main" id="{76772CD7-427E-1829-A0B0-E43BCA7920AD}"/>
              </a:ext>
            </a:extLst>
          </p:cNvPr>
          <p:cNvSpPr/>
          <p:nvPr/>
        </p:nvSpPr>
        <p:spPr>
          <a:xfrm>
            <a:off x="213828" y="2052734"/>
            <a:ext cx="9397270" cy="4564139"/>
          </a:xfrm>
          <a:prstGeom prst="rect">
            <a:avLst/>
          </a:pr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noFill/>
            <a:prstDash val="solid"/>
          </a:ln>
        </p:spPr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DF0FB0D1-8320-997D-2585-34DEE9568D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85595"/>
              </p:ext>
            </p:extLst>
          </p:nvPr>
        </p:nvGraphicFramePr>
        <p:xfrm>
          <a:off x="213828" y="1576873"/>
          <a:ext cx="11764345" cy="504000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352869">
                  <a:extLst>
                    <a:ext uri="{9D8B030D-6E8A-4147-A177-3AD203B41FA5}">
                      <a16:colId xmlns:a16="http://schemas.microsoft.com/office/drawing/2014/main" val="754880447"/>
                    </a:ext>
                  </a:extLst>
                </a:gridCol>
                <a:gridCol w="2352869">
                  <a:extLst>
                    <a:ext uri="{9D8B030D-6E8A-4147-A177-3AD203B41FA5}">
                      <a16:colId xmlns:a16="http://schemas.microsoft.com/office/drawing/2014/main" val="3327188133"/>
                    </a:ext>
                  </a:extLst>
                </a:gridCol>
                <a:gridCol w="2352869">
                  <a:extLst>
                    <a:ext uri="{9D8B030D-6E8A-4147-A177-3AD203B41FA5}">
                      <a16:colId xmlns:a16="http://schemas.microsoft.com/office/drawing/2014/main" val="241276768"/>
                    </a:ext>
                  </a:extLst>
                </a:gridCol>
                <a:gridCol w="2352869">
                  <a:extLst>
                    <a:ext uri="{9D8B030D-6E8A-4147-A177-3AD203B41FA5}">
                      <a16:colId xmlns:a16="http://schemas.microsoft.com/office/drawing/2014/main" val="4180175611"/>
                    </a:ext>
                  </a:extLst>
                </a:gridCol>
                <a:gridCol w="2352869">
                  <a:extLst>
                    <a:ext uri="{9D8B030D-6E8A-4147-A177-3AD203B41FA5}">
                      <a16:colId xmlns:a16="http://schemas.microsoft.com/office/drawing/2014/main" val="3252419282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وجه المقارنة</a:t>
                      </a:r>
                      <a:endParaRPr lang="ar-SA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OpenPose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[5]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BlazePose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[7]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دراسات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LSTM </a:t>
                      </a:r>
                      <a:r>
                        <a:rPr lang="ar-SA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الزمنية [8][9]</a:t>
                      </a:r>
                      <a:endParaRPr lang="ar-SA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المشروع المقترح</a:t>
                      </a:r>
                      <a:endParaRPr lang="ar-SA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707224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مجال التركيز</a:t>
                      </a:r>
                      <a:endParaRPr lang="ar-SA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تقدير الوضعية البشرية من الصور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تقدير الوضعية في الزمن الحقيقي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نمذجة السلاسل الزمنية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تحليل تمارين المقاومة وكشف الأخطاء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52755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نوع المعالجة</a:t>
                      </a:r>
                      <a:endParaRPr lang="ar-SA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معالجة مكانية (</a:t>
                      </a: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Spatial)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معالجة مكانية سريعة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معالجة زمنية (</a:t>
                      </a: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Temporal</a:t>
                      </a: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معالجة مكانية + زمنية متكاملة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02461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عدد النقاط المستخرجة</a:t>
                      </a:r>
                      <a:endParaRPr lang="ar-SA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مفاصل الجسم الأساسية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33 نقطة مرجعية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لا يختص باستخراج مفاصل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33 نقطة باستخدام </a:t>
                      </a:r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MediaPipe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609858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العمل في الزمن الحقيقي</a:t>
                      </a:r>
                      <a:endParaRPr lang="ar-SA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محدود نسبيًا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نعم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يعتمد على التطبيق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نعم (استجابة شبه فورية)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37897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تحليل تسلسل الحركة</a:t>
                      </a:r>
                      <a:endParaRPr lang="ar-SA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لا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لا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نعم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نعم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301187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كشف الأخطاء الحركية</a:t>
                      </a:r>
                      <a:endParaRPr lang="ar-SA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غير مباشر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غير مباشر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يعتمد على نوع التدريب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نعم – باستخدام</a:t>
                      </a: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LSTM </a:t>
                      </a: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 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77769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التطبيق الرياضي</a:t>
                      </a:r>
                      <a:endParaRPr lang="ar-SA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عام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عام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عام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مخصص لتمارين المقاومة (</a:t>
                      </a: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Squat – Bicep Curl – Lateral Raises</a:t>
                      </a: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71337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التكامل مع واجهة تطبيقية</a:t>
                      </a:r>
                      <a:endParaRPr lang="ar-SA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لا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لا</a:t>
                      </a:r>
                      <a:endParaRPr lang="ar-SA" sz="1200" b="0" i="0" u="none" strike="noStrike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لا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نعم – تطبيق عملي </a:t>
                      </a: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AI Gym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79395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b="1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نوع كشف الخطأ</a:t>
                      </a:r>
                      <a:endParaRPr lang="ar-SA" sz="1200" b="1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غير مخصص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غير مخصص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تصنيف أو تنبؤ</a:t>
                      </a:r>
                      <a:endParaRPr lang="ar-SA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 fontAlgn="ctr">
                        <a:buNone/>
                      </a:pPr>
                      <a:r>
                        <a:rPr lang="ar-SA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كشف شذوذ عبر </a:t>
                      </a:r>
                      <a:r>
                        <a:rPr 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Dubai" panose="020B0503030403030204" pitchFamily="34" charset="-78"/>
                          <a:cs typeface="Dubai" panose="020B0503030403030204" pitchFamily="34" charset="-78"/>
                        </a:rPr>
                        <a:t>Reconstruction Error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 marL="4121" marR="4121" marT="4121" marB="0" anchor="ctr">
                    <a:lnL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63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28248"/>
                  </a:ext>
                </a:extLst>
              </a:tr>
            </a:tbl>
          </a:graphicData>
        </a:graphic>
      </p:graphicFrame>
      <p:sp>
        <p:nvSpPr>
          <p:cNvPr id="4" name="Text 2">
            <a:extLst>
              <a:ext uri="{FF2B5EF4-FFF2-40B4-BE49-F238E27FC236}">
                <a16:creationId xmlns:a16="http://schemas.microsoft.com/office/drawing/2014/main" id="{8873B78C-4419-880E-E9D1-A10F47E608B2}"/>
              </a:ext>
            </a:extLst>
          </p:cNvPr>
          <p:cNvSpPr/>
          <p:nvPr/>
        </p:nvSpPr>
        <p:spPr>
          <a:xfrm>
            <a:off x="381000" y="8001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ar-SA" sz="36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مقارنة بدراسات سابقة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373750F-DD8F-7401-1891-96594995D947}"/>
              </a:ext>
            </a:extLst>
          </p:cNvPr>
          <p:cNvSpPr/>
          <p:nvPr/>
        </p:nvSpPr>
        <p:spPr>
          <a:xfrm>
            <a:off x="10896600" y="13716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42" name="Shape 0">
            <a:extLst>
              <a:ext uri="{FF2B5EF4-FFF2-40B4-BE49-F238E27FC236}">
                <a16:creationId xmlns:a16="http://schemas.microsoft.com/office/drawing/2014/main" id="{EDB4818A-523F-9136-E1F5-D9ED406EC5C4}"/>
              </a:ext>
            </a:extLst>
          </p:cNvPr>
          <p:cNvSpPr/>
          <p:nvPr/>
        </p:nvSpPr>
        <p:spPr>
          <a:xfrm>
            <a:off x="11370112" y="274320"/>
            <a:ext cx="438150" cy="304800"/>
          </a:xfrm>
          <a:custGeom>
            <a:avLst/>
            <a:gdLst/>
            <a:ahLst/>
            <a:cxnLst/>
            <a:rect l="l" t="t" r="r" b="b"/>
            <a:pathLst>
              <a:path w="438150" h="304800">
                <a:moveTo>
                  <a:pt x="152400" y="0"/>
                </a:moveTo>
                <a:lnTo>
                  <a:pt x="285750" y="0"/>
                </a:lnTo>
                <a:cubicBezTo>
                  <a:pt x="369862" y="0"/>
                  <a:pt x="438150" y="68288"/>
                  <a:pt x="438150" y="152400"/>
                </a:cubicBezTo>
                <a:lnTo>
                  <a:pt x="438150" y="152400"/>
                </a:lnTo>
                <a:cubicBezTo>
                  <a:pt x="438150" y="236512"/>
                  <a:pt x="369862" y="304800"/>
                  <a:pt x="28575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43" name="Text 1">
            <a:extLst>
              <a:ext uri="{FF2B5EF4-FFF2-40B4-BE49-F238E27FC236}">
                <a16:creationId xmlns:a16="http://schemas.microsoft.com/office/drawing/2014/main" id="{E74533AA-D5A1-AEB0-30E1-CBD9284EE750}"/>
              </a:ext>
            </a:extLst>
          </p:cNvPr>
          <p:cNvSpPr/>
          <p:nvPr/>
        </p:nvSpPr>
        <p:spPr>
          <a:xfrm>
            <a:off x="11487806" y="342901"/>
            <a:ext cx="202763" cy="1752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03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5" name="Shape 4">
            <a:extLst>
              <a:ext uri="{FF2B5EF4-FFF2-40B4-BE49-F238E27FC236}">
                <a16:creationId xmlns:a16="http://schemas.microsoft.com/office/drawing/2014/main" id="{7D9F9E95-6ABC-B9A1-473C-2810EAAD70DC}"/>
              </a:ext>
            </a:extLst>
          </p:cNvPr>
          <p:cNvSpPr/>
          <p:nvPr/>
        </p:nvSpPr>
        <p:spPr>
          <a:xfrm>
            <a:off x="213827" y="241127"/>
            <a:ext cx="7073381" cy="1016173"/>
          </a:xfrm>
          <a:custGeom>
            <a:avLst/>
            <a:gdLst/>
            <a:ahLst/>
            <a:cxnLst/>
            <a:rect l="l" t="t" r="r" b="b"/>
            <a:pathLst>
              <a:path w="5589270" h="1417320">
                <a:moveTo>
                  <a:pt x="152404" y="0"/>
                </a:moveTo>
                <a:lnTo>
                  <a:pt x="5436866" y="0"/>
                </a:lnTo>
                <a:cubicBezTo>
                  <a:pt x="5521036" y="0"/>
                  <a:pt x="5589270" y="68234"/>
                  <a:pt x="5589270" y="152404"/>
                </a:cubicBezTo>
                <a:lnTo>
                  <a:pt x="5589270" y="1264916"/>
                </a:lnTo>
                <a:cubicBezTo>
                  <a:pt x="5589270" y="1349086"/>
                  <a:pt x="5521036" y="1417320"/>
                  <a:pt x="5436866" y="1417320"/>
                </a:cubicBezTo>
                <a:lnTo>
                  <a:pt x="152404" y="1417320"/>
                </a:lnTo>
                <a:cubicBezTo>
                  <a:pt x="68234" y="1417320"/>
                  <a:pt x="0" y="1349086"/>
                  <a:pt x="0" y="1264916"/>
                </a:cubicBezTo>
                <a:lnTo>
                  <a:pt x="0" y="152404"/>
                </a:lnTo>
                <a:cubicBezTo>
                  <a:pt x="0" y="68234"/>
                  <a:pt x="68234" y="0"/>
                  <a:pt x="152404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40000"/>
                </a:srgbClr>
              </a:gs>
              <a:gs pos="100000">
                <a:srgbClr val="2E7D32">
                  <a:alpha val="20000"/>
                </a:srgbClr>
              </a:gs>
            </a:gsLst>
            <a:lin ang="2700000" scaled="1"/>
          </a:gradFill>
          <a:ln w="10160">
            <a:solidFill>
              <a:srgbClr val="4CAF50">
                <a:alpha val="30196"/>
              </a:srgbClr>
            </a:solidFill>
            <a:prstDash val="solid"/>
          </a:ln>
        </p:spPr>
      </p:sp>
      <p:sp>
        <p:nvSpPr>
          <p:cNvPr id="50" name="Text 8">
            <a:extLst>
              <a:ext uri="{FF2B5EF4-FFF2-40B4-BE49-F238E27FC236}">
                <a16:creationId xmlns:a16="http://schemas.microsoft.com/office/drawing/2014/main" id="{3F14909F-466B-B899-7B81-82E2A6B56D1C}"/>
              </a:ext>
            </a:extLst>
          </p:cNvPr>
          <p:cNvSpPr/>
          <p:nvPr/>
        </p:nvSpPr>
        <p:spPr>
          <a:xfrm>
            <a:off x="298048" y="519112"/>
            <a:ext cx="616267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ar-SA" sz="1350" dirty="0">
                <a:solidFill>
                  <a:schemeClr val="bg1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يتضح أن </a:t>
            </a:r>
            <a:r>
              <a:rPr lang="ar-SA" sz="1350" dirty="0">
                <a:solidFill>
                  <a:srgbClr val="3DC166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الدراسات السابقة </a:t>
            </a:r>
            <a:r>
              <a:rPr lang="ar-SA" sz="1350" dirty="0">
                <a:solidFill>
                  <a:schemeClr val="bg1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عالجت الجانب المكاني أو الزمني بشكل منفصل، بينما يجمع </a:t>
            </a:r>
            <a:r>
              <a:rPr lang="ar-SA" sz="1350" dirty="0">
                <a:solidFill>
                  <a:srgbClr val="3DC166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المشروع</a:t>
            </a:r>
            <a:r>
              <a:rPr lang="ar-SA" sz="1350" dirty="0">
                <a:solidFill>
                  <a:schemeClr val="bg1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بينهما ضمن إطار تطبيقي موحّد لكشف الأخطاء الحركية.</a:t>
            </a:r>
            <a:endParaRPr lang="en-US" sz="1600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11F202C7-3369-265F-A403-F63133F56A25}"/>
              </a:ext>
            </a:extLst>
          </p:cNvPr>
          <p:cNvSpPr txBox="1"/>
          <p:nvPr/>
        </p:nvSpPr>
        <p:spPr>
          <a:xfrm>
            <a:off x="6638548" y="295354"/>
            <a:ext cx="3786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6600" b="1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!</a:t>
            </a:r>
            <a:endParaRPr lang="en-US" sz="6600" b="1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776161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350539" y="379518"/>
            <a:ext cx="464909" cy="303614"/>
          </a:xfrm>
          <a:custGeom>
            <a:avLst/>
            <a:gdLst/>
            <a:ahLst/>
            <a:cxnLst/>
            <a:rect l="l" t="t" r="r" b="b"/>
            <a:pathLst>
              <a:path w="464909" h="303614">
                <a:moveTo>
                  <a:pt x="151807" y="0"/>
                </a:moveTo>
                <a:lnTo>
                  <a:pt x="313102" y="0"/>
                </a:lnTo>
                <a:cubicBezTo>
                  <a:pt x="396887" y="0"/>
                  <a:pt x="464909" y="68022"/>
                  <a:pt x="464909" y="151807"/>
                </a:cubicBezTo>
                <a:lnTo>
                  <a:pt x="464909" y="151807"/>
                </a:lnTo>
                <a:cubicBezTo>
                  <a:pt x="464909" y="235592"/>
                  <a:pt x="396887" y="303614"/>
                  <a:pt x="313102" y="303614"/>
                </a:cubicBezTo>
                <a:lnTo>
                  <a:pt x="151807" y="303614"/>
                </a:lnTo>
                <a:cubicBezTo>
                  <a:pt x="68022" y="303614"/>
                  <a:pt x="0" y="235592"/>
                  <a:pt x="0" y="151807"/>
                </a:cubicBezTo>
                <a:lnTo>
                  <a:pt x="0" y="151807"/>
                </a:lnTo>
                <a:cubicBezTo>
                  <a:pt x="0" y="68022"/>
                  <a:pt x="68022" y="0"/>
                  <a:pt x="151807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11469079" y="447830"/>
            <a:ext cx="227829" cy="1745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04</a:t>
            </a:r>
            <a:endParaRPr lang="en-US" sz="2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>
            <a:off x="379518" y="896100"/>
            <a:ext cx="11660675" cy="4554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586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تقييد الوضعية البشرية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0904724" y="1644181"/>
            <a:ext cx="910842" cy="37952"/>
          </a:xfrm>
          <a:custGeom>
            <a:avLst/>
            <a:gdLst/>
            <a:ahLst/>
            <a:cxnLst/>
            <a:rect l="l" t="t" r="r" b="b"/>
            <a:pathLst>
              <a:path w="910842" h="37952">
                <a:moveTo>
                  <a:pt x="0" y="0"/>
                </a:moveTo>
                <a:lnTo>
                  <a:pt x="910842" y="0"/>
                </a:lnTo>
                <a:lnTo>
                  <a:pt x="910842" y="37952"/>
                </a:lnTo>
                <a:lnTo>
                  <a:pt x="0" y="37952"/>
                </a:lnTo>
                <a:lnTo>
                  <a:pt x="0" y="0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7" name="Shape 5"/>
          <p:cNvSpPr/>
          <p:nvPr/>
        </p:nvSpPr>
        <p:spPr>
          <a:xfrm>
            <a:off x="5620655" y="1820328"/>
            <a:ext cx="6193726" cy="2322647"/>
          </a:xfrm>
          <a:custGeom>
            <a:avLst/>
            <a:gdLst/>
            <a:ahLst/>
            <a:cxnLst/>
            <a:rect l="l" t="t" r="r" b="b"/>
            <a:pathLst>
              <a:path w="6193726" h="2322647">
                <a:moveTo>
                  <a:pt x="151808" y="0"/>
                </a:moveTo>
                <a:lnTo>
                  <a:pt x="6041918" y="0"/>
                </a:lnTo>
                <a:cubicBezTo>
                  <a:pt x="6125759" y="0"/>
                  <a:pt x="6193726" y="67967"/>
                  <a:pt x="6193726" y="151808"/>
                </a:cubicBezTo>
                <a:lnTo>
                  <a:pt x="6193726" y="2170839"/>
                </a:lnTo>
                <a:cubicBezTo>
                  <a:pt x="6193726" y="2254624"/>
                  <a:pt x="6125703" y="2322647"/>
                  <a:pt x="6041918" y="2322647"/>
                </a:cubicBezTo>
                <a:lnTo>
                  <a:pt x="151808" y="2322647"/>
                </a:lnTo>
                <a:cubicBezTo>
                  <a:pt x="67967" y="2322647"/>
                  <a:pt x="0" y="2254680"/>
                  <a:pt x="0" y="2170839"/>
                </a:cubicBezTo>
                <a:lnTo>
                  <a:pt x="0" y="151808"/>
                </a:lnTo>
                <a:cubicBezTo>
                  <a:pt x="0" y="67967"/>
                  <a:pt x="67967" y="0"/>
                  <a:pt x="151808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852160" y="2438349"/>
            <a:ext cx="5844570" cy="379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93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الهدف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Text 7"/>
          <p:cNvSpPr/>
          <p:nvPr/>
        </p:nvSpPr>
        <p:spPr>
          <a:xfrm>
            <a:off x="5852160" y="2969674"/>
            <a:ext cx="5816106" cy="559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4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تحديد مواقع </a:t>
            </a:r>
            <a:r>
              <a:rPr lang="en-US" sz="1345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النقاط</a:t>
            </a:r>
            <a:r>
              <a:rPr lang="en-US" sz="134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345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الرئيسية</a:t>
            </a:r>
            <a:r>
              <a:rPr lang="en-US" sz="134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(Landmarks)</a:t>
            </a:r>
            <a:r>
              <a:rPr lang="en-US" sz="134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ar-SA" sz="134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34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في جسم الإنسان داخل الصورة أو الفيديو، وتحويل الإدخال البصري إلى تمثيل عددي يمكن معالجته وتحليله.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620655" y="4340208"/>
            <a:ext cx="6193726" cy="2091140"/>
          </a:xfrm>
          <a:custGeom>
            <a:avLst/>
            <a:gdLst/>
            <a:ahLst/>
            <a:cxnLst/>
            <a:rect l="l" t="t" r="r" b="b"/>
            <a:pathLst>
              <a:path w="6193726" h="2322647">
                <a:moveTo>
                  <a:pt x="151808" y="0"/>
                </a:moveTo>
                <a:lnTo>
                  <a:pt x="6041918" y="0"/>
                </a:lnTo>
                <a:cubicBezTo>
                  <a:pt x="6125759" y="0"/>
                  <a:pt x="6193726" y="67967"/>
                  <a:pt x="6193726" y="151808"/>
                </a:cubicBezTo>
                <a:lnTo>
                  <a:pt x="6193726" y="2170839"/>
                </a:lnTo>
                <a:cubicBezTo>
                  <a:pt x="6193726" y="2254624"/>
                  <a:pt x="6125703" y="2322647"/>
                  <a:pt x="6041918" y="2322647"/>
                </a:cubicBezTo>
                <a:lnTo>
                  <a:pt x="151808" y="2322647"/>
                </a:lnTo>
                <a:cubicBezTo>
                  <a:pt x="67967" y="2322647"/>
                  <a:pt x="0" y="2254680"/>
                  <a:pt x="0" y="2170839"/>
                </a:cubicBezTo>
                <a:lnTo>
                  <a:pt x="0" y="151808"/>
                </a:lnTo>
                <a:cubicBezTo>
                  <a:pt x="0" y="67967"/>
                  <a:pt x="67967" y="0"/>
                  <a:pt x="151808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852160" y="4819583"/>
            <a:ext cx="5844570" cy="379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93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الأساس التقني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852160" y="5350908"/>
            <a:ext cx="5816106" cy="8349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4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تعتمد على </a:t>
            </a:r>
            <a:r>
              <a:rPr lang="en-US" sz="134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الشبكات </a:t>
            </a:r>
            <a:r>
              <a:rPr lang="en-US" sz="1345" b="1" dirty="0" err="1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العصبية</a:t>
            </a:r>
            <a:r>
              <a:rPr lang="en-US" sz="134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التلافيفية(CNN)</a:t>
            </a:r>
            <a:r>
              <a:rPr lang="en-US" sz="134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ar-SA" sz="134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345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لاستخراج</a:t>
            </a:r>
            <a:r>
              <a:rPr lang="en-US" sz="134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الميزات من الصور، حيث يتم تدريب النماذج على مجموعات بيانات ضخمة تحتوي على صور مُعلَّمة بإحداثيات النقاط الرئيسية.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83313" y="1820328"/>
            <a:ext cx="4922342" cy="2967827"/>
          </a:xfrm>
          <a:custGeom>
            <a:avLst/>
            <a:gdLst/>
            <a:ahLst/>
            <a:cxnLst/>
            <a:rect l="l" t="t" r="r" b="b"/>
            <a:pathLst>
              <a:path w="4922342" h="2967827">
                <a:moveTo>
                  <a:pt x="151804" y="0"/>
                </a:moveTo>
                <a:lnTo>
                  <a:pt x="4770538" y="0"/>
                </a:lnTo>
                <a:cubicBezTo>
                  <a:pt x="4854377" y="0"/>
                  <a:pt x="4922342" y="67965"/>
                  <a:pt x="4922342" y="151804"/>
                </a:cubicBezTo>
                <a:lnTo>
                  <a:pt x="4922342" y="2816023"/>
                </a:lnTo>
                <a:cubicBezTo>
                  <a:pt x="4922342" y="2899862"/>
                  <a:pt x="4854377" y="2967827"/>
                  <a:pt x="4770538" y="2967827"/>
                </a:cubicBezTo>
                <a:lnTo>
                  <a:pt x="151804" y="2967827"/>
                </a:lnTo>
                <a:cubicBezTo>
                  <a:pt x="67965" y="2967827"/>
                  <a:pt x="0" y="2899862"/>
                  <a:pt x="0" y="2816023"/>
                </a:cubicBezTo>
                <a:lnTo>
                  <a:pt x="0" y="151804"/>
                </a:lnTo>
                <a:cubicBezTo>
                  <a:pt x="0" y="68021"/>
                  <a:pt x="68021" y="0"/>
                  <a:pt x="151804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14819" y="2051834"/>
            <a:ext cx="4573186" cy="379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93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الهيكل العظمي الرقمي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15" name="Image 0" descr="https://kimi-web-img.moonshot.cn/img/kemtai.com/5eb4486593a0ba064c08992d90269ea388306432.png"/>
          <p:cNvPicPr>
            <a:picLocks noChangeAspect="1"/>
          </p:cNvPicPr>
          <p:nvPr/>
        </p:nvPicPr>
        <p:blipFill>
          <a:blip r:embed="rId3"/>
          <a:srcRect l="105" r="105"/>
          <a:stretch/>
        </p:blipFill>
        <p:spPr>
          <a:xfrm>
            <a:off x="879295" y="2583159"/>
            <a:ext cx="3899542" cy="1945027"/>
          </a:xfrm>
          <a:prstGeom prst="roundRect">
            <a:avLst>
              <a:gd name="adj" fmla="val 5854"/>
            </a:avLst>
          </a:prstGeom>
        </p:spPr>
      </p:pic>
      <p:sp>
        <p:nvSpPr>
          <p:cNvPr id="16" name="Shape 13"/>
          <p:cNvSpPr/>
          <p:nvPr/>
        </p:nvSpPr>
        <p:spPr>
          <a:xfrm>
            <a:off x="383313" y="4985388"/>
            <a:ext cx="4922342" cy="1510268"/>
          </a:xfrm>
          <a:custGeom>
            <a:avLst/>
            <a:gdLst/>
            <a:ahLst/>
            <a:cxnLst/>
            <a:rect l="l" t="t" r="r" b="b"/>
            <a:pathLst>
              <a:path w="4922342" h="1677467">
                <a:moveTo>
                  <a:pt x="151811" y="0"/>
                </a:moveTo>
                <a:lnTo>
                  <a:pt x="4770531" y="0"/>
                </a:lnTo>
                <a:cubicBezTo>
                  <a:pt x="4854374" y="0"/>
                  <a:pt x="4922342" y="67968"/>
                  <a:pt x="4922342" y="151811"/>
                </a:cubicBezTo>
                <a:lnTo>
                  <a:pt x="4922342" y="1525657"/>
                </a:lnTo>
                <a:cubicBezTo>
                  <a:pt x="4922342" y="1609499"/>
                  <a:pt x="4854374" y="1677467"/>
                  <a:pt x="4770531" y="1677467"/>
                </a:cubicBezTo>
                <a:lnTo>
                  <a:pt x="151811" y="1677467"/>
                </a:lnTo>
                <a:cubicBezTo>
                  <a:pt x="67968" y="1677467"/>
                  <a:pt x="0" y="1609499"/>
                  <a:pt x="0" y="1525657"/>
                </a:cubicBezTo>
                <a:lnTo>
                  <a:pt x="0" y="151811"/>
                </a:lnTo>
                <a:cubicBezTo>
                  <a:pt x="0" y="68024"/>
                  <a:pt x="68024" y="0"/>
                  <a:pt x="151811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14819" y="5216891"/>
            <a:ext cx="4554210" cy="2656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94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المخرجات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4907162" y="5634360"/>
            <a:ext cx="151807" cy="151807"/>
          </a:xfrm>
          <a:custGeom>
            <a:avLst/>
            <a:gdLst/>
            <a:ahLst/>
            <a:cxnLst/>
            <a:rect l="l" t="t" r="r" b="b"/>
            <a:pathLst>
              <a:path w="151807" h="151807">
                <a:moveTo>
                  <a:pt x="2787" y="69203"/>
                </a:moveTo>
                <a:cubicBezTo>
                  <a:pt x="-919" y="72909"/>
                  <a:pt x="-919" y="78928"/>
                  <a:pt x="2787" y="82634"/>
                </a:cubicBezTo>
                <a:lnTo>
                  <a:pt x="50227" y="130074"/>
                </a:lnTo>
                <a:cubicBezTo>
                  <a:pt x="53933" y="133780"/>
                  <a:pt x="59952" y="133780"/>
                  <a:pt x="63658" y="130074"/>
                </a:cubicBezTo>
                <a:cubicBezTo>
                  <a:pt x="67364" y="126367"/>
                  <a:pt x="67364" y="120349"/>
                  <a:pt x="63658" y="116642"/>
                </a:cubicBezTo>
                <a:lnTo>
                  <a:pt x="32407" y="85391"/>
                </a:lnTo>
                <a:lnTo>
                  <a:pt x="142319" y="85391"/>
                </a:lnTo>
                <a:cubicBezTo>
                  <a:pt x="147567" y="85391"/>
                  <a:pt x="151807" y="81152"/>
                  <a:pt x="151807" y="75904"/>
                </a:cubicBezTo>
                <a:cubicBezTo>
                  <a:pt x="151807" y="70655"/>
                  <a:pt x="147567" y="66416"/>
                  <a:pt x="142319" y="66416"/>
                </a:cubicBezTo>
                <a:lnTo>
                  <a:pt x="32407" y="66416"/>
                </a:lnTo>
                <a:lnTo>
                  <a:pt x="63658" y="35165"/>
                </a:lnTo>
                <a:cubicBezTo>
                  <a:pt x="67364" y="31458"/>
                  <a:pt x="67364" y="25440"/>
                  <a:pt x="63658" y="21733"/>
                </a:cubicBezTo>
                <a:cubicBezTo>
                  <a:pt x="59952" y="18027"/>
                  <a:pt x="53933" y="18027"/>
                  <a:pt x="50227" y="21733"/>
                </a:cubicBezTo>
                <a:lnTo>
                  <a:pt x="2787" y="69173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9" name="Text 16"/>
          <p:cNvSpPr/>
          <p:nvPr/>
        </p:nvSpPr>
        <p:spPr>
          <a:xfrm>
            <a:off x="2547749" y="5596408"/>
            <a:ext cx="2343521" cy="2277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إحداثيات ثنائية وثلاثية الأبعاد (x, y, z)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4907162" y="5937974"/>
            <a:ext cx="151807" cy="151807"/>
          </a:xfrm>
          <a:custGeom>
            <a:avLst/>
            <a:gdLst/>
            <a:ahLst/>
            <a:cxnLst/>
            <a:rect l="l" t="t" r="r" b="b"/>
            <a:pathLst>
              <a:path w="151807" h="151807">
                <a:moveTo>
                  <a:pt x="2787" y="69203"/>
                </a:moveTo>
                <a:cubicBezTo>
                  <a:pt x="-919" y="72909"/>
                  <a:pt x="-919" y="78928"/>
                  <a:pt x="2787" y="82634"/>
                </a:cubicBezTo>
                <a:lnTo>
                  <a:pt x="50227" y="130074"/>
                </a:lnTo>
                <a:cubicBezTo>
                  <a:pt x="53933" y="133780"/>
                  <a:pt x="59952" y="133780"/>
                  <a:pt x="63658" y="130074"/>
                </a:cubicBezTo>
                <a:cubicBezTo>
                  <a:pt x="67364" y="126367"/>
                  <a:pt x="67364" y="120349"/>
                  <a:pt x="63658" y="116642"/>
                </a:cubicBezTo>
                <a:lnTo>
                  <a:pt x="32407" y="85391"/>
                </a:lnTo>
                <a:lnTo>
                  <a:pt x="142319" y="85391"/>
                </a:lnTo>
                <a:cubicBezTo>
                  <a:pt x="147567" y="85391"/>
                  <a:pt x="151807" y="81152"/>
                  <a:pt x="151807" y="75904"/>
                </a:cubicBezTo>
                <a:cubicBezTo>
                  <a:pt x="151807" y="70655"/>
                  <a:pt x="147567" y="66416"/>
                  <a:pt x="142319" y="66416"/>
                </a:cubicBezTo>
                <a:lnTo>
                  <a:pt x="32407" y="66416"/>
                </a:lnTo>
                <a:lnTo>
                  <a:pt x="63658" y="35165"/>
                </a:lnTo>
                <a:cubicBezTo>
                  <a:pt x="67364" y="31458"/>
                  <a:pt x="67364" y="25440"/>
                  <a:pt x="63658" y="21733"/>
                </a:cubicBezTo>
                <a:cubicBezTo>
                  <a:pt x="59952" y="18027"/>
                  <a:pt x="53933" y="18027"/>
                  <a:pt x="50227" y="21733"/>
                </a:cubicBezTo>
                <a:lnTo>
                  <a:pt x="2787" y="69173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1" name="Text 18"/>
          <p:cNvSpPr/>
          <p:nvPr/>
        </p:nvSpPr>
        <p:spPr>
          <a:xfrm>
            <a:off x="2453225" y="5900022"/>
            <a:ext cx="2438400" cy="2277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درجة وضوح النقطة (Visibility Score)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4907162" y="6241588"/>
            <a:ext cx="151807" cy="151807"/>
          </a:xfrm>
          <a:custGeom>
            <a:avLst/>
            <a:gdLst/>
            <a:ahLst/>
            <a:cxnLst/>
            <a:rect l="l" t="t" r="r" b="b"/>
            <a:pathLst>
              <a:path w="151807" h="151807">
                <a:moveTo>
                  <a:pt x="2787" y="69203"/>
                </a:moveTo>
                <a:cubicBezTo>
                  <a:pt x="-919" y="72909"/>
                  <a:pt x="-919" y="78928"/>
                  <a:pt x="2787" y="82634"/>
                </a:cubicBezTo>
                <a:lnTo>
                  <a:pt x="50227" y="130074"/>
                </a:lnTo>
                <a:cubicBezTo>
                  <a:pt x="53933" y="133780"/>
                  <a:pt x="59952" y="133780"/>
                  <a:pt x="63658" y="130074"/>
                </a:cubicBezTo>
                <a:cubicBezTo>
                  <a:pt x="67364" y="126367"/>
                  <a:pt x="67364" y="120349"/>
                  <a:pt x="63658" y="116642"/>
                </a:cubicBezTo>
                <a:lnTo>
                  <a:pt x="32407" y="85391"/>
                </a:lnTo>
                <a:lnTo>
                  <a:pt x="142319" y="85391"/>
                </a:lnTo>
                <a:cubicBezTo>
                  <a:pt x="147567" y="85391"/>
                  <a:pt x="151807" y="81152"/>
                  <a:pt x="151807" y="75904"/>
                </a:cubicBezTo>
                <a:cubicBezTo>
                  <a:pt x="151807" y="70655"/>
                  <a:pt x="147567" y="66416"/>
                  <a:pt x="142319" y="66416"/>
                </a:cubicBezTo>
                <a:lnTo>
                  <a:pt x="32407" y="66416"/>
                </a:lnTo>
                <a:lnTo>
                  <a:pt x="63658" y="35165"/>
                </a:lnTo>
                <a:cubicBezTo>
                  <a:pt x="67364" y="31458"/>
                  <a:pt x="67364" y="25440"/>
                  <a:pt x="63658" y="21733"/>
                </a:cubicBezTo>
                <a:cubicBezTo>
                  <a:pt x="59952" y="18027"/>
                  <a:pt x="53933" y="18027"/>
                  <a:pt x="50227" y="21733"/>
                </a:cubicBezTo>
                <a:lnTo>
                  <a:pt x="2787" y="69173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3" name="Text 20"/>
          <p:cNvSpPr/>
          <p:nvPr/>
        </p:nvSpPr>
        <p:spPr>
          <a:xfrm>
            <a:off x="1943604" y="6203636"/>
            <a:ext cx="2941261" cy="2277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تمثيل زمني للحركة كسلسلة متعددة المتغيرات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10677" y="349341"/>
            <a:ext cx="427943" cy="279473"/>
          </a:xfrm>
          <a:custGeom>
            <a:avLst/>
            <a:gdLst/>
            <a:ahLst/>
            <a:cxnLst/>
            <a:rect l="l" t="t" r="r" b="b"/>
            <a:pathLst>
              <a:path w="427943" h="279473">
                <a:moveTo>
                  <a:pt x="139736" y="0"/>
                </a:moveTo>
                <a:lnTo>
                  <a:pt x="288206" y="0"/>
                </a:lnTo>
                <a:cubicBezTo>
                  <a:pt x="365329" y="0"/>
                  <a:pt x="427943" y="62614"/>
                  <a:pt x="427943" y="139736"/>
                </a:cubicBezTo>
                <a:lnTo>
                  <a:pt x="427943" y="139736"/>
                </a:lnTo>
                <a:cubicBezTo>
                  <a:pt x="427943" y="216859"/>
                  <a:pt x="365329" y="279473"/>
                  <a:pt x="288206" y="279473"/>
                </a:cubicBezTo>
                <a:lnTo>
                  <a:pt x="139736" y="279473"/>
                </a:lnTo>
                <a:cubicBezTo>
                  <a:pt x="62614" y="279473"/>
                  <a:pt x="0" y="216859"/>
                  <a:pt x="0" y="139736"/>
                </a:cubicBezTo>
                <a:lnTo>
                  <a:pt x="0" y="139736"/>
                </a:lnTo>
                <a:cubicBezTo>
                  <a:pt x="0" y="62614"/>
                  <a:pt x="62614" y="0"/>
                  <a:pt x="139736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11519791" y="412222"/>
            <a:ext cx="209714" cy="160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05</a:t>
            </a:r>
            <a:endParaRPr lang="en-US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>
            <a:off x="265362" y="798933"/>
            <a:ext cx="11702923" cy="419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301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MediaPipe Pose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00311" y="1332648"/>
            <a:ext cx="838418" cy="34934"/>
          </a:xfrm>
          <a:custGeom>
            <a:avLst/>
            <a:gdLst/>
            <a:ahLst/>
            <a:cxnLst/>
            <a:rect l="l" t="t" r="r" b="b"/>
            <a:pathLst>
              <a:path w="838418" h="34934">
                <a:moveTo>
                  <a:pt x="0" y="0"/>
                </a:moveTo>
                <a:lnTo>
                  <a:pt x="838418" y="0"/>
                </a:lnTo>
                <a:lnTo>
                  <a:pt x="838418" y="34934"/>
                </a:lnTo>
                <a:lnTo>
                  <a:pt x="0" y="34934"/>
                </a:lnTo>
                <a:lnTo>
                  <a:pt x="0" y="0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7" name="Shape 5"/>
          <p:cNvSpPr/>
          <p:nvPr/>
        </p:nvSpPr>
        <p:spPr>
          <a:xfrm>
            <a:off x="4999069" y="1580681"/>
            <a:ext cx="6836603" cy="2408706"/>
          </a:xfrm>
          <a:custGeom>
            <a:avLst/>
            <a:gdLst/>
            <a:ahLst/>
            <a:cxnLst/>
            <a:rect l="l" t="t" r="r" b="b"/>
            <a:pathLst>
              <a:path w="6836603" h="2408706">
                <a:moveTo>
                  <a:pt x="139729" y="0"/>
                </a:moveTo>
                <a:lnTo>
                  <a:pt x="6696874" y="0"/>
                </a:lnTo>
                <a:cubicBezTo>
                  <a:pt x="6774044" y="0"/>
                  <a:pt x="6836603" y="62559"/>
                  <a:pt x="6836603" y="139729"/>
                </a:cubicBezTo>
                <a:lnTo>
                  <a:pt x="6836603" y="2268977"/>
                </a:lnTo>
                <a:cubicBezTo>
                  <a:pt x="6836603" y="2346147"/>
                  <a:pt x="6774044" y="2408706"/>
                  <a:pt x="6696874" y="2408706"/>
                </a:cubicBezTo>
                <a:lnTo>
                  <a:pt x="139729" y="2408706"/>
                </a:lnTo>
                <a:cubicBezTo>
                  <a:pt x="62559" y="2408706"/>
                  <a:pt x="0" y="2346147"/>
                  <a:pt x="0" y="2268977"/>
                </a:cubicBezTo>
                <a:lnTo>
                  <a:pt x="0" y="139729"/>
                </a:lnTo>
                <a:cubicBezTo>
                  <a:pt x="0" y="62610"/>
                  <a:pt x="62610" y="0"/>
                  <a:pt x="139729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212167" y="1893232"/>
            <a:ext cx="6515209" cy="3493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5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مميزات MediaPipe Pose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447467" y="2417243"/>
            <a:ext cx="157203" cy="157203"/>
          </a:xfrm>
          <a:custGeom>
            <a:avLst/>
            <a:gdLst/>
            <a:ahLst/>
            <a:cxnLst/>
            <a:rect l="l" t="t" r="r" b="b"/>
            <a:pathLst>
              <a:path w="157203" h="157203">
                <a:moveTo>
                  <a:pt x="78602" y="157203"/>
                </a:moveTo>
                <a:cubicBezTo>
                  <a:pt x="121983" y="157203"/>
                  <a:pt x="157203" y="121983"/>
                  <a:pt x="157203" y="78602"/>
                </a:cubicBezTo>
                <a:cubicBezTo>
                  <a:pt x="157203" y="35220"/>
                  <a:pt x="121983" y="0"/>
                  <a:pt x="78602" y="0"/>
                </a:cubicBezTo>
                <a:cubicBezTo>
                  <a:pt x="35220" y="0"/>
                  <a:pt x="0" y="35220"/>
                  <a:pt x="0" y="78602"/>
                </a:cubicBezTo>
                <a:cubicBezTo>
                  <a:pt x="0" y="121983"/>
                  <a:pt x="35220" y="157203"/>
                  <a:pt x="78602" y="157203"/>
                </a:cubicBezTo>
                <a:close/>
                <a:moveTo>
                  <a:pt x="104516" y="65307"/>
                </a:moveTo>
                <a:lnTo>
                  <a:pt x="79953" y="104608"/>
                </a:lnTo>
                <a:cubicBezTo>
                  <a:pt x="78663" y="106665"/>
                  <a:pt x="76452" y="107955"/>
                  <a:pt x="74027" y="108077"/>
                </a:cubicBezTo>
                <a:cubicBezTo>
                  <a:pt x="71601" y="108200"/>
                  <a:pt x="69268" y="107095"/>
                  <a:pt x="67825" y="105130"/>
                </a:cubicBezTo>
                <a:lnTo>
                  <a:pt x="53087" y="85479"/>
                </a:lnTo>
                <a:cubicBezTo>
                  <a:pt x="50631" y="82225"/>
                  <a:pt x="51306" y="77619"/>
                  <a:pt x="54561" y="75163"/>
                </a:cubicBezTo>
                <a:cubicBezTo>
                  <a:pt x="57815" y="72707"/>
                  <a:pt x="62421" y="73382"/>
                  <a:pt x="64877" y="76637"/>
                </a:cubicBezTo>
                <a:lnTo>
                  <a:pt x="73167" y="87690"/>
                </a:lnTo>
                <a:lnTo>
                  <a:pt x="92019" y="57508"/>
                </a:lnTo>
                <a:cubicBezTo>
                  <a:pt x="94169" y="54069"/>
                  <a:pt x="98713" y="52995"/>
                  <a:pt x="102182" y="55175"/>
                </a:cubicBezTo>
                <a:cubicBezTo>
                  <a:pt x="105652" y="57355"/>
                  <a:pt x="106696" y="61868"/>
                  <a:pt x="104516" y="65338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10" name="Text 8"/>
          <p:cNvSpPr/>
          <p:nvPr/>
        </p:nvSpPr>
        <p:spPr>
          <a:xfrm>
            <a:off x="6745993" y="2382309"/>
            <a:ext cx="4654968" cy="2445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8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سرعة عالية:</a:t>
            </a:r>
            <a:r>
              <a:rPr lang="ar-SA" sz="1238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238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يعمل</a:t>
            </a:r>
            <a:r>
              <a:rPr lang="en-US" sz="1238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في الوقت الفعلي على الأجهزة ذات الموارد المحدودة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1447467" y="2766584"/>
            <a:ext cx="157203" cy="157203"/>
          </a:xfrm>
          <a:custGeom>
            <a:avLst/>
            <a:gdLst/>
            <a:ahLst/>
            <a:cxnLst/>
            <a:rect l="l" t="t" r="r" b="b"/>
            <a:pathLst>
              <a:path w="157203" h="157203">
                <a:moveTo>
                  <a:pt x="78602" y="157203"/>
                </a:moveTo>
                <a:cubicBezTo>
                  <a:pt x="121983" y="157203"/>
                  <a:pt x="157203" y="121983"/>
                  <a:pt x="157203" y="78602"/>
                </a:cubicBezTo>
                <a:cubicBezTo>
                  <a:pt x="157203" y="35220"/>
                  <a:pt x="121983" y="0"/>
                  <a:pt x="78602" y="0"/>
                </a:cubicBezTo>
                <a:cubicBezTo>
                  <a:pt x="35220" y="0"/>
                  <a:pt x="0" y="35220"/>
                  <a:pt x="0" y="78602"/>
                </a:cubicBezTo>
                <a:cubicBezTo>
                  <a:pt x="0" y="121983"/>
                  <a:pt x="35220" y="157203"/>
                  <a:pt x="78602" y="157203"/>
                </a:cubicBezTo>
                <a:close/>
                <a:moveTo>
                  <a:pt x="104516" y="65307"/>
                </a:moveTo>
                <a:lnTo>
                  <a:pt x="79953" y="104608"/>
                </a:lnTo>
                <a:cubicBezTo>
                  <a:pt x="78663" y="106665"/>
                  <a:pt x="76452" y="107955"/>
                  <a:pt x="74027" y="108077"/>
                </a:cubicBezTo>
                <a:cubicBezTo>
                  <a:pt x="71601" y="108200"/>
                  <a:pt x="69268" y="107095"/>
                  <a:pt x="67825" y="105130"/>
                </a:cubicBezTo>
                <a:lnTo>
                  <a:pt x="53087" y="85479"/>
                </a:lnTo>
                <a:cubicBezTo>
                  <a:pt x="50631" y="82225"/>
                  <a:pt x="51306" y="77619"/>
                  <a:pt x="54561" y="75163"/>
                </a:cubicBezTo>
                <a:cubicBezTo>
                  <a:pt x="57815" y="72707"/>
                  <a:pt x="62421" y="73382"/>
                  <a:pt x="64877" y="76637"/>
                </a:cubicBezTo>
                <a:lnTo>
                  <a:pt x="73167" y="87690"/>
                </a:lnTo>
                <a:lnTo>
                  <a:pt x="92019" y="57508"/>
                </a:lnTo>
                <a:cubicBezTo>
                  <a:pt x="94169" y="54069"/>
                  <a:pt x="98713" y="52995"/>
                  <a:pt x="102182" y="55175"/>
                </a:cubicBezTo>
                <a:cubicBezTo>
                  <a:pt x="105652" y="57355"/>
                  <a:pt x="106696" y="61868"/>
                  <a:pt x="104516" y="65338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12" name="Text 10"/>
          <p:cNvSpPr/>
          <p:nvPr/>
        </p:nvSpPr>
        <p:spPr>
          <a:xfrm>
            <a:off x="8462349" y="2731650"/>
            <a:ext cx="2934464" cy="2445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8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دقة </a:t>
            </a:r>
            <a:r>
              <a:rPr lang="en-US" sz="1238" b="1" dirty="0" err="1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ممتازة</a:t>
            </a:r>
            <a:r>
              <a:rPr lang="ar-SA" sz="1238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:</a:t>
            </a:r>
            <a:r>
              <a:rPr lang="en-US" sz="1238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يستخرج 33 نقطة معلمية للجسم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1447467" y="3115925"/>
            <a:ext cx="157203" cy="157203"/>
          </a:xfrm>
          <a:custGeom>
            <a:avLst/>
            <a:gdLst/>
            <a:ahLst/>
            <a:cxnLst/>
            <a:rect l="l" t="t" r="r" b="b"/>
            <a:pathLst>
              <a:path w="157203" h="157203">
                <a:moveTo>
                  <a:pt x="78602" y="157203"/>
                </a:moveTo>
                <a:cubicBezTo>
                  <a:pt x="121983" y="157203"/>
                  <a:pt x="157203" y="121983"/>
                  <a:pt x="157203" y="78602"/>
                </a:cubicBezTo>
                <a:cubicBezTo>
                  <a:pt x="157203" y="35220"/>
                  <a:pt x="121983" y="0"/>
                  <a:pt x="78602" y="0"/>
                </a:cubicBezTo>
                <a:cubicBezTo>
                  <a:pt x="35220" y="0"/>
                  <a:pt x="0" y="35220"/>
                  <a:pt x="0" y="78602"/>
                </a:cubicBezTo>
                <a:cubicBezTo>
                  <a:pt x="0" y="121983"/>
                  <a:pt x="35220" y="157203"/>
                  <a:pt x="78602" y="157203"/>
                </a:cubicBezTo>
                <a:close/>
                <a:moveTo>
                  <a:pt x="104516" y="65307"/>
                </a:moveTo>
                <a:lnTo>
                  <a:pt x="79953" y="104608"/>
                </a:lnTo>
                <a:cubicBezTo>
                  <a:pt x="78663" y="106665"/>
                  <a:pt x="76452" y="107955"/>
                  <a:pt x="74027" y="108077"/>
                </a:cubicBezTo>
                <a:cubicBezTo>
                  <a:pt x="71601" y="108200"/>
                  <a:pt x="69268" y="107095"/>
                  <a:pt x="67825" y="105130"/>
                </a:cubicBezTo>
                <a:lnTo>
                  <a:pt x="53087" y="85479"/>
                </a:lnTo>
                <a:cubicBezTo>
                  <a:pt x="50631" y="82225"/>
                  <a:pt x="51306" y="77619"/>
                  <a:pt x="54561" y="75163"/>
                </a:cubicBezTo>
                <a:cubicBezTo>
                  <a:pt x="57815" y="72707"/>
                  <a:pt x="62421" y="73382"/>
                  <a:pt x="64877" y="76637"/>
                </a:cubicBezTo>
                <a:lnTo>
                  <a:pt x="73167" y="87690"/>
                </a:lnTo>
                <a:lnTo>
                  <a:pt x="92019" y="57508"/>
                </a:lnTo>
                <a:cubicBezTo>
                  <a:pt x="94169" y="54069"/>
                  <a:pt x="98713" y="52995"/>
                  <a:pt x="102182" y="55175"/>
                </a:cubicBezTo>
                <a:cubicBezTo>
                  <a:pt x="105652" y="57355"/>
                  <a:pt x="106696" y="61868"/>
                  <a:pt x="104516" y="65338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14" name="Text 12"/>
          <p:cNvSpPr/>
          <p:nvPr/>
        </p:nvSpPr>
        <p:spPr>
          <a:xfrm>
            <a:off x="8231019" y="3080991"/>
            <a:ext cx="3170269" cy="2445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8" b="1" dirty="0" err="1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إحداثيات</a:t>
            </a:r>
            <a:r>
              <a:rPr lang="en-US" sz="1238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3D</a:t>
            </a:r>
            <a:r>
              <a:rPr lang="ar-SA" sz="1238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: </a:t>
            </a:r>
            <a:r>
              <a:rPr lang="en-US" sz="1238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يوفر</a:t>
            </a:r>
            <a:r>
              <a:rPr lang="en-US" sz="1238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إحداثيات ثلاثية الأبعاد (x, y, z)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447467" y="3465266"/>
            <a:ext cx="157203" cy="157203"/>
          </a:xfrm>
          <a:custGeom>
            <a:avLst/>
            <a:gdLst/>
            <a:ahLst/>
            <a:cxnLst/>
            <a:rect l="l" t="t" r="r" b="b"/>
            <a:pathLst>
              <a:path w="157203" h="157203">
                <a:moveTo>
                  <a:pt x="78602" y="157203"/>
                </a:moveTo>
                <a:cubicBezTo>
                  <a:pt x="121983" y="157203"/>
                  <a:pt x="157203" y="121983"/>
                  <a:pt x="157203" y="78602"/>
                </a:cubicBezTo>
                <a:cubicBezTo>
                  <a:pt x="157203" y="35220"/>
                  <a:pt x="121983" y="0"/>
                  <a:pt x="78602" y="0"/>
                </a:cubicBezTo>
                <a:cubicBezTo>
                  <a:pt x="35220" y="0"/>
                  <a:pt x="0" y="35220"/>
                  <a:pt x="0" y="78602"/>
                </a:cubicBezTo>
                <a:cubicBezTo>
                  <a:pt x="0" y="121983"/>
                  <a:pt x="35220" y="157203"/>
                  <a:pt x="78602" y="157203"/>
                </a:cubicBezTo>
                <a:close/>
                <a:moveTo>
                  <a:pt x="104516" y="65307"/>
                </a:moveTo>
                <a:lnTo>
                  <a:pt x="79953" y="104608"/>
                </a:lnTo>
                <a:cubicBezTo>
                  <a:pt x="78663" y="106665"/>
                  <a:pt x="76452" y="107955"/>
                  <a:pt x="74027" y="108077"/>
                </a:cubicBezTo>
                <a:cubicBezTo>
                  <a:pt x="71601" y="108200"/>
                  <a:pt x="69268" y="107095"/>
                  <a:pt x="67825" y="105130"/>
                </a:cubicBezTo>
                <a:lnTo>
                  <a:pt x="53087" y="85479"/>
                </a:lnTo>
                <a:cubicBezTo>
                  <a:pt x="50631" y="82225"/>
                  <a:pt x="51306" y="77619"/>
                  <a:pt x="54561" y="75163"/>
                </a:cubicBezTo>
                <a:cubicBezTo>
                  <a:pt x="57815" y="72707"/>
                  <a:pt x="62421" y="73382"/>
                  <a:pt x="64877" y="76637"/>
                </a:cubicBezTo>
                <a:lnTo>
                  <a:pt x="73167" y="87690"/>
                </a:lnTo>
                <a:lnTo>
                  <a:pt x="92019" y="57508"/>
                </a:lnTo>
                <a:cubicBezTo>
                  <a:pt x="94169" y="54069"/>
                  <a:pt x="98713" y="52995"/>
                  <a:pt x="102182" y="55175"/>
                </a:cubicBezTo>
                <a:cubicBezTo>
                  <a:pt x="105652" y="57355"/>
                  <a:pt x="106696" y="61868"/>
                  <a:pt x="104516" y="65338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16" name="Text 14"/>
          <p:cNvSpPr/>
          <p:nvPr/>
        </p:nvSpPr>
        <p:spPr>
          <a:xfrm>
            <a:off x="7807116" y="3430332"/>
            <a:ext cx="3589479" cy="2445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8" b="1" dirty="0" err="1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بنية</a:t>
            </a:r>
            <a:r>
              <a:rPr lang="en-US" sz="1238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238" b="1" dirty="0" err="1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رسومية</a:t>
            </a:r>
            <a:r>
              <a:rPr lang="ar-SA" sz="1238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:</a:t>
            </a:r>
            <a:r>
              <a:rPr lang="en-US" sz="1238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يعتمد على </a:t>
            </a:r>
            <a:r>
              <a:rPr lang="en-US" sz="1238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بنيةPipeline</a:t>
            </a:r>
            <a:r>
              <a:rPr lang="en-US" sz="1238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ar-SA" sz="1238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238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قابلة</a:t>
            </a:r>
            <a:r>
              <a:rPr lang="en-US" sz="1238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للتخصيص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999069" y="4169190"/>
            <a:ext cx="6836603" cy="2408706"/>
          </a:xfrm>
          <a:custGeom>
            <a:avLst/>
            <a:gdLst/>
            <a:ahLst/>
            <a:cxnLst/>
            <a:rect l="l" t="t" r="r" b="b"/>
            <a:pathLst>
              <a:path w="6836603" h="2408706">
                <a:moveTo>
                  <a:pt x="139729" y="0"/>
                </a:moveTo>
                <a:lnTo>
                  <a:pt x="6696874" y="0"/>
                </a:lnTo>
                <a:cubicBezTo>
                  <a:pt x="6774044" y="0"/>
                  <a:pt x="6836603" y="62559"/>
                  <a:pt x="6836603" y="139729"/>
                </a:cubicBezTo>
                <a:lnTo>
                  <a:pt x="6836603" y="2268977"/>
                </a:lnTo>
                <a:cubicBezTo>
                  <a:pt x="6836603" y="2346147"/>
                  <a:pt x="6774044" y="2408706"/>
                  <a:pt x="6696874" y="2408706"/>
                </a:cubicBezTo>
                <a:lnTo>
                  <a:pt x="139729" y="2408706"/>
                </a:lnTo>
                <a:cubicBezTo>
                  <a:pt x="62559" y="2408706"/>
                  <a:pt x="0" y="2346147"/>
                  <a:pt x="0" y="2268977"/>
                </a:cubicBezTo>
                <a:lnTo>
                  <a:pt x="0" y="139729"/>
                </a:lnTo>
                <a:cubicBezTo>
                  <a:pt x="0" y="62610"/>
                  <a:pt x="62610" y="0"/>
                  <a:pt x="139729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212167" y="4411873"/>
            <a:ext cx="6515209" cy="3493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5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مراحل العمل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469554" y="4900950"/>
            <a:ext cx="3152802" cy="663748"/>
          </a:xfrm>
          <a:custGeom>
            <a:avLst/>
            <a:gdLst/>
            <a:ahLst/>
            <a:cxnLst/>
            <a:rect l="l" t="t" r="r" b="b"/>
            <a:pathLst>
              <a:path w="3152802" h="663748">
                <a:moveTo>
                  <a:pt x="69866" y="0"/>
                </a:moveTo>
                <a:lnTo>
                  <a:pt x="3082936" y="0"/>
                </a:lnTo>
                <a:cubicBezTo>
                  <a:pt x="3121522" y="0"/>
                  <a:pt x="3152802" y="31280"/>
                  <a:pt x="3152802" y="69866"/>
                </a:cubicBezTo>
                <a:lnTo>
                  <a:pt x="3152802" y="593882"/>
                </a:lnTo>
                <a:cubicBezTo>
                  <a:pt x="3152802" y="632468"/>
                  <a:pt x="3121522" y="663748"/>
                  <a:pt x="3082936" y="663748"/>
                </a:cubicBezTo>
                <a:lnTo>
                  <a:pt x="69866" y="663748"/>
                </a:lnTo>
                <a:cubicBezTo>
                  <a:pt x="31280" y="663748"/>
                  <a:pt x="0" y="632468"/>
                  <a:pt x="0" y="593882"/>
                </a:cubicBezTo>
                <a:lnTo>
                  <a:pt x="0" y="69866"/>
                </a:lnTo>
                <a:cubicBezTo>
                  <a:pt x="0" y="31280"/>
                  <a:pt x="31280" y="0"/>
                  <a:pt x="69866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8539422" y="5005752"/>
            <a:ext cx="3013066" cy="209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01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539422" y="5250291"/>
            <a:ext cx="3013066" cy="209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اكتشاف الجسم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212167" y="4900950"/>
            <a:ext cx="3152802" cy="663748"/>
          </a:xfrm>
          <a:custGeom>
            <a:avLst/>
            <a:gdLst/>
            <a:ahLst/>
            <a:cxnLst/>
            <a:rect l="l" t="t" r="r" b="b"/>
            <a:pathLst>
              <a:path w="3152802" h="663748">
                <a:moveTo>
                  <a:pt x="69866" y="0"/>
                </a:moveTo>
                <a:lnTo>
                  <a:pt x="3082936" y="0"/>
                </a:lnTo>
                <a:cubicBezTo>
                  <a:pt x="3121522" y="0"/>
                  <a:pt x="3152802" y="31280"/>
                  <a:pt x="3152802" y="69866"/>
                </a:cubicBezTo>
                <a:lnTo>
                  <a:pt x="3152802" y="593882"/>
                </a:lnTo>
                <a:cubicBezTo>
                  <a:pt x="3152802" y="632468"/>
                  <a:pt x="3121522" y="663748"/>
                  <a:pt x="3082936" y="663748"/>
                </a:cubicBezTo>
                <a:lnTo>
                  <a:pt x="69866" y="663748"/>
                </a:lnTo>
                <a:cubicBezTo>
                  <a:pt x="31280" y="663748"/>
                  <a:pt x="0" y="632468"/>
                  <a:pt x="0" y="593882"/>
                </a:cubicBezTo>
                <a:lnTo>
                  <a:pt x="0" y="69866"/>
                </a:lnTo>
                <a:cubicBezTo>
                  <a:pt x="0" y="31280"/>
                  <a:pt x="31280" y="0"/>
                  <a:pt x="69866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5282036" y="5005752"/>
            <a:ext cx="3013066" cy="209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02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282036" y="5250291"/>
            <a:ext cx="3013066" cy="209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تحديد المواقع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469554" y="5669500"/>
            <a:ext cx="3152802" cy="663748"/>
          </a:xfrm>
          <a:custGeom>
            <a:avLst/>
            <a:gdLst/>
            <a:ahLst/>
            <a:cxnLst/>
            <a:rect l="l" t="t" r="r" b="b"/>
            <a:pathLst>
              <a:path w="3152802" h="663748">
                <a:moveTo>
                  <a:pt x="69866" y="0"/>
                </a:moveTo>
                <a:lnTo>
                  <a:pt x="3082936" y="0"/>
                </a:lnTo>
                <a:cubicBezTo>
                  <a:pt x="3121522" y="0"/>
                  <a:pt x="3152802" y="31280"/>
                  <a:pt x="3152802" y="69866"/>
                </a:cubicBezTo>
                <a:lnTo>
                  <a:pt x="3152802" y="593882"/>
                </a:lnTo>
                <a:cubicBezTo>
                  <a:pt x="3152802" y="632468"/>
                  <a:pt x="3121522" y="663748"/>
                  <a:pt x="3082936" y="663748"/>
                </a:cubicBezTo>
                <a:lnTo>
                  <a:pt x="69866" y="663748"/>
                </a:lnTo>
                <a:cubicBezTo>
                  <a:pt x="31280" y="663748"/>
                  <a:pt x="0" y="632468"/>
                  <a:pt x="0" y="593882"/>
                </a:cubicBezTo>
                <a:lnTo>
                  <a:pt x="0" y="69866"/>
                </a:lnTo>
                <a:cubicBezTo>
                  <a:pt x="0" y="31280"/>
                  <a:pt x="31280" y="0"/>
                  <a:pt x="69866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8539422" y="5774302"/>
            <a:ext cx="3013066" cy="209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03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539422" y="6018841"/>
            <a:ext cx="3013066" cy="209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تقدير المعالم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5212167" y="5669500"/>
            <a:ext cx="3152802" cy="663748"/>
          </a:xfrm>
          <a:custGeom>
            <a:avLst/>
            <a:gdLst/>
            <a:ahLst/>
            <a:cxnLst/>
            <a:rect l="l" t="t" r="r" b="b"/>
            <a:pathLst>
              <a:path w="3152802" h="663748">
                <a:moveTo>
                  <a:pt x="69866" y="0"/>
                </a:moveTo>
                <a:lnTo>
                  <a:pt x="3082936" y="0"/>
                </a:lnTo>
                <a:cubicBezTo>
                  <a:pt x="3121522" y="0"/>
                  <a:pt x="3152802" y="31280"/>
                  <a:pt x="3152802" y="69866"/>
                </a:cubicBezTo>
                <a:lnTo>
                  <a:pt x="3152802" y="593882"/>
                </a:lnTo>
                <a:cubicBezTo>
                  <a:pt x="3152802" y="632468"/>
                  <a:pt x="3121522" y="663748"/>
                  <a:pt x="3082936" y="663748"/>
                </a:cubicBezTo>
                <a:lnTo>
                  <a:pt x="69866" y="663748"/>
                </a:lnTo>
                <a:cubicBezTo>
                  <a:pt x="31280" y="663748"/>
                  <a:pt x="0" y="632468"/>
                  <a:pt x="0" y="593882"/>
                </a:cubicBezTo>
                <a:lnTo>
                  <a:pt x="0" y="69866"/>
                </a:lnTo>
                <a:cubicBezTo>
                  <a:pt x="0" y="31280"/>
                  <a:pt x="31280" y="0"/>
                  <a:pt x="69866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5282036" y="5774302"/>
            <a:ext cx="3013066" cy="209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04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5282036" y="6018841"/>
            <a:ext cx="3013066" cy="209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إخراج النقاط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352834" y="1580681"/>
            <a:ext cx="4356282" cy="3482930"/>
          </a:xfrm>
          <a:custGeom>
            <a:avLst/>
            <a:gdLst/>
            <a:ahLst/>
            <a:cxnLst/>
            <a:rect l="l" t="t" r="r" b="b"/>
            <a:pathLst>
              <a:path w="4356282" h="3482930">
                <a:moveTo>
                  <a:pt x="139735" y="0"/>
                </a:moveTo>
                <a:lnTo>
                  <a:pt x="4216547" y="0"/>
                </a:lnTo>
                <a:cubicBezTo>
                  <a:pt x="4293720" y="0"/>
                  <a:pt x="4356282" y="62562"/>
                  <a:pt x="4356282" y="139735"/>
                </a:cubicBezTo>
                <a:lnTo>
                  <a:pt x="4356282" y="3343194"/>
                </a:lnTo>
                <a:cubicBezTo>
                  <a:pt x="4356282" y="3420368"/>
                  <a:pt x="4293720" y="3482930"/>
                  <a:pt x="4216547" y="3482930"/>
                </a:cubicBezTo>
                <a:lnTo>
                  <a:pt x="139735" y="3482930"/>
                </a:lnTo>
                <a:cubicBezTo>
                  <a:pt x="62562" y="3482930"/>
                  <a:pt x="0" y="3420368"/>
                  <a:pt x="0" y="3343194"/>
                </a:cubicBezTo>
                <a:lnTo>
                  <a:pt x="0" y="139735"/>
                </a:lnTo>
                <a:cubicBezTo>
                  <a:pt x="0" y="62613"/>
                  <a:pt x="62613" y="0"/>
                  <a:pt x="139735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13531" y="1793779"/>
            <a:ext cx="4034888" cy="2794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5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نقاط الجسم المستخرجة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33" name="Image 0" descr="https://kimi-web-img.moonshot.cn/img/media.licdn.com/2b31b08388487d57a5df8fd5dc9263934e1c1397"/>
          <p:cNvPicPr>
            <a:picLocks noChangeAspect="1"/>
          </p:cNvPicPr>
          <p:nvPr/>
        </p:nvPicPr>
        <p:blipFill>
          <a:blip r:embed="rId3"/>
          <a:srcRect t="1" b="1"/>
          <a:stretch/>
        </p:blipFill>
        <p:spPr>
          <a:xfrm>
            <a:off x="586020" y="2212879"/>
            <a:ext cx="3868951" cy="2069845"/>
          </a:xfrm>
          <a:prstGeom prst="roundRect">
            <a:avLst>
              <a:gd name="adj" fmla="val 5063"/>
            </a:avLst>
          </a:prstGeom>
        </p:spPr>
      </p:pic>
      <p:sp>
        <p:nvSpPr>
          <p:cNvPr id="34" name="Shape 31"/>
          <p:cNvSpPr/>
          <p:nvPr/>
        </p:nvSpPr>
        <p:spPr>
          <a:xfrm>
            <a:off x="1851180" y="4452044"/>
            <a:ext cx="1360683" cy="391262"/>
          </a:xfrm>
          <a:custGeom>
            <a:avLst/>
            <a:gdLst/>
            <a:ahLst/>
            <a:cxnLst/>
            <a:rect l="l" t="t" r="r" b="b"/>
            <a:pathLst>
              <a:path w="1360683" h="391262">
                <a:moveTo>
                  <a:pt x="195631" y="0"/>
                </a:moveTo>
                <a:lnTo>
                  <a:pt x="1165052" y="0"/>
                </a:lnTo>
                <a:cubicBezTo>
                  <a:pt x="1273096" y="0"/>
                  <a:pt x="1360683" y="87587"/>
                  <a:pt x="1360683" y="195631"/>
                </a:cubicBezTo>
                <a:lnTo>
                  <a:pt x="1360683" y="195631"/>
                </a:lnTo>
                <a:cubicBezTo>
                  <a:pt x="1360683" y="303675"/>
                  <a:pt x="1273096" y="391262"/>
                  <a:pt x="1165052" y="391262"/>
                </a:cubicBezTo>
                <a:lnTo>
                  <a:pt x="195631" y="391262"/>
                </a:lnTo>
                <a:cubicBezTo>
                  <a:pt x="87659" y="391262"/>
                  <a:pt x="0" y="303603"/>
                  <a:pt x="0" y="195631"/>
                </a:cubicBezTo>
                <a:lnTo>
                  <a:pt x="0" y="195631"/>
                </a:lnTo>
                <a:cubicBezTo>
                  <a:pt x="0" y="87659"/>
                  <a:pt x="87659" y="0"/>
                  <a:pt x="195631" y="0"/>
                </a:cubicBezTo>
                <a:close/>
              </a:path>
            </a:pathLst>
          </a:custGeom>
          <a:solidFill>
            <a:srgbClr val="4CAF50">
              <a:alpha val="30196"/>
            </a:srgbClr>
          </a:solidFill>
          <a:ln w="10160">
            <a:solidFill>
              <a:srgbClr val="4CAF50">
                <a:alpha val="50196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1955109" y="4546368"/>
            <a:ext cx="1155227" cy="2026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38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33</a:t>
            </a:r>
            <a:r>
              <a:rPr lang="ar-SA" sz="1238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238" b="1" dirty="0" err="1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نقطة</a:t>
            </a:r>
            <a:r>
              <a:rPr lang="en-US" sz="1238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معلمية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352834" y="5241558"/>
            <a:ext cx="4356282" cy="1334483"/>
          </a:xfrm>
          <a:custGeom>
            <a:avLst/>
            <a:gdLst/>
            <a:ahLst/>
            <a:cxnLst/>
            <a:rect l="l" t="t" r="r" b="b"/>
            <a:pathLst>
              <a:path w="4356282" h="1334483">
                <a:moveTo>
                  <a:pt x="139734" y="0"/>
                </a:moveTo>
                <a:lnTo>
                  <a:pt x="4216548" y="0"/>
                </a:lnTo>
                <a:cubicBezTo>
                  <a:pt x="4293721" y="0"/>
                  <a:pt x="4356282" y="62561"/>
                  <a:pt x="4356282" y="139734"/>
                </a:cubicBezTo>
                <a:lnTo>
                  <a:pt x="4356282" y="1194749"/>
                </a:lnTo>
                <a:cubicBezTo>
                  <a:pt x="4356282" y="1271922"/>
                  <a:pt x="4293721" y="1334483"/>
                  <a:pt x="4216548" y="1334483"/>
                </a:cubicBezTo>
                <a:lnTo>
                  <a:pt x="139734" y="1334483"/>
                </a:lnTo>
                <a:cubicBezTo>
                  <a:pt x="62561" y="1334483"/>
                  <a:pt x="0" y="1271922"/>
                  <a:pt x="0" y="1194749"/>
                </a:cubicBezTo>
                <a:lnTo>
                  <a:pt x="0" y="139734"/>
                </a:lnTo>
                <a:cubicBezTo>
                  <a:pt x="0" y="62613"/>
                  <a:pt x="62613" y="0"/>
                  <a:pt x="139734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530998" y="5419720"/>
            <a:ext cx="4087289" cy="2445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5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المخرجات الرئيسية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Shape 35"/>
          <p:cNvSpPr/>
          <p:nvPr/>
        </p:nvSpPr>
        <p:spPr>
          <a:xfrm>
            <a:off x="3269832" y="5769061"/>
            <a:ext cx="1266361" cy="628814"/>
          </a:xfrm>
          <a:custGeom>
            <a:avLst/>
            <a:gdLst/>
            <a:ahLst/>
            <a:cxnLst/>
            <a:rect l="l" t="t" r="r" b="b"/>
            <a:pathLst>
              <a:path w="1266361" h="628814">
                <a:moveTo>
                  <a:pt x="69867" y="0"/>
                </a:moveTo>
                <a:lnTo>
                  <a:pt x="1196494" y="0"/>
                </a:lnTo>
                <a:cubicBezTo>
                  <a:pt x="1235080" y="0"/>
                  <a:pt x="1266361" y="31281"/>
                  <a:pt x="1266361" y="69867"/>
                </a:cubicBezTo>
                <a:lnTo>
                  <a:pt x="1266361" y="558946"/>
                </a:lnTo>
                <a:cubicBezTo>
                  <a:pt x="1266361" y="597533"/>
                  <a:pt x="1235080" y="628814"/>
                  <a:pt x="1196494" y="628814"/>
                </a:cubicBezTo>
                <a:lnTo>
                  <a:pt x="69867" y="628814"/>
                </a:lnTo>
                <a:cubicBezTo>
                  <a:pt x="31281" y="628814"/>
                  <a:pt x="0" y="597533"/>
                  <a:pt x="0" y="558946"/>
                </a:cubicBezTo>
                <a:lnTo>
                  <a:pt x="0" y="69867"/>
                </a:lnTo>
                <a:cubicBezTo>
                  <a:pt x="0" y="31281"/>
                  <a:pt x="31281" y="0"/>
                  <a:pt x="69867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9" name="Text 36"/>
          <p:cNvSpPr/>
          <p:nvPr/>
        </p:nvSpPr>
        <p:spPr>
          <a:xfrm>
            <a:off x="3344067" y="5873864"/>
            <a:ext cx="1117891" cy="174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63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النقاط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0" name="Text 37"/>
          <p:cNvSpPr/>
          <p:nvPr/>
        </p:nvSpPr>
        <p:spPr>
          <a:xfrm>
            <a:off x="3339700" y="6083468"/>
            <a:ext cx="1126625" cy="209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33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1" name="Shape 38"/>
          <p:cNvSpPr/>
          <p:nvPr/>
        </p:nvSpPr>
        <p:spPr>
          <a:xfrm>
            <a:off x="1900415" y="5769061"/>
            <a:ext cx="1266361" cy="628814"/>
          </a:xfrm>
          <a:custGeom>
            <a:avLst/>
            <a:gdLst/>
            <a:ahLst/>
            <a:cxnLst/>
            <a:rect l="l" t="t" r="r" b="b"/>
            <a:pathLst>
              <a:path w="1266361" h="628814">
                <a:moveTo>
                  <a:pt x="69867" y="0"/>
                </a:moveTo>
                <a:lnTo>
                  <a:pt x="1196494" y="0"/>
                </a:lnTo>
                <a:cubicBezTo>
                  <a:pt x="1235080" y="0"/>
                  <a:pt x="1266361" y="31281"/>
                  <a:pt x="1266361" y="69867"/>
                </a:cubicBezTo>
                <a:lnTo>
                  <a:pt x="1266361" y="558946"/>
                </a:lnTo>
                <a:cubicBezTo>
                  <a:pt x="1266361" y="597533"/>
                  <a:pt x="1235080" y="628814"/>
                  <a:pt x="1196494" y="628814"/>
                </a:cubicBezTo>
                <a:lnTo>
                  <a:pt x="69867" y="628814"/>
                </a:lnTo>
                <a:cubicBezTo>
                  <a:pt x="31281" y="628814"/>
                  <a:pt x="0" y="597533"/>
                  <a:pt x="0" y="558946"/>
                </a:cubicBezTo>
                <a:lnTo>
                  <a:pt x="0" y="69867"/>
                </a:lnTo>
                <a:cubicBezTo>
                  <a:pt x="0" y="31281"/>
                  <a:pt x="31281" y="0"/>
                  <a:pt x="69867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42" name="Text 39"/>
          <p:cNvSpPr/>
          <p:nvPr/>
        </p:nvSpPr>
        <p:spPr>
          <a:xfrm>
            <a:off x="1974650" y="5873864"/>
            <a:ext cx="1117891" cy="174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63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الأبعاد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3" name="Text 40"/>
          <p:cNvSpPr/>
          <p:nvPr/>
        </p:nvSpPr>
        <p:spPr>
          <a:xfrm>
            <a:off x="1970283" y="6083468"/>
            <a:ext cx="1126625" cy="209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3D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4" name="Shape 41"/>
          <p:cNvSpPr/>
          <p:nvPr/>
        </p:nvSpPr>
        <p:spPr>
          <a:xfrm>
            <a:off x="530998" y="5769061"/>
            <a:ext cx="1266361" cy="628814"/>
          </a:xfrm>
          <a:custGeom>
            <a:avLst/>
            <a:gdLst/>
            <a:ahLst/>
            <a:cxnLst/>
            <a:rect l="l" t="t" r="r" b="b"/>
            <a:pathLst>
              <a:path w="1266361" h="628814">
                <a:moveTo>
                  <a:pt x="69867" y="0"/>
                </a:moveTo>
                <a:lnTo>
                  <a:pt x="1196494" y="0"/>
                </a:lnTo>
                <a:cubicBezTo>
                  <a:pt x="1235080" y="0"/>
                  <a:pt x="1266361" y="31281"/>
                  <a:pt x="1266361" y="69867"/>
                </a:cubicBezTo>
                <a:lnTo>
                  <a:pt x="1266361" y="558946"/>
                </a:lnTo>
                <a:cubicBezTo>
                  <a:pt x="1266361" y="597533"/>
                  <a:pt x="1235080" y="628814"/>
                  <a:pt x="1196494" y="628814"/>
                </a:cubicBezTo>
                <a:lnTo>
                  <a:pt x="69867" y="628814"/>
                </a:lnTo>
                <a:cubicBezTo>
                  <a:pt x="31281" y="628814"/>
                  <a:pt x="0" y="597533"/>
                  <a:pt x="0" y="558946"/>
                </a:cubicBezTo>
                <a:lnTo>
                  <a:pt x="0" y="69867"/>
                </a:lnTo>
                <a:cubicBezTo>
                  <a:pt x="0" y="31281"/>
                  <a:pt x="31281" y="0"/>
                  <a:pt x="69867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45" name="Text 42"/>
          <p:cNvSpPr/>
          <p:nvPr/>
        </p:nvSpPr>
        <p:spPr>
          <a:xfrm>
            <a:off x="605233" y="5873864"/>
            <a:ext cx="1117891" cy="174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63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السرعة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6" name="Text 43"/>
          <p:cNvSpPr/>
          <p:nvPr/>
        </p:nvSpPr>
        <p:spPr>
          <a:xfrm>
            <a:off x="600867" y="6083468"/>
            <a:ext cx="1126625" cy="209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Real-time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43711" y="337495"/>
            <a:ext cx="413431" cy="269996"/>
          </a:xfrm>
          <a:custGeom>
            <a:avLst/>
            <a:gdLst/>
            <a:ahLst/>
            <a:cxnLst/>
            <a:rect l="l" t="t" r="r" b="b"/>
            <a:pathLst>
              <a:path w="413431" h="269996">
                <a:moveTo>
                  <a:pt x="134998" y="0"/>
                </a:moveTo>
                <a:lnTo>
                  <a:pt x="278433" y="0"/>
                </a:lnTo>
                <a:cubicBezTo>
                  <a:pt x="352991" y="0"/>
                  <a:pt x="413431" y="60441"/>
                  <a:pt x="413431" y="134998"/>
                </a:cubicBezTo>
                <a:lnTo>
                  <a:pt x="413431" y="134998"/>
                </a:lnTo>
                <a:cubicBezTo>
                  <a:pt x="413431" y="209555"/>
                  <a:pt x="352991" y="269996"/>
                  <a:pt x="278433" y="269996"/>
                </a:cubicBezTo>
                <a:lnTo>
                  <a:pt x="134998" y="269996"/>
                </a:lnTo>
                <a:cubicBezTo>
                  <a:pt x="60441" y="269996"/>
                  <a:pt x="0" y="209555"/>
                  <a:pt x="0" y="134998"/>
                </a:cubicBezTo>
                <a:lnTo>
                  <a:pt x="0" y="134998"/>
                </a:lnTo>
                <a:cubicBezTo>
                  <a:pt x="0" y="60441"/>
                  <a:pt x="60441" y="0"/>
                  <a:pt x="134998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11549125" y="398246"/>
            <a:ext cx="202602" cy="155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06</a:t>
            </a:r>
            <a:endParaRPr lang="en-US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>
            <a:off x="337495" y="802049"/>
            <a:ext cx="11719507" cy="404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189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شبكات LSTM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47260" y="1356525"/>
            <a:ext cx="809988" cy="33749"/>
          </a:xfrm>
          <a:custGeom>
            <a:avLst/>
            <a:gdLst/>
            <a:ahLst/>
            <a:cxnLst/>
            <a:rect l="l" t="t" r="r" b="b"/>
            <a:pathLst>
              <a:path w="809988" h="33749">
                <a:moveTo>
                  <a:pt x="0" y="0"/>
                </a:moveTo>
                <a:lnTo>
                  <a:pt x="809988" y="0"/>
                </a:lnTo>
                <a:lnTo>
                  <a:pt x="809988" y="33749"/>
                </a:lnTo>
                <a:lnTo>
                  <a:pt x="0" y="33749"/>
                </a:lnTo>
                <a:lnTo>
                  <a:pt x="0" y="0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7" name="Shape 5"/>
          <p:cNvSpPr/>
          <p:nvPr/>
        </p:nvSpPr>
        <p:spPr>
          <a:xfrm>
            <a:off x="4829551" y="1596146"/>
            <a:ext cx="7026642" cy="1799105"/>
          </a:xfrm>
          <a:custGeom>
            <a:avLst/>
            <a:gdLst/>
            <a:ahLst/>
            <a:cxnLst/>
            <a:rect l="l" t="t" r="r" b="b"/>
            <a:pathLst>
              <a:path w="7026642" h="2445150">
                <a:moveTo>
                  <a:pt x="134997" y="0"/>
                </a:moveTo>
                <a:lnTo>
                  <a:pt x="6891645" y="0"/>
                </a:lnTo>
                <a:cubicBezTo>
                  <a:pt x="6966202" y="0"/>
                  <a:pt x="7026642" y="60440"/>
                  <a:pt x="7026642" y="134997"/>
                </a:cubicBezTo>
                <a:lnTo>
                  <a:pt x="7026642" y="2310153"/>
                </a:lnTo>
                <a:cubicBezTo>
                  <a:pt x="7026642" y="2384710"/>
                  <a:pt x="6966202" y="2445150"/>
                  <a:pt x="6891645" y="2445150"/>
                </a:cubicBezTo>
                <a:lnTo>
                  <a:pt x="134997" y="2445150"/>
                </a:lnTo>
                <a:cubicBezTo>
                  <a:pt x="60490" y="2445150"/>
                  <a:pt x="0" y="2384660"/>
                  <a:pt x="0" y="2310153"/>
                </a:cubicBezTo>
                <a:lnTo>
                  <a:pt x="0" y="134997"/>
                </a:lnTo>
                <a:cubicBezTo>
                  <a:pt x="0" y="60440"/>
                  <a:pt x="60440" y="0"/>
                  <a:pt x="134997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35423" y="1770606"/>
            <a:ext cx="6716147" cy="3374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94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لماذا LSTM؟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Text 7"/>
          <p:cNvSpPr/>
          <p:nvPr/>
        </p:nvSpPr>
        <p:spPr>
          <a:xfrm>
            <a:off x="5035423" y="2243099"/>
            <a:ext cx="6690835" cy="497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96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تُستخدم</a:t>
            </a:r>
            <a:r>
              <a:rPr lang="en-US" sz="1196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196" b="1" dirty="0" err="1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شبكاتRNN</a:t>
            </a:r>
            <a:r>
              <a:rPr lang="en-US" sz="1196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ar-SA" sz="1196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196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لمعالجة</a:t>
            </a:r>
            <a:r>
              <a:rPr lang="en-US" sz="1196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البيانات المتسلسلة، لكنها تعاني من مشكلة </a:t>
            </a:r>
            <a:r>
              <a:rPr lang="en-US" sz="1196" b="1" dirty="0" err="1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اختفاء</a:t>
            </a:r>
            <a:r>
              <a:rPr lang="en-US" sz="1196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196" b="1" dirty="0" err="1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التدرجات</a:t>
            </a:r>
            <a:r>
              <a:rPr lang="en-US" sz="1196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(Vanishing Gradient)</a:t>
            </a:r>
            <a:r>
              <a:rPr lang="en-US" sz="1196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ar-SA" sz="1196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196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عند التدريب على سلاسل طويلة.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35423" y="2871683"/>
            <a:ext cx="6690835" cy="244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96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تُعد</a:t>
            </a:r>
            <a:r>
              <a:rPr lang="en-US" sz="1196" b="1" dirty="0" err="1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LSTM</a:t>
            </a:r>
            <a:r>
              <a:rPr lang="en-US" sz="1196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ar-SA" sz="1196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196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حلاً</a:t>
            </a:r>
            <a:r>
              <a:rPr lang="en-US" sz="1196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لهذه المشكلة من خلال بنية خاصة تحافظ على المعلومات المهمة لفترات زمنية طويلة.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40870" y="1596146"/>
            <a:ext cx="4208560" cy="3449197"/>
          </a:xfrm>
          <a:custGeom>
            <a:avLst/>
            <a:gdLst/>
            <a:ahLst/>
            <a:cxnLst/>
            <a:rect l="l" t="t" r="r" b="b"/>
            <a:pathLst>
              <a:path w="4208560" h="3449197">
                <a:moveTo>
                  <a:pt x="135002" y="0"/>
                </a:moveTo>
                <a:lnTo>
                  <a:pt x="4073559" y="0"/>
                </a:lnTo>
                <a:cubicBezTo>
                  <a:pt x="4148118" y="0"/>
                  <a:pt x="4208560" y="60442"/>
                  <a:pt x="4208560" y="135002"/>
                </a:cubicBezTo>
                <a:lnTo>
                  <a:pt x="4208560" y="3314195"/>
                </a:lnTo>
                <a:cubicBezTo>
                  <a:pt x="4208560" y="3388755"/>
                  <a:pt x="4148118" y="3449197"/>
                  <a:pt x="4073559" y="3449197"/>
                </a:cubicBezTo>
                <a:lnTo>
                  <a:pt x="135002" y="3449197"/>
                </a:lnTo>
                <a:cubicBezTo>
                  <a:pt x="60442" y="3449197"/>
                  <a:pt x="0" y="3388755"/>
                  <a:pt x="0" y="3314195"/>
                </a:cubicBezTo>
                <a:lnTo>
                  <a:pt x="0" y="135002"/>
                </a:lnTo>
                <a:cubicBezTo>
                  <a:pt x="0" y="60492"/>
                  <a:pt x="60492" y="0"/>
                  <a:pt x="135002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96118" y="1802021"/>
            <a:ext cx="3898065" cy="2699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94" b="1" dirty="0" err="1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دورLSTM</a:t>
            </a:r>
            <a:r>
              <a:rPr lang="en-US" sz="1594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 </a:t>
            </a:r>
            <a:r>
              <a:rPr lang="ar-SA" sz="1594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 </a:t>
            </a:r>
            <a:r>
              <a:rPr lang="en-US" sz="1594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في تحليل التمارين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4203498" y="4130521"/>
            <a:ext cx="118123" cy="134998"/>
          </a:xfrm>
          <a:custGeom>
            <a:avLst/>
            <a:gdLst/>
            <a:ahLst/>
            <a:cxnLst/>
            <a:rect l="l" t="t" r="r" b="b"/>
            <a:pathLst>
              <a:path w="118123" h="134998">
                <a:moveTo>
                  <a:pt x="114643" y="18483"/>
                </a:moveTo>
                <a:cubicBezTo>
                  <a:pt x="118413" y="21225"/>
                  <a:pt x="119257" y="26499"/>
                  <a:pt x="116515" y="30269"/>
                </a:cubicBezTo>
                <a:lnTo>
                  <a:pt x="49016" y="123080"/>
                </a:lnTo>
                <a:cubicBezTo>
                  <a:pt x="47566" y="125084"/>
                  <a:pt x="45324" y="126323"/>
                  <a:pt x="42846" y="126534"/>
                </a:cubicBezTo>
                <a:cubicBezTo>
                  <a:pt x="40368" y="126745"/>
                  <a:pt x="37968" y="125822"/>
                  <a:pt x="36228" y="124082"/>
                </a:cubicBezTo>
                <a:lnTo>
                  <a:pt x="2478" y="90333"/>
                </a:lnTo>
                <a:cubicBezTo>
                  <a:pt x="-817" y="87037"/>
                  <a:pt x="-817" y="81684"/>
                  <a:pt x="2478" y="78388"/>
                </a:cubicBezTo>
                <a:cubicBezTo>
                  <a:pt x="5774" y="75093"/>
                  <a:pt x="11127" y="75093"/>
                  <a:pt x="14423" y="78388"/>
                </a:cubicBezTo>
                <a:lnTo>
                  <a:pt x="41185" y="105151"/>
                </a:lnTo>
                <a:lnTo>
                  <a:pt x="102883" y="20329"/>
                </a:lnTo>
                <a:cubicBezTo>
                  <a:pt x="105625" y="16558"/>
                  <a:pt x="110899" y="15715"/>
                  <a:pt x="114669" y="18457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29" name="Text 26"/>
          <p:cNvSpPr/>
          <p:nvPr/>
        </p:nvSpPr>
        <p:spPr>
          <a:xfrm>
            <a:off x="2562008" y="4096771"/>
            <a:ext cx="1619975" cy="202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63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تحليل تسلسل الحركة الزمني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4203498" y="4400517"/>
            <a:ext cx="118123" cy="134998"/>
          </a:xfrm>
          <a:custGeom>
            <a:avLst/>
            <a:gdLst/>
            <a:ahLst/>
            <a:cxnLst/>
            <a:rect l="l" t="t" r="r" b="b"/>
            <a:pathLst>
              <a:path w="118123" h="134998">
                <a:moveTo>
                  <a:pt x="114643" y="18483"/>
                </a:moveTo>
                <a:cubicBezTo>
                  <a:pt x="118413" y="21225"/>
                  <a:pt x="119257" y="26499"/>
                  <a:pt x="116515" y="30269"/>
                </a:cubicBezTo>
                <a:lnTo>
                  <a:pt x="49016" y="123080"/>
                </a:lnTo>
                <a:cubicBezTo>
                  <a:pt x="47566" y="125084"/>
                  <a:pt x="45324" y="126323"/>
                  <a:pt x="42846" y="126534"/>
                </a:cubicBezTo>
                <a:cubicBezTo>
                  <a:pt x="40368" y="126745"/>
                  <a:pt x="37968" y="125822"/>
                  <a:pt x="36228" y="124082"/>
                </a:cubicBezTo>
                <a:lnTo>
                  <a:pt x="2478" y="90333"/>
                </a:lnTo>
                <a:cubicBezTo>
                  <a:pt x="-817" y="87037"/>
                  <a:pt x="-817" y="81684"/>
                  <a:pt x="2478" y="78388"/>
                </a:cubicBezTo>
                <a:cubicBezTo>
                  <a:pt x="5774" y="75093"/>
                  <a:pt x="11127" y="75093"/>
                  <a:pt x="14423" y="78388"/>
                </a:cubicBezTo>
                <a:lnTo>
                  <a:pt x="41185" y="105151"/>
                </a:lnTo>
                <a:lnTo>
                  <a:pt x="102883" y="20329"/>
                </a:lnTo>
                <a:cubicBezTo>
                  <a:pt x="105625" y="16558"/>
                  <a:pt x="110899" y="15715"/>
                  <a:pt x="114669" y="18457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31" name="Text 28"/>
          <p:cNvSpPr/>
          <p:nvPr/>
        </p:nvSpPr>
        <p:spPr>
          <a:xfrm>
            <a:off x="2252462" y="4366767"/>
            <a:ext cx="1923720" cy="202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63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فهم العلاقات الزمنية بين الإطارات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4203498" y="4670512"/>
            <a:ext cx="118123" cy="134998"/>
          </a:xfrm>
          <a:custGeom>
            <a:avLst/>
            <a:gdLst/>
            <a:ahLst/>
            <a:cxnLst/>
            <a:rect l="l" t="t" r="r" b="b"/>
            <a:pathLst>
              <a:path w="118123" h="134998">
                <a:moveTo>
                  <a:pt x="114643" y="18483"/>
                </a:moveTo>
                <a:cubicBezTo>
                  <a:pt x="118413" y="21225"/>
                  <a:pt x="119257" y="26499"/>
                  <a:pt x="116515" y="30269"/>
                </a:cubicBezTo>
                <a:lnTo>
                  <a:pt x="49016" y="123080"/>
                </a:lnTo>
                <a:cubicBezTo>
                  <a:pt x="47566" y="125084"/>
                  <a:pt x="45324" y="126323"/>
                  <a:pt x="42846" y="126534"/>
                </a:cubicBezTo>
                <a:cubicBezTo>
                  <a:pt x="40368" y="126745"/>
                  <a:pt x="37968" y="125822"/>
                  <a:pt x="36228" y="124082"/>
                </a:cubicBezTo>
                <a:lnTo>
                  <a:pt x="2478" y="90333"/>
                </a:lnTo>
                <a:cubicBezTo>
                  <a:pt x="-817" y="87037"/>
                  <a:pt x="-817" y="81684"/>
                  <a:pt x="2478" y="78388"/>
                </a:cubicBezTo>
                <a:cubicBezTo>
                  <a:pt x="5774" y="75093"/>
                  <a:pt x="11127" y="75093"/>
                  <a:pt x="14423" y="78388"/>
                </a:cubicBezTo>
                <a:lnTo>
                  <a:pt x="41185" y="105151"/>
                </a:lnTo>
                <a:lnTo>
                  <a:pt x="102883" y="20329"/>
                </a:lnTo>
                <a:cubicBezTo>
                  <a:pt x="105625" y="16558"/>
                  <a:pt x="110899" y="15715"/>
                  <a:pt x="114669" y="18457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33" name="Text 30"/>
          <p:cNvSpPr/>
          <p:nvPr/>
        </p:nvSpPr>
        <p:spPr>
          <a:xfrm>
            <a:off x="2584578" y="4636763"/>
            <a:ext cx="1594663" cy="202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63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التعرف على الأنماط الحركية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Shape 31"/>
          <p:cNvSpPr/>
          <p:nvPr/>
        </p:nvSpPr>
        <p:spPr>
          <a:xfrm>
            <a:off x="340870" y="5220631"/>
            <a:ext cx="4208560" cy="1441103"/>
          </a:xfrm>
          <a:custGeom>
            <a:avLst/>
            <a:gdLst/>
            <a:ahLst/>
            <a:cxnLst/>
            <a:rect l="l" t="t" r="r" b="b"/>
            <a:pathLst>
              <a:path w="4208560" h="1441103">
                <a:moveTo>
                  <a:pt x="135003" y="0"/>
                </a:moveTo>
                <a:lnTo>
                  <a:pt x="4073558" y="0"/>
                </a:lnTo>
                <a:cubicBezTo>
                  <a:pt x="4148118" y="0"/>
                  <a:pt x="4208560" y="60443"/>
                  <a:pt x="4208560" y="135003"/>
                </a:cubicBezTo>
                <a:lnTo>
                  <a:pt x="4208560" y="1306100"/>
                </a:lnTo>
                <a:cubicBezTo>
                  <a:pt x="4208560" y="1380660"/>
                  <a:pt x="4148118" y="1441103"/>
                  <a:pt x="4073558" y="1441103"/>
                </a:cubicBezTo>
                <a:lnTo>
                  <a:pt x="135003" y="1441103"/>
                </a:lnTo>
                <a:cubicBezTo>
                  <a:pt x="60443" y="1441103"/>
                  <a:pt x="0" y="1380660"/>
                  <a:pt x="0" y="1306100"/>
                </a:cubicBezTo>
                <a:lnTo>
                  <a:pt x="0" y="135003"/>
                </a:lnTo>
                <a:cubicBezTo>
                  <a:pt x="0" y="60493"/>
                  <a:pt x="60493" y="0"/>
                  <a:pt x="135003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12992" y="5392752"/>
            <a:ext cx="3948689" cy="2362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29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المعادلة الأساسية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516367" y="5733622"/>
            <a:ext cx="3862628" cy="749238"/>
          </a:xfrm>
          <a:custGeom>
            <a:avLst/>
            <a:gdLst/>
            <a:ahLst/>
            <a:cxnLst/>
            <a:rect l="l" t="t" r="r" b="b"/>
            <a:pathLst>
              <a:path w="3862628" h="749238">
                <a:moveTo>
                  <a:pt x="67499" y="0"/>
                </a:moveTo>
                <a:lnTo>
                  <a:pt x="3795129" y="0"/>
                </a:lnTo>
                <a:cubicBezTo>
                  <a:pt x="3832408" y="0"/>
                  <a:pt x="3862628" y="30220"/>
                  <a:pt x="3862628" y="67499"/>
                </a:cubicBezTo>
                <a:lnTo>
                  <a:pt x="3862628" y="681740"/>
                </a:lnTo>
                <a:cubicBezTo>
                  <a:pt x="3862628" y="719018"/>
                  <a:pt x="3832408" y="749238"/>
                  <a:pt x="3795129" y="749238"/>
                </a:cubicBezTo>
                <a:lnTo>
                  <a:pt x="67499" y="749238"/>
                </a:lnTo>
                <a:cubicBezTo>
                  <a:pt x="30220" y="749238"/>
                  <a:pt x="0" y="719018"/>
                  <a:pt x="0" y="681740"/>
                </a:cubicBezTo>
                <a:lnTo>
                  <a:pt x="0" y="67499"/>
                </a:lnTo>
                <a:cubicBezTo>
                  <a:pt x="0" y="30245"/>
                  <a:pt x="30245" y="0"/>
                  <a:pt x="67499" y="0"/>
                </a:cubicBezTo>
                <a:close/>
              </a:path>
            </a:pathLst>
          </a:custGeom>
          <a:solidFill>
            <a:srgbClr val="0A2F1C"/>
          </a:solidFill>
          <a:ln w="10160">
            <a:solidFill>
              <a:srgbClr val="4CAF50">
                <a:alpha val="30196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16772" y="5871997"/>
            <a:ext cx="3661819" cy="2362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6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hₜ = tanh(Wₓxₜ + Wₕhₜ₋₁ + b)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Text 35"/>
          <p:cNvSpPr/>
          <p:nvPr/>
        </p:nvSpPr>
        <p:spPr>
          <a:xfrm>
            <a:off x="625209" y="6175743"/>
            <a:ext cx="3644944" cy="168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30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حالة</a:t>
            </a:r>
            <a:r>
              <a:rPr lang="en-US" sz="93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930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الخلية</a:t>
            </a:r>
            <a:r>
              <a:rPr lang="en-US" sz="93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= </a:t>
            </a:r>
            <a:r>
              <a:rPr lang="ar-SA" sz="93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930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دالة</a:t>
            </a:r>
            <a:r>
              <a:rPr lang="en-US" sz="93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930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التنشي</a:t>
            </a:r>
            <a:r>
              <a:rPr lang="ar-SA" sz="93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ط (</a:t>
            </a:r>
            <a:r>
              <a:rPr lang="en-US" sz="930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الإدخال</a:t>
            </a:r>
            <a:r>
              <a:rPr lang="en-US" sz="93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+ </a:t>
            </a:r>
            <a:r>
              <a:rPr lang="ar-SA" sz="93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930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الحالة</a:t>
            </a:r>
            <a:r>
              <a:rPr lang="en-US" sz="93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930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السابقة</a:t>
            </a:r>
            <a:r>
              <a:rPr lang="en-US" sz="93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+ </a:t>
            </a:r>
            <a:r>
              <a:rPr lang="ar-SA" sz="93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930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الانحياز</a:t>
            </a:r>
            <a:r>
              <a:rPr lang="ar-SA" sz="93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)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41" name="صورة 40">
            <a:extLst>
              <a:ext uri="{FF2B5EF4-FFF2-40B4-BE49-F238E27FC236}">
                <a16:creationId xmlns:a16="http://schemas.microsoft.com/office/drawing/2014/main" id="{5F6630CD-3A07-C0AA-FA20-27C77CD389D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t="16029" b="9457"/>
          <a:stretch>
            <a:fillRect/>
          </a:stretch>
        </p:blipFill>
        <p:spPr>
          <a:xfrm>
            <a:off x="5990708" y="3602552"/>
            <a:ext cx="4805576" cy="2887795"/>
          </a:xfrm>
          <a:prstGeom prst="roundRect">
            <a:avLst>
              <a:gd name="adj" fmla="val 6651"/>
            </a:avLst>
          </a:prstGeom>
        </p:spPr>
      </p:pic>
      <p:pic>
        <p:nvPicPr>
          <p:cNvPr id="42" name="صورة 41">
            <a:extLst>
              <a:ext uri="{FF2B5EF4-FFF2-40B4-BE49-F238E27FC236}">
                <a16:creationId xmlns:a16="http://schemas.microsoft.com/office/drawing/2014/main" id="{E859D5B1-6C70-BE35-E4F2-975660AF13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875" b="21875"/>
          <a:stretch>
            <a:fillRect/>
          </a:stretch>
        </p:blipFill>
        <p:spPr>
          <a:xfrm>
            <a:off x="881814" y="2243099"/>
            <a:ext cx="3018382" cy="169784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28399" y="341513"/>
            <a:ext cx="418353" cy="273210"/>
          </a:xfrm>
          <a:custGeom>
            <a:avLst/>
            <a:gdLst/>
            <a:ahLst/>
            <a:cxnLst/>
            <a:rect l="l" t="t" r="r" b="b"/>
            <a:pathLst>
              <a:path w="418353" h="273210">
                <a:moveTo>
                  <a:pt x="136605" y="0"/>
                </a:moveTo>
                <a:lnTo>
                  <a:pt x="281748" y="0"/>
                </a:lnTo>
                <a:cubicBezTo>
                  <a:pt x="357142" y="0"/>
                  <a:pt x="418353" y="61211"/>
                  <a:pt x="418353" y="136605"/>
                </a:cubicBezTo>
                <a:lnTo>
                  <a:pt x="418353" y="136605"/>
                </a:lnTo>
                <a:cubicBezTo>
                  <a:pt x="418353" y="211999"/>
                  <a:pt x="357142" y="273210"/>
                  <a:pt x="281748" y="273210"/>
                </a:cubicBezTo>
                <a:lnTo>
                  <a:pt x="136605" y="273210"/>
                </a:lnTo>
                <a:cubicBezTo>
                  <a:pt x="61211" y="273210"/>
                  <a:pt x="0" y="211999"/>
                  <a:pt x="0" y="136605"/>
                </a:cubicBezTo>
                <a:lnTo>
                  <a:pt x="0" y="136605"/>
                </a:lnTo>
                <a:cubicBezTo>
                  <a:pt x="0" y="61211"/>
                  <a:pt x="61211" y="0"/>
                  <a:pt x="136605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11535175" y="402987"/>
            <a:ext cx="204801" cy="157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07</a:t>
            </a:r>
            <a:endParaRPr lang="en-US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>
            <a:off x="341513" y="801155"/>
            <a:ext cx="11713882" cy="409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227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مرحلة جمع البيانات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27015" y="1276318"/>
            <a:ext cx="819630" cy="34151"/>
          </a:xfrm>
          <a:custGeom>
            <a:avLst/>
            <a:gdLst/>
            <a:ahLst/>
            <a:cxnLst/>
            <a:rect l="l" t="t" r="r" b="b"/>
            <a:pathLst>
              <a:path w="819630" h="34151">
                <a:moveTo>
                  <a:pt x="0" y="0"/>
                </a:moveTo>
                <a:lnTo>
                  <a:pt x="819630" y="0"/>
                </a:lnTo>
                <a:lnTo>
                  <a:pt x="819630" y="34151"/>
                </a:lnTo>
                <a:lnTo>
                  <a:pt x="0" y="34151"/>
                </a:lnTo>
                <a:lnTo>
                  <a:pt x="0" y="0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7" name="Shape 5"/>
          <p:cNvSpPr/>
          <p:nvPr/>
        </p:nvSpPr>
        <p:spPr>
          <a:xfrm>
            <a:off x="4716289" y="1518792"/>
            <a:ext cx="7127368" cy="5044141"/>
          </a:xfrm>
          <a:custGeom>
            <a:avLst/>
            <a:gdLst/>
            <a:ahLst/>
            <a:cxnLst/>
            <a:rect l="l" t="t" r="r" b="b"/>
            <a:pathLst>
              <a:path w="7127368" h="5044141">
                <a:moveTo>
                  <a:pt x="136595" y="0"/>
                </a:moveTo>
                <a:lnTo>
                  <a:pt x="6990773" y="0"/>
                </a:lnTo>
                <a:cubicBezTo>
                  <a:pt x="7066212" y="0"/>
                  <a:pt x="7127368" y="61156"/>
                  <a:pt x="7127368" y="136595"/>
                </a:cubicBezTo>
                <a:lnTo>
                  <a:pt x="7127368" y="4907546"/>
                </a:lnTo>
                <a:cubicBezTo>
                  <a:pt x="7127368" y="4982985"/>
                  <a:pt x="7066212" y="5044141"/>
                  <a:pt x="6990773" y="5044141"/>
                </a:cubicBezTo>
                <a:lnTo>
                  <a:pt x="136595" y="5044141"/>
                </a:lnTo>
                <a:cubicBezTo>
                  <a:pt x="61156" y="5044141"/>
                  <a:pt x="0" y="4982985"/>
                  <a:pt x="0" y="4907546"/>
                </a:cubicBezTo>
                <a:lnTo>
                  <a:pt x="0" y="136595"/>
                </a:lnTo>
                <a:cubicBezTo>
                  <a:pt x="0" y="61206"/>
                  <a:pt x="61206" y="0"/>
                  <a:pt x="136595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73385" y="1727117"/>
            <a:ext cx="6813176" cy="273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13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مخطط الخوارزمية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9" name="Image 0" descr="https://statics.moonshot.cn/kimi-ppt/html-gen/static/image-err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099" y="4230298"/>
            <a:ext cx="27321" cy="27321"/>
          </a:xfrm>
          <a:prstGeom prst="roundRect">
            <a:avLst>
              <a:gd name="adj" fmla="val 50000"/>
            </a:avLst>
          </a:prstGeom>
        </p:spPr>
      </p:pic>
      <p:sp>
        <p:nvSpPr>
          <p:cNvPr id="10" name="Shape 7"/>
          <p:cNvSpPr/>
          <p:nvPr/>
        </p:nvSpPr>
        <p:spPr>
          <a:xfrm>
            <a:off x="344928" y="1518792"/>
            <a:ext cx="4087906" cy="3592713"/>
          </a:xfrm>
          <a:custGeom>
            <a:avLst/>
            <a:gdLst/>
            <a:ahLst/>
            <a:cxnLst/>
            <a:rect l="l" t="t" r="r" b="b"/>
            <a:pathLst>
              <a:path w="4087906" h="3592713">
                <a:moveTo>
                  <a:pt x="136595" y="0"/>
                </a:moveTo>
                <a:lnTo>
                  <a:pt x="3951311" y="0"/>
                </a:lnTo>
                <a:cubicBezTo>
                  <a:pt x="4026750" y="0"/>
                  <a:pt x="4087906" y="61156"/>
                  <a:pt x="4087906" y="136595"/>
                </a:cubicBezTo>
                <a:lnTo>
                  <a:pt x="4087906" y="3456118"/>
                </a:lnTo>
                <a:cubicBezTo>
                  <a:pt x="4087906" y="3531557"/>
                  <a:pt x="4026750" y="3592713"/>
                  <a:pt x="3951311" y="3592713"/>
                </a:cubicBezTo>
                <a:lnTo>
                  <a:pt x="136595" y="3592713"/>
                </a:lnTo>
                <a:cubicBezTo>
                  <a:pt x="61156" y="3592713"/>
                  <a:pt x="0" y="3531557"/>
                  <a:pt x="0" y="3456118"/>
                </a:cubicBezTo>
                <a:lnTo>
                  <a:pt x="0" y="136595"/>
                </a:lnTo>
                <a:cubicBezTo>
                  <a:pt x="0" y="61206"/>
                  <a:pt x="61206" y="0"/>
                  <a:pt x="136595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9099" y="1692966"/>
            <a:ext cx="3824941" cy="341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45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خطوات المرحلة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3988867" y="2188159"/>
            <a:ext cx="273210" cy="273210"/>
          </a:xfrm>
          <a:custGeom>
            <a:avLst/>
            <a:gdLst/>
            <a:ahLst/>
            <a:cxnLst/>
            <a:rect l="l" t="t" r="r" b="b"/>
            <a:pathLst>
              <a:path w="273210" h="273210">
                <a:moveTo>
                  <a:pt x="136605" y="0"/>
                </a:moveTo>
                <a:lnTo>
                  <a:pt x="136605" y="0"/>
                </a:lnTo>
                <a:cubicBezTo>
                  <a:pt x="211999" y="0"/>
                  <a:pt x="273210" y="61211"/>
                  <a:pt x="273210" y="136605"/>
                </a:cubicBezTo>
                <a:lnTo>
                  <a:pt x="273210" y="136605"/>
                </a:lnTo>
                <a:cubicBezTo>
                  <a:pt x="273210" y="211999"/>
                  <a:pt x="211999" y="273210"/>
                  <a:pt x="136605" y="273210"/>
                </a:cubicBezTo>
                <a:lnTo>
                  <a:pt x="136605" y="273210"/>
                </a:lnTo>
                <a:cubicBezTo>
                  <a:pt x="61211" y="273210"/>
                  <a:pt x="0" y="211999"/>
                  <a:pt x="0" y="136605"/>
                </a:cubicBezTo>
                <a:lnTo>
                  <a:pt x="0" y="136605"/>
                </a:lnTo>
                <a:cubicBezTo>
                  <a:pt x="0" y="61211"/>
                  <a:pt x="61211" y="0"/>
                  <a:pt x="136605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3" name="Text 10"/>
          <p:cNvSpPr/>
          <p:nvPr/>
        </p:nvSpPr>
        <p:spPr>
          <a:xfrm>
            <a:off x="3958985" y="2188159"/>
            <a:ext cx="332975" cy="273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1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1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343310" y="2171084"/>
            <a:ext cx="1613647" cy="20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6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تهيئة مكتبة MediaPipe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343310" y="2375991"/>
            <a:ext cx="1605109" cy="170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1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تحميل نموذج Pose Estimation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988867" y="2666277"/>
            <a:ext cx="273210" cy="273210"/>
          </a:xfrm>
          <a:custGeom>
            <a:avLst/>
            <a:gdLst/>
            <a:ahLst/>
            <a:cxnLst/>
            <a:rect l="l" t="t" r="r" b="b"/>
            <a:pathLst>
              <a:path w="273210" h="273210">
                <a:moveTo>
                  <a:pt x="136605" y="0"/>
                </a:moveTo>
                <a:lnTo>
                  <a:pt x="136605" y="0"/>
                </a:lnTo>
                <a:cubicBezTo>
                  <a:pt x="211999" y="0"/>
                  <a:pt x="273210" y="61211"/>
                  <a:pt x="273210" y="136605"/>
                </a:cubicBezTo>
                <a:lnTo>
                  <a:pt x="273210" y="136605"/>
                </a:lnTo>
                <a:cubicBezTo>
                  <a:pt x="273210" y="211999"/>
                  <a:pt x="211999" y="273210"/>
                  <a:pt x="136605" y="273210"/>
                </a:cubicBezTo>
                <a:lnTo>
                  <a:pt x="136605" y="273210"/>
                </a:lnTo>
                <a:cubicBezTo>
                  <a:pt x="61211" y="273210"/>
                  <a:pt x="0" y="211999"/>
                  <a:pt x="0" y="136605"/>
                </a:cubicBezTo>
                <a:lnTo>
                  <a:pt x="0" y="136605"/>
                </a:lnTo>
                <a:cubicBezTo>
                  <a:pt x="0" y="61211"/>
                  <a:pt x="61211" y="0"/>
                  <a:pt x="136605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7" name="Text 14"/>
          <p:cNvSpPr/>
          <p:nvPr/>
        </p:nvSpPr>
        <p:spPr>
          <a:xfrm>
            <a:off x="3958985" y="2666277"/>
            <a:ext cx="332975" cy="273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1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2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2362414" y="2649201"/>
            <a:ext cx="1596571" cy="20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6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تحميل/تجهيز مصدر البيانات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2362414" y="2854109"/>
            <a:ext cx="1588034" cy="170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1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فيديو أو كاميرا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3988867" y="3144394"/>
            <a:ext cx="273210" cy="273210"/>
          </a:xfrm>
          <a:custGeom>
            <a:avLst/>
            <a:gdLst/>
            <a:ahLst/>
            <a:cxnLst/>
            <a:rect l="l" t="t" r="r" b="b"/>
            <a:pathLst>
              <a:path w="273210" h="273210">
                <a:moveTo>
                  <a:pt x="136605" y="0"/>
                </a:moveTo>
                <a:lnTo>
                  <a:pt x="136605" y="0"/>
                </a:lnTo>
                <a:cubicBezTo>
                  <a:pt x="211999" y="0"/>
                  <a:pt x="273210" y="61211"/>
                  <a:pt x="273210" y="136605"/>
                </a:cubicBezTo>
                <a:lnTo>
                  <a:pt x="273210" y="136605"/>
                </a:lnTo>
                <a:cubicBezTo>
                  <a:pt x="273210" y="211999"/>
                  <a:pt x="211999" y="273210"/>
                  <a:pt x="136605" y="273210"/>
                </a:cubicBezTo>
                <a:lnTo>
                  <a:pt x="136605" y="273210"/>
                </a:lnTo>
                <a:cubicBezTo>
                  <a:pt x="61211" y="273210"/>
                  <a:pt x="0" y="211999"/>
                  <a:pt x="0" y="136605"/>
                </a:cubicBezTo>
                <a:lnTo>
                  <a:pt x="0" y="136605"/>
                </a:lnTo>
                <a:cubicBezTo>
                  <a:pt x="0" y="61211"/>
                  <a:pt x="61211" y="0"/>
                  <a:pt x="136605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1" name="Text 18"/>
          <p:cNvSpPr/>
          <p:nvPr/>
        </p:nvSpPr>
        <p:spPr>
          <a:xfrm>
            <a:off x="3958985" y="3144394"/>
            <a:ext cx="332975" cy="273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1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3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2792293" y="3127319"/>
            <a:ext cx="1161143" cy="20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6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قراءة الفيديو الحالي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2792293" y="3332226"/>
            <a:ext cx="1152605" cy="170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1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إطار بإطار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3988867" y="3622512"/>
            <a:ext cx="273210" cy="273210"/>
          </a:xfrm>
          <a:custGeom>
            <a:avLst/>
            <a:gdLst/>
            <a:ahLst/>
            <a:cxnLst/>
            <a:rect l="l" t="t" r="r" b="b"/>
            <a:pathLst>
              <a:path w="273210" h="273210">
                <a:moveTo>
                  <a:pt x="136605" y="0"/>
                </a:moveTo>
                <a:lnTo>
                  <a:pt x="136605" y="0"/>
                </a:lnTo>
                <a:cubicBezTo>
                  <a:pt x="211999" y="0"/>
                  <a:pt x="273210" y="61211"/>
                  <a:pt x="273210" y="136605"/>
                </a:cubicBezTo>
                <a:lnTo>
                  <a:pt x="273210" y="136605"/>
                </a:lnTo>
                <a:cubicBezTo>
                  <a:pt x="273210" y="211999"/>
                  <a:pt x="211999" y="273210"/>
                  <a:pt x="136605" y="273210"/>
                </a:cubicBezTo>
                <a:lnTo>
                  <a:pt x="136605" y="273210"/>
                </a:lnTo>
                <a:cubicBezTo>
                  <a:pt x="61211" y="273210"/>
                  <a:pt x="0" y="211999"/>
                  <a:pt x="0" y="136605"/>
                </a:cubicBezTo>
                <a:lnTo>
                  <a:pt x="0" y="136605"/>
                </a:lnTo>
                <a:cubicBezTo>
                  <a:pt x="0" y="61211"/>
                  <a:pt x="61211" y="0"/>
                  <a:pt x="136605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5" name="Text 22"/>
          <p:cNvSpPr/>
          <p:nvPr/>
        </p:nvSpPr>
        <p:spPr>
          <a:xfrm>
            <a:off x="3958985" y="3622512"/>
            <a:ext cx="332975" cy="273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1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4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2259319" y="3605436"/>
            <a:ext cx="1699025" cy="20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6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تمريره لخوارزمية MediaPipe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2259319" y="3810344"/>
            <a:ext cx="1690487" cy="170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1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استخراج النقاط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3988867" y="4100630"/>
            <a:ext cx="273210" cy="273210"/>
          </a:xfrm>
          <a:custGeom>
            <a:avLst/>
            <a:gdLst/>
            <a:ahLst/>
            <a:cxnLst/>
            <a:rect l="l" t="t" r="r" b="b"/>
            <a:pathLst>
              <a:path w="273210" h="273210">
                <a:moveTo>
                  <a:pt x="136605" y="0"/>
                </a:moveTo>
                <a:lnTo>
                  <a:pt x="136605" y="0"/>
                </a:lnTo>
                <a:cubicBezTo>
                  <a:pt x="211999" y="0"/>
                  <a:pt x="273210" y="61211"/>
                  <a:pt x="273210" y="136605"/>
                </a:cubicBezTo>
                <a:lnTo>
                  <a:pt x="273210" y="136605"/>
                </a:lnTo>
                <a:cubicBezTo>
                  <a:pt x="273210" y="211999"/>
                  <a:pt x="211999" y="273210"/>
                  <a:pt x="136605" y="273210"/>
                </a:cubicBezTo>
                <a:lnTo>
                  <a:pt x="136605" y="273210"/>
                </a:lnTo>
                <a:cubicBezTo>
                  <a:pt x="61211" y="273210"/>
                  <a:pt x="0" y="211999"/>
                  <a:pt x="0" y="136605"/>
                </a:cubicBezTo>
                <a:lnTo>
                  <a:pt x="0" y="136605"/>
                </a:lnTo>
                <a:cubicBezTo>
                  <a:pt x="0" y="61211"/>
                  <a:pt x="61211" y="0"/>
                  <a:pt x="136605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9" name="Text 26"/>
          <p:cNvSpPr/>
          <p:nvPr/>
        </p:nvSpPr>
        <p:spPr>
          <a:xfrm>
            <a:off x="3958985" y="4100630"/>
            <a:ext cx="332975" cy="273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1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5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2627299" y="4083554"/>
            <a:ext cx="1323361" cy="20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6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تخزين النقاط في قائمة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2627299" y="4288462"/>
            <a:ext cx="1314824" cy="170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1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33 </a:t>
            </a:r>
            <a:r>
              <a:rPr lang="en-US" sz="941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نقطة</a:t>
            </a:r>
            <a:r>
              <a:rPr lang="ar-SA" sz="941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941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x</a:t>
            </a:r>
            <a:r>
              <a:rPr lang="ar-SA" sz="941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3 </a:t>
            </a:r>
            <a:r>
              <a:rPr lang="en-US" sz="941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إحداثيات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3988867" y="4578747"/>
            <a:ext cx="273210" cy="273210"/>
          </a:xfrm>
          <a:custGeom>
            <a:avLst/>
            <a:gdLst/>
            <a:ahLst/>
            <a:cxnLst/>
            <a:rect l="l" t="t" r="r" b="b"/>
            <a:pathLst>
              <a:path w="273210" h="273210">
                <a:moveTo>
                  <a:pt x="136605" y="0"/>
                </a:moveTo>
                <a:lnTo>
                  <a:pt x="136605" y="0"/>
                </a:lnTo>
                <a:cubicBezTo>
                  <a:pt x="211999" y="0"/>
                  <a:pt x="273210" y="61211"/>
                  <a:pt x="273210" y="136605"/>
                </a:cubicBezTo>
                <a:lnTo>
                  <a:pt x="273210" y="136605"/>
                </a:lnTo>
                <a:cubicBezTo>
                  <a:pt x="273210" y="211999"/>
                  <a:pt x="211999" y="273210"/>
                  <a:pt x="136605" y="273210"/>
                </a:cubicBezTo>
                <a:lnTo>
                  <a:pt x="136605" y="273210"/>
                </a:lnTo>
                <a:cubicBezTo>
                  <a:pt x="61211" y="273210"/>
                  <a:pt x="0" y="211999"/>
                  <a:pt x="0" y="136605"/>
                </a:cubicBezTo>
                <a:lnTo>
                  <a:pt x="0" y="136605"/>
                </a:lnTo>
                <a:cubicBezTo>
                  <a:pt x="0" y="61211"/>
                  <a:pt x="61211" y="0"/>
                  <a:pt x="136605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33" name="Text 30"/>
          <p:cNvSpPr/>
          <p:nvPr/>
        </p:nvSpPr>
        <p:spPr>
          <a:xfrm>
            <a:off x="3958985" y="4578747"/>
            <a:ext cx="332975" cy="273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1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6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2297419" y="4561672"/>
            <a:ext cx="1656336" cy="20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6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تحويل القائمة إلى ملف CSV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5" name="Text 32"/>
          <p:cNvSpPr/>
          <p:nvPr/>
        </p:nvSpPr>
        <p:spPr>
          <a:xfrm>
            <a:off x="2297419" y="4766579"/>
            <a:ext cx="1647798" cy="170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1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قاعدة بيانات التدريب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344928" y="5254941"/>
            <a:ext cx="4087906" cy="1304578"/>
          </a:xfrm>
          <a:custGeom>
            <a:avLst/>
            <a:gdLst/>
            <a:ahLst/>
            <a:cxnLst/>
            <a:rect l="l" t="t" r="r" b="b"/>
            <a:pathLst>
              <a:path w="4087906" h="1304578">
                <a:moveTo>
                  <a:pt x="136602" y="0"/>
                </a:moveTo>
                <a:lnTo>
                  <a:pt x="3951304" y="0"/>
                </a:lnTo>
                <a:cubicBezTo>
                  <a:pt x="4026747" y="0"/>
                  <a:pt x="4087906" y="61159"/>
                  <a:pt x="4087906" y="136602"/>
                </a:cubicBezTo>
                <a:lnTo>
                  <a:pt x="4087906" y="1167976"/>
                </a:lnTo>
                <a:cubicBezTo>
                  <a:pt x="4087906" y="1243419"/>
                  <a:pt x="4026747" y="1304578"/>
                  <a:pt x="3951304" y="1304578"/>
                </a:cubicBezTo>
                <a:lnTo>
                  <a:pt x="136602" y="1304578"/>
                </a:lnTo>
                <a:cubicBezTo>
                  <a:pt x="61159" y="1304578"/>
                  <a:pt x="0" y="1243419"/>
                  <a:pt x="0" y="1167976"/>
                </a:cubicBezTo>
                <a:lnTo>
                  <a:pt x="0" y="136602"/>
                </a:lnTo>
                <a:cubicBezTo>
                  <a:pt x="0" y="61159"/>
                  <a:pt x="61159" y="0"/>
                  <a:pt x="136602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519099" y="5429110"/>
            <a:ext cx="3816403" cy="239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المخرجات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Shape 35"/>
          <p:cNvSpPr/>
          <p:nvPr/>
        </p:nvSpPr>
        <p:spPr>
          <a:xfrm>
            <a:off x="2441815" y="5770623"/>
            <a:ext cx="1818555" cy="614723"/>
          </a:xfrm>
          <a:custGeom>
            <a:avLst/>
            <a:gdLst/>
            <a:ahLst/>
            <a:cxnLst/>
            <a:rect l="l" t="t" r="r" b="b"/>
            <a:pathLst>
              <a:path w="1818555" h="614723">
                <a:moveTo>
                  <a:pt x="68302" y="0"/>
                </a:moveTo>
                <a:lnTo>
                  <a:pt x="1750253" y="0"/>
                </a:lnTo>
                <a:cubicBezTo>
                  <a:pt x="1787975" y="0"/>
                  <a:pt x="1818555" y="30580"/>
                  <a:pt x="1818555" y="68302"/>
                </a:cubicBezTo>
                <a:lnTo>
                  <a:pt x="1818555" y="546421"/>
                </a:lnTo>
                <a:cubicBezTo>
                  <a:pt x="1818555" y="584143"/>
                  <a:pt x="1787975" y="614723"/>
                  <a:pt x="1750253" y="614723"/>
                </a:cubicBezTo>
                <a:lnTo>
                  <a:pt x="68302" y="614723"/>
                </a:lnTo>
                <a:cubicBezTo>
                  <a:pt x="30580" y="614723"/>
                  <a:pt x="0" y="584143"/>
                  <a:pt x="0" y="546421"/>
                </a:cubicBezTo>
                <a:lnTo>
                  <a:pt x="0" y="68302"/>
                </a:lnTo>
                <a:cubicBezTo>
                  <a:pt x="0" y="30605"/>
                  <a:pt x="30605" y="0"/>
                  <a:pt x="68302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9" name="Text 36"/>
          <p:cNvSpPr/>
          <p:nvPr/>
        </p:nvSpPr>
        <p:spPr>
          <a:xfrm>
            <a:off x="2514387" y="5873077"/>
            <a:ext cx="1673412" cy="170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الملف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0" name="Text 37"/>
          <p:cNvSpPr/>
          <p:nvPr/>
        </p:nvSpPr>
        <p:spPr>
          <a:xfrm>
            <a:off x="2510118" y="6077984"/>
            <a:ext cx="1681950" cy="204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76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CSV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55" name="صورة 54">
            <a:extLst>
              <a:ext uri="{FF2B5EF4-FFF2-40B4-BE49-F238E27FC236}">
                <a16:creationId xmlns:a16="http://schemas.microsoft.com/office/drawing/2014/main" id="{6BABF0AF-E948-D85C-5C77-CBC516977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201" y="2254725"/>
            <a:ext cx="4345024" cy="400578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55711" y="331755"/>
            <a:ext cx="406400" cy="265404"/>
          </a:xfrm>
          <a:custGeom>
            <a:avLst/>
            <a:gdLst/>
            <a:ahLst/>
            <a:cxnLst/>
            <a:rect l="l" t="t" r="r" b="b"/>
            <a:pathLst>
              <a:path w="406400" h="265404">
                <a:moveTo>
                  <a:pt x="132702" y="0"/>
                </a:moveTo>
                <a:lnTo>
                  <a:pt x="273698" y="0"/>
                </a:lnTo>
                <a:cubicBezTo>
                  <a:pt x="346938" y="0"/>
                  <a:pt x="406400" y="59462"/>
                  <a:pt x="406400" y="132702"/>
                </a:cubicBezTo>
                <a:lnTo>
                  <a:pt x="406400" y="132702"/>
                </a:lnTo>
                <a:cubicBezTo>
                  <a:pt x="406400" y="205942"/>
                  <a:pt x="346938" y="265404"/>
                  <a:pt x="273698" y="265404"/>
                </a:cubicBezTo>
                <a:lnTo>
                  <a:pt x="132702" y="265404"/>
                </a:lnTo>
                <a:cubicBezTo>
                  <a:pt x="59413" y="265404"/>
                  <a:pt x="0" y="205991"/>
                  <a:pt x="0" y="132702"/>
                </a:cubicBezTo>
                <a:lnTo>
                  <a:pt x="0" y="132702"/>
                </a:lnTo>
                <a:cubicBezTo>
                  <a:pt x="0" y="59413"/>
                  <a:pt x="59413" y="0"/>
                  <a:pt x="132702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11559437" y="391473"/>
            <a:ext cx="198949" cy="152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08</a:t>
            </a:r>
            <a:endParaRPr lang="en-US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>
            <a:off x="331755" y="771334"/>
            <a:ext cx="11727543" cy="3981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135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مرحلة التدريب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65795" y="1264805"/>
            <a:ext cx="796212" cy="33176"/>
          </a:xfrm>
          <a:custGeom>
            <a:avLst/>
            <a:gdLst/>
            <a:ahLst/>
            <a:cxnLst/>
            <a:rect l="l" t="t" r="r" b="b"/>
            <a:pathLst>
              <a:path w="796212" h="33176">
                <a:moveTo>
                  <a:pt x="0" y="0"/>
                </a:moveTo>
                <a:lnTo>
                  <a:pt x="796212" y="0"/>
                </a:lnTo>
                <a:lnTo>
                  <a:pt x="796212" y="33176"/>
                </a:lnTo>
                <a:lnTo>
                  <a:pt x="0" y="33176"/>
                </a:lnTo>
                <a:lnTo>
                  <a:pt x="0" y="0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7" name="Shape 5"/>
          <p:cNvSpPr/>
          <p:nvPr/>
        </p:nvSpPr>
        <p:spPr>
          <a:xfrm>
            <a:off x="4581538" y="1472359"/>
            <a:ext cx="7280366" cy="4363420"/>
          </a:xfrm>
          <a:custGeom>
            <a:avLst/>
            <a:gdLst/>
            <a:ahLst/>
            <a:cxnLst/>
            <a:rect l="l" t="t" r="r" b="b"/>
            <a:pathLst>
              <a:path w="7280366" h="5099076">
                <a:moveTo>
                  <a:pt x="132678" y="0"/>
                </a:moveTo>
                <a:lnTo>
                  <a:pt x="7147688" y="0"/>
                </a:lnTo>
                <a:cubicBezTo>
                  <a:pt x="7220964" y="0"/>
                  <a:pt x="7280366" y="59402"/>
                  <a:pt x="7280366" y="132678"/>
                </a:cubicBezTo>
                <a:lnTo>
                  <a:pt x="7280366" y="4966398"/>
                </a:lnTo>
                <a:cubicBezTo>
                  <a:pt x="7280366" y="5039674"/>
                  <a:pt x="7220964" y="5099076"/>
                  <a:pt x="7147688" y="5099076"/>
                </a:cubicBezTo>
                <a:lnTo>
                  <a:pt x="132678" y="5099076"/>
                </a:lnTo>
                <a:cubicBezTo>
                  <a:pt x="59402" y="5099076"/>
                  <a:pt x="0" y="5039674"/>
                  <a:pt x="0" y="4966398"/>
                </a:cubicBezTo>
                <a:lnTo>
                  <a:pt x="0" y="132678"/>
                </a:lnTo>
                <a:cubicBezTo>
                  <a:pt x="0" y="59451"/>
                  <a:pt x="59451" y="0"/>
                  <a:pt x="132678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34145" y="1674732"/>
            <a:ext cx="6975151" cy="265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67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مخطط الخوارزمية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335073" y="1472359"/>
            <a:ext cx="3971109" cy="3954521"/>
          </a:xfrm>
          <a:custGeom>
            <a:avLst/>
            <a:gdLst/>
            <a:ahLst/>
            <a:cxnLst/>
            <a:rect l="l" t="t" r="r" b="b"/>
            <a:pathLst>
              <a:path w="3971109" h="3954521">
                <a:moveTo>
                  <a:pt x="132714" y="0"/>
                </a:moveTo>
                <a:lnTo>
                  <a:pt x="3838395" y="0"/>
                </a:lnTo>
                <a:cubicBezTo>
                  <a:pt x="3911691" y="0"/>
                  <a:pt x="3971109" y="59418"/>
                  <a:pt x="3971109" y="132714"/>
                </a:cubicBezTo>
                <a:lnTo>
                  <a:pt x="3971109" y="3821807"/>
                </a:lnTo>
                <a:cubicBezTo>
                  <a:pt x="3971109" y="3895103"/>
                  <a:pt x="3911691" y="3954521"/>
                  <a:pt x="3838395" y="3954521"/>
                </a:cubicBezTo>
                <a:lnTo>
                  <a:pt x="132714" y="3954521"/>
                </a:lnTo>
                <a:cubicBezTo>
                  <a:pt x="59418" y="3954521"/>
                  <a:pt x="0" y="3895103"/>
                  <a:pt x="0" y="3821807"/>
                </a:cubicBezTo>
                <a:lnTo>
                  <a:pt x="0" y="132714"/>
                </a:lnTo>
                <a:cubicBezTo>
                  <a:pt x="0" y="59418"/>
                  <a:pt x="59418" y="0"/>
                  <a:pt x="132714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04268" y="1641556"/>
            <a:ext cx="3715657" cy="331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6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خطوات المرحلة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3874900" y="2122601"/>
            <a:ext cx="265404" cy="265404"/>
          </a:xfrm>
          <a:custGeom>
            <a:avLst/>
            <a:gdLst/>
            <a:ahLst/>
            <a:cxnLst/>
            <a:rect l="l" t="t" r="r" b="b"/>
            <a:pathLst>
              <a:path w="265404" h="265404">
                <a:moveTo>
                  <a:pt x="132702" y="0"/>
                </a:moveTo>
                <a:lnTo>
                  <a:pt x="132702" y="0"/>
                </a:lnTo>
                <a:cubicBezTo>
                  <a:pt x="205991" y="0"/>
                  <a:pt x="265404" y="59413"/>
                  <a:pt x="265404" y="132702"/>
                </a:cubicBezTo>
                <a:lnTo>
                  <a:pt x="265404" y="132702"/>
                </a:lnTo>
                <a:cubicBezTo>
                  <a:pt x="265404" y="205991"/>
                  <a:pt x="205991" y="265404"/>
                  <a:pt x="132702" y="265404"/>
                </a:cubicBezTo>
                <a:lnTo>
                  <a:pt x="132702" y="265404"/>
                </a:lnTo>
                <a:cubicBezTo>
                  <a:pt x="59413" y="265404"/>
                  <a:pt x="0" y="205991"/>
                  <a:pt x="0" y="132702"/>
                </a:cubicBezTo>
                <a:lnTo>
                  <a:pt x="0" y="132702"/>
                </a:lnTo>
                <a:cubicBezTo>
                  <a:pt x="0" y="59413"/>
                  <a:pt x="59413" y="0"/>
                  <a:pt x="132702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3" name="Text 10"/>
          <p:cNvSpPr/>
          <p:nvPr/>
        </p:nvSpPr>
        <p:spPr>
          <a:xfrm>
            <a:off x="3845871" y="2122601"/>
            <a:ext cx="323461" cy="265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4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1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690119" y="2106013"/>
            <a:ext cx="1152849" cy="199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تحميل ملف CSV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690119" y="2305066"/>
            <a:ext cx="1144555" cy="1658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4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قاعدة البيانات المجمعة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874900" y="2587058"/>
            <a:ext cx="265404" cy="265404"/>
          </a:xfrm>
          <a:custGeom>
            <a:avLst/>
            <a:gdLst/>
            <a:ahLst/>
            <a:cxnLst/>
            <a:rect l="l" t="t" r="r" b="b"/>
            <a:pathLst>
              <a:path w="265404" h="265404">
                <a:moveTo>
                  <a:pt x="132702" y="0"/>
                </a:moveTo>
                <a:lnTo>
                  <a:pt x="132702" y="0"/>
                </a:lnTo>
                <a:cubicBezTo>
                  <a:pt x="205991" y="0"/>
                  <a:pt x="265404" y="59413"/>
                  <a:pt x="265404" y="132702"/>
                </a:cubicBezTo>
                <a:lnTo>
                  <a:pt x="265404" y="132702"/>
                </a:lnTo>
                <a:cubicBezTo>
                  <a:pt x="265404" y="205991"/>
                  <a:pt x="205991" y="265404"/>
                  <a:pt x="132702" y="265404"/>
                </a:cubicBezTo>
                <a:lnTo>
                  <a:pt x="132702" y="265404"/>
                </a:lnTo>
                <a:cubicBezTo>
                  <a:pt x="59413" y="265404"/>
                  <a:pt x="0" y="205991"/>
                  <a:pt x="0" y="132702"/>
                </a:cubicBezTo>
                <a:lnTo>
                  <a:pt x="0" y="132702"/>
                </a:lnTo>
                <a:cubicBezTo>
                  <a:pt x="0" y="59413"/>
                  <a:pt x="59413" y="0"/>
                  <a:pt x="132702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7" name="Text 14"/>
          <p:cNvSpPr/>
          <p:nvPr/>
        </p:nvSpPr>
        <p:spPr>
          <a:xfrm>
            <a:off x="3845871" y="2587058"/>
            <a:ext cx="323461" cy="265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4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2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2202750" y="2570470"/>
            <a:ext cx="1642188" cy="199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استخراج المعلومات المطلوبة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2202750" y="2769523"/>
            <a:ext cx="1633894" cy="1658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4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تحديد الميزات والأهداف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3874900" y="3051515"/>
            <a:ext cx="265404" cy="265404"/>
          </a:xfrm>
          <a:custGeom>
            <a:avLst/>
            <a:gdLst/>
            <a:ahLst/>
            <a:cxnLst/>
            <a:rect l="l" t="t" r="r" b="b"/>
            <a:pathLst>
              <a:path w="265404" h="265404">
                <a:moveTo>
                  <a:pt x="132702" y="0"/>
                </a:moveTo>
                <a:lnTo>
                  <a:pt x="132702" y="0"/>
                </a:lnTo>
                <a:cubicBezTo>
                  <a:pt x="205991" y="0"/>
                  <a:pt x="265404" y="59413"/>
                  <a:pt x="265404" y="132702"/>
                </a:cubicBezTo>
                <a:lnTo>
                  <a:pt x="265404" y="132702"/>
                </a:lnTo>
                <a:cubicBezTo>
                  <a:pt x="265404" y="205991"/>
                  <a:pt x="205991" y="265404"/>
                  <a:pt x="132702" y="265404"/>
                </a:cubicBezTo>
                <a:lnTo>
                  <a:pt x="132702" y="265404"/>
                </a:lnTo>
                <a:cubicBezTo>
                  <a:pt x="59413" y="265404"/>
                  <a:pt x="0" y="205991"/>
                  <a:pt x="0" y="132702"/>
                </a:cubicBezTo>
                <a:lnTo>
                  <a:pt x="0" y="132702"/>
                </a:lnTo>
                <a:cubicBezTo>
                  <a:pt x="0" y="59413"/>
                  <a:pt x="59413" y="0"/>
                  <a:pt x="132702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1" name="Text 18"/>
          <p:cNvSpPr/>
          <p:nvPr/>
        </p:nvSpPr>
        <p:spPr>
          <a:xfrm>
            <a:off x="3845871" y="3051515"/>
            <a:ext cx="323461" cy="265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4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3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2224833" y="3034928"/>
            <a:ext cx="1617306" cy="199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تنظيف المعلومات ومعالجتها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2224833" y="3233981"/>
            <a:ext cx="1609012" cy="1658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4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إزالة القيم الناقصة والتطبيع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3874900" y="3515972"/>
            <a:ext cx="265404" cy="265404"/>
          </a:xfrm>
          <a:custGeom>
            <a:avLst/>
            <a:gdLst/>
            <a:ahLst/>
            <a:cxnLst/>
            <a:rect l="l" t="t" r="r" b="b"/>
            <a:pathLst>
              <a:path w="265404" h="265404">
                <a:moveTo>
                  <a:pt x="132702" y="0"/>
                </a:moveTo>
                <a:lnTo>
                  <a:pt x="132702" y="0"/>
                </a:lnTo>
                <a:cubicBezTo>
                  <a:pt x="205991" y="0"/>
                  <a:pt x="265404" y="59413"/>
                  <a:pt x="265404" y="132702"/>
                </a:cubicBezTo>
                <a:lnTo>
                  <a:pt x="265404" y="132702"/>
                </a:lnTo>
                <a:cubicBezTo>
                  <a:pt x="265404" y="205991"/>
                  <a:pt x="205991" y="265404"/>
                  <a:pt x="132702" y="265404"/>
                </a:cubicBezTo>
                <a:lnTo>
                  <a:pt x="132702" y="265404"/>
                </a:lnTo>
                <a:cubicBezTo>
                  <a:pt x="59413" y="265404"/>
                  <a:pt x="0" y="205991"/>
                  <a:pt x="0" y="132702"/>
                </a:cubicBezTo>
                <a:lnTo>
                  <a:pt x="0" y="132702"/>
                </a:lnTo>
                <a:cubicBezTo>
                  <a:pt x="0" y="59413"/>
                  <a:pt x="59413" y="0"/>
                  <a:pt x="132702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5" name="Text 22"/>
          <p:cNvSpPr/>
          <p:nvPr/>
        </p:nvSpPr>
        <p:spPr>
          <a:xfrm>
            <a:off x="3845871" y="3515972"/>
            <a:ext cx="323461" cy="265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4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4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2762379" y="3499385"/>
            <a:ext cx="1078204" cy="199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تهيئة النموذج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2762379" y="3698438"/>
            <a:ext cx="1069910" cy="1658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4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تحديد معمارية LSTM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3874900" y="3980430"/>
            <a:ext cx="265404" cy="265404"/>
          </a:xfrm>
          <a:custGeom>
            <a:avLst/>
            <a:gdLst/>
            <a:ahLst/>
            <a:cxnLst/>
            <a:rect l="l" t="t" r="r" b="b"/>
            <a:pathLst>
              <a:path w="265404" h="265404">
                <a:moveTo>
                  <a:pt x="132702" y="0"/>
                </a:moveTo>
                <a:lnTo>
                  <a:pt x="132702" y="0"/>
                </a:lnTo>
                <a:cubicBezTo>
                  <a:pt x="205991" y="0"/>
                  <a:pt x="265404" y="59413"/>
                  <a:pt x="265404" y="132702"/>
                </a:cubicBezTo>
                <a:lnTo>
                  <a:pt x="265404" y="132702"/>
                </a:lnTo>
                <a:cubicBezTo>
                  <a:pt x="265404" y="205991"/>
                  <a:pt x="205991" y="265404"/>
                  <a:pt x="132702" y="265404"/>
                </a:cubicBezTo>
                <a:lnTo>
                  <a:pt x="132702" y="265404"/>
                </a:lnTo>
                <a:cubicBezTo>
                  <a:pt x="59413" y="265404"/>
                  <a:pt x="0" y="205991"/>
                  <a:pt x="0" y="132702"/>
                </a:cubicBezTo>
                <a:lnTo>
                  <a:pt x="0" y="132702"/>
                </a:lnTo>
                <a:cubicBezTo>
                  <a:pt x="0" y="59413"/>
                  <a:pt x="59413" y="0"/>
                  <a:pt x="132702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9" name="Text 26"/>
          <p:cNvSpPr/>
          <p:nvPr/>
        </p:nvSpPr>
        <p:spPr>
          <a:xfrm>
            <a:off x="3845871" y="3980430"/>
            <a:ext cx="323461" cy="265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4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5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2636313" y="3963842"/>
            <a:ext cx="1202612" cy="199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بناء الشبكة العصبية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2636313" y="4162895"/>
            <a:ext cx="1194318" cy="1658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4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طبقات LSTM والتنشيط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3874900" y="4444887"/>
            <a:ext cx="265404" cy="265404"/>
          </a:xfrm>
          <a:custGeom>
            <a:avLst/>
            <a:gdLst/>
            <a:ahLst/>
            <a:cxnLst/>
            <a:rect l="l" t="t" r="r" b="b"/>
            <a:pathLst>
              <a:path w="265404" h="265404">
                <a:moveTo>
                  <a:pt x="132702" y="0"/>
                </a:moveTo>
                <a:lnTo>
                  <a:pt x="132702" y="0"/>
                </a:lnTo>
                <a:cubicBezTo>
                  <a:pt x="205991" y="0"/>
                  <a:pt x="265404" y="59413"/>
                  <a:pt x="265404" y="132702"/>
                </a:cubicBezTo>
                <a:lnTo>
                  <a:pt x="265404" y="132702"/>
                </a:lnTo>
                <a:cubicBezTo>
                  <a:pt x="265404" y="205991"/>
                  <a:pt x="205991" y="265404"/>
                  <a:pt x="132702" y="265404"/>
                </a:cubicBezTo>
                <a:lnTo>
                  <a:pt x="132702" y="265404"/>
                </a:lnTo>
                <a:cubicBezTo>
                  <a:pt x="59413" y="265404"/>
                  <a:pt x="0" y="205991"/>
                  <a:pt x="0" y="132702"/>
                </a:cubicBezTo>
                <a:lnTo>
                  <a:pt x="0" y="132702"/>
                </a:lnTo>
                <a:cubicBezTo>
                  <a:pt x="0" y="59413"/>
                  <a:pt x="59413" y="0"/>
                  <a:pt x="132702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33" name="Text 30"/>
          <p:cNvSpPr/>
          <p:nvPr/>
        </p:nvSpPr>
        <p:spPr>
          <a:xfrm>
            <a:off x="3845871" y="4444887"/>
            <a:ext cx="323461" cy="265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4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6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2108926" y="4428299"/>
            <a:ext cx="1733420" cy="199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تدريب النموذج على المعلومات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5" name="Text 32"/>
          <p:cNvSpPr/>
          <p:nvPr/>
        </p:nvSpPr>
        <p:spPr>
          <a:xfrm>
            <a:off x="2108926" y="4627352"/>
            <a:ext cx="1725127" cy="1658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4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تحديث الأوزان والانحيازات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3874900" y="4909344"/>
            <a:ext cx="265404" cy="265404"/>
          </a:xfrm>
          <a:custGeom>
            <a:avLst/>
            <a:gdLst/>
            <a:ahLst/>
            <a:cxnLst/>
            <a:rect l="l" t="t" r="r" b="b"/>
            <a:pathLst>
              <a:path w="265404" h="265404">
                <a:moveTo>
                  <a:pt x="132702" y="0"/>
                </a:moveTo>
                <a:lnTo>
                  <a:pt x="132702" y="0"/>
                </a:lnTo>
                <a:cubicBezTo>
                  <a:pt x="205991" y="0"/>
                  <a:pt x="265404" y="59413"/>
                  <a:pt x="265404" y="132702"/>
                </a:cubicBezTo>
                <a:lnTo>
                  <a:pt x="265404" y="132702"/>
                </a:lnTo>
                <a:cubicBezTo>
                  <a:pt x="265404" y="205991"/>
                  <a:pt x="205991" y="265404"/>
                  <a:pt x="132702" y="265404"/>
                </a:cubicBezTo>
                <a:lnTo>
                  <a:pt x="132702" y="265404"/>
                </a:lnTo>
                <a:cubicBezTo>
                  <a:pt x="59413" y="265404"/>
                  <a:pt x="0" y="205991"/>
                  <a:pt x="0" y="132702"/>
                </a:cubicBezTo>
                <a:lnTo>
                  <a:pt x="0" y="132702"/>
                </a:lnTo>
                <a:cubicBezTo>
                  <a:pt x="0" y="59413"/>
                  <a:pt x="59413" y="0"/>
                  <a:pt x="132702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37" name="Text 34"/>
          <p:cNvSpPr/>
          <p:nvPr/>
        </p:nvSpPr>
        <p:spPr>
          <a:xfrm>
            <a:off x="3845871" y="4909344"/>
            <a:ext cx="323461" cy="265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4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7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Text 35"/>
          <p:cNvSpPr/>
          <p:nvPr/>
        </p:nvSpPr>
        <p:spPr>
          <a:xfrm>
            <a:off x="2457683" y="4892756"/>
            <a:ext cx="1385078" cy="199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استخراج النموذج المدرب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9" name="Text 36"/>
          <p:cNvSpPr/>
          <p:nvPr/>
        </p:nvSpPr>
        <p:spPr>
          <a:xfrm>
            <a:off x="2457683" y="5091809"/>
            <a:ext cx="1376784" cy="1658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4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حفظ للاستخدام في الاختبار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335073" y="5566217"/>
            <a:ext cx="3971109" cy="1001900"/>
          </a:xfrm>
          <a:custGeom>
            <a:avLst/>
            <a:gdLst/>
            <a:ahLst/>
            <a:cxnLst/>
            <a:rect l="l" t="t" r="r" b="b"/>
            <a:pathLst>
              <a:path w="3971109" h="1001900">
                <a:moveTo>
                  <a:pt x="132702" y="0"/>
                </a:moveTo>
                <a:lnTo>
                  <a:pt x="3838407" y="0"/>
                </a:lnTo>
                <a:cubicBezTo>
                  <a:pt x="3911696" y="0"/>
                  <a:pt x="3971109" y="59413"/>
                  <a:pt x="3971109" y="132702"/>
                </a:cubicBezTo>
                <a:lnTo>
                  <a:pt x="3971109" y="869199"/>
                </a:lnTo>
                <a:cubicBezTo>
                  <a:pt x="3971109" y="942488"/>
                  <a:pt x="3911696" y="1001900"/>
                  <a:pt x="3838407" y="1001900"/>
                </a:cubicBezTo>
                <a:lnTo>
                  <a:pt x="132702" y="1001900"/>
                </a:lnTo>
                <a:cubicBezTo>
                  <a:pt x="59413" y="1001900"/>
                  <a:pt x="0" y="942488"/>
                  <a:pt x="0" y="869199"/>
                </a:cubicBezTo>
                <a:lnTo>
                  <a:pt x="0" y="132702"/>
                </a:lnTo>
                <a:cubicBezTo>
                  <a:pt x="0" y="59413"/>
                  <a:pt x="59413" y="0"/>
                  <a:pt x="132702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04268" y="5735411"/>
            <a:ext cx="3707363" cy="2322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6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المكتبات المستخدمة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2" name="Shape 39"/>
          <p:cNvSpPr/>
          <p:nvPr/>
        </p:nvSpPr>
        <p:spPr>
          <a:xfrm>
            <a:off x="2972526" y="6067166"/>
            <a:ext cx="1169437" cy="331755"/>
          </a:xfrm>
          <a:custGeom>
            <a:avLst/>
            <a:gdLst/>
            <a:ahLst/>
            <a:cxnLst/>
            <a:rect l="l" t="t" r="r" b="b"/>
            <a:pathLst>
              <a:path w="1169437" h="331755">
                <a:moveTo>
                  <a:pt x="66351" y="0"/>
                </a:moveTo>
                <a:lnTo>
                  <a:pt x="1103086" y="0"/>
                </a:lnTo>
                <a:cubicBezTo>
                  <a:pt x="1139730" y="0"/>
                  <a:pt x="1169437" y="29706"/>
                  <a:pt x="1169437" y="66351"/>
                </a:cubicBezTo>
                <a:lnTo>
                  <a:pt x="1169437" y="265404"/>
                </a:lnTo>
                <a:cubicBezTo>
                  <a:pt x="1169437" y="302049"/>
                  <a:pt x="1139730" y="331755"/>
                  <a:pt x="1103086" y="331755"/>
                </a:cubicBezTo>
                <a:lnTo>
                  <a:pt x="66351" y="331755"/>
                </a:lnTo>
                <a:cubicBezTo>
                  <a:pt x="29731" y="331755"/>
                  <a:pt x="0" y="302024"/>
                  <a:pt x="0" y="265404"/>
                </a:cubicBezTo>
                <a:lnTo>
                  <a:pt x="0" y="66351"/>
                </a:lnTo>
                <a:cubicBezTo>
                  <a:pt x="0" y="29731"/>
                  <a:pt x="29731" y="0"/>
                  <a:pt x="66351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43" name="Text 40"/>
          <p:cNvSpPr/>
          <p:nvPr/>
        </p:nvSpPr>
        <p:spPr>
          <a:xfrm>
            <a:off x="3005701" y="6133517"/>
            <a:ext cx="1103086" cy="199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4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TensorFlow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4" name="Shape 41"/>
          <p:cNvSpPr/>
          <p:nvPr/>
        </p:nvSpPr>
        <p:spPr>
          <a:xfrm>
            <a:off x="1738397" y="6067166"/>
            <a:ext cx="1169437" cy="331755"/>
          </a:xfrm>
          <a:custGeom>
            <a:avLst/>
            <a:gdLst/>
            <a:ahLst/>
            <a:cxnLst/>
            <a:rect l="l" t="t" r="r" b="b"/>
            <a:pathLst>
              <a:path w="1169437" h="331755">
                <a:moveTo>
                  <a:pt x="66351" y="0"/>
                </a:moveTo>
                <a:lnTo>
                  <a:pt x="1103086" y="0"/>
                </a:lnTo>
                <a:cubicBezTo>
                  <a:pt x="1139730" y="0"/>
                  <a:pt x="1169437" y="29706"/>
                  <a:pt x="1169437" y="66351"/>
                </a:cubicBezTo>
                <a:lnTo>
                  <a:pt x="1169437" y="265404"/>
                </a:lnTo>
                <a:cubicBezTo>
                  <a:pt x="1169437" y="302049"/>
                  <a:pt x="1139730" y="331755"/>
                  <a:pt x="1103086" y="331755"/>
                </a:cubicBezTo>
                <a:lnTo>
                  <a:pt x="66351" y="331755"/>
                </a:lnTo>
                <a:cubicBezTo>
                  <a:pt x="29731" y="331755"/>
                  <a:pt x="0" y="302024"/>
                  <a:pt x="0" y="265404"/>
                </a:cubicBezTo>
                <a:lnTo>
                  <a:pt x="0" y="66351"/>
                </a:lnTo>
                <a:cubicBezTo>
                  <a:pt x="0" y="29731"/>
                  <a:pt x="29731" y="0"/>
                  <a:pt x="66351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45" name="Text 42"/>
          <p:cNvSpPr/>
          <p:nvPr/>
        </p:nvSpPr>
        <p:spPr>
          <a:xfrm>
            <a:off x="1771572" y="6133517"/>
            <a:ext cx="1103086" cy="199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4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Keras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6" name="Shape 43"/>
          <p:cNvSpPr/>
          <p:nvPr/>
        </p:nvSpPr>
        <p:spPr>
          <a:xfrm>
            <a:off x="504268" y="6067166"/>
            <a:ext cx="1169437" cy="331755"/>
          </a:xfrm>
          <a:custGeom>
            <a:avLst/>
            <a:gdLst/>
            <a:ahLst/>
            <a:cxnLst/>
            <a:rect l="l" t="t" r="r" b="b"/>
            <a:pathLst>
              <a:path w="1169437" h="331755">
                <a:moveTo>
                  <a:pt x="66351" y="0"/>
                </a:moveTo>
                <a:lnTo>
                  <a:pt x="1103086" y="0"/>
                </a:lnTo>
                <a:cubicBezTo>
                  <a:pt x="1139730" y="0"/>
                  <a:pt x="1169437" y="29706"/>
                  <a:pt x="1169437" y="66351"/>
                </a:cubicBezTo>
                <a:lnTo>
                  <a:pt x="1169437" y="265404"/>
                </a:lnTo>
                <a:cubicBezTo>
                  <a:pt x="1169437" y="302049"/>
                  <a:pt x="1139730" y="331755"/>
                  <a:pt x="1103086" y="331755"/>
                </a:cubicBezTo>
                <a:lnTo>
                  <a:pt x="66351" y="331755"/>
                </a:lnTo>
                <a:cubicBezTo>
                  <a:pt x="29731" y="331755"/>
                  <a:pt x="0" y="302024"/>
                  <a:pt x="0" y="265404"/>
                </a:cubicBezTo>
                <a:lnTo>
                  <a:pt x="0" y="66351"/>
                </a:lnTo>
                <a:cubicBezTo>
                  <a:pt x="0" y="29731"/>
                  <a:pt x="29731" y="0"/>
                  <a:pt x="66351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47" name="Text 44"/>
          <p:cNvSpPr/>
          <p:nvPr/>
        </p:nvSpPr>
        <p:spPr>
          <a:xfrm>
            <a:off x="537443" y="6133517"/>
            <a:ext cx="1103086" cy="199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4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NumPy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49" name="صورة 48">
            <a:extLst>
              <a:ext uri="{FF2B5EF4-FFF2-40B4-BE49-F238E27FC236}">
                <a16:creationId xmlns:a16="http://schemas.microsoft.com/office/drawing/2014/main" id="{EF6B9F3C-C858-D531-D2F5-D0357D17C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977" y="2001698"/>
            <a:ext cx="4533485" cy="3725236"/>
          </a:xfrm>
          <a:prstGeom prst="rect">
            <a:avLst/>
          </a:prstGeom>
        </p:spPr>
      </p:pic>
      <p:sp>
        <p:nvSpPr>
          <p:cNvPr id="9" name="Shape 5">
            <a:extLst>
              <a:ext uri="{FF2B5EF4-FFF2-40B4-BE49-F238E27FC236}">
                <a16:creationId xmlns:a16="http://schemas.microsoft.com/office/drawing/2014/main" id="{E61A9E3E-E0B1-2AFE-15E3-4A712D838C29}"/>
              </a:ext>
            </a:extLst>
          </p:cNvPr>
          <p:cNvSpPr/>
          <p:nvPr/>
        </p:nvSpPr>
        <p:spPr>
          <a:xfrm>
            <a:off x="4576561" y="5967639"/>
            <a:ext cx="7280366" cy="601319"/>
          </a:xfrm>
          <a:custGeom>
            <a:avLst/>
            <a:gdLst/>
            <a:ahLst/>
            <a:cxnLst/>
            <a:rect l="l" t="t" r="r" b="b"/>
            <a:pathLst>
              <a:path w="7280366" h="5099076">
                <a:moveTo>
                  <a:pt x="132678" y="0"/>
                </a:moveTo>
                <a:lnTo>
                  <a:pt x="7147688" y="0"/>
                </a:lnTo>
                <a:cubicBezTo>
                  <a:pt x="7220964" y="0"/>
                  <a:pt x="7280366" y="59402"/>
                  <a:pt x="7280366" y="132678"/>
                </a:cubicBezTo>
                <a:lnTo>
                  <a:pt x="7280366" y="4966398"/>
                </a:lnTo>
                <a:cubicBezTo>
                  <a:pt x="7280366" y="5039674"/>
                  <a:pt x="7220964" y="5099076"/>
                  <a:pt x="7147688" y="5099076"/>
                </a:cubicBezTo>
                <a:lnTo>
                  <a:pt x="132678" y="5099076"/>
                </a:lnTo>
                <a:cubicBezTo>
                  <a:pt x="59402" y="5099076"/>
                  <a:pt x="0" y="5039674"/>
                  <a:pt x="0" y="4966398"/>
                </a:cubicBezTo>
                <a:lnTo>
                  <a:pt x="0" y="132678"/>
                </a:lnTo>
                <a:cubicBezTo>
                  <a:pt x="0" y="59451"/>
                  <a:pt x="59451" y="0"/>
                  <a:pt x="132678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5C7425A4-E8C3-62C2-AFFE-604F4DCB8360}"/>
              </a:ext>
            </a:extLst>
          </p:cNvPr>
          <p:cNvSpPr txBox="1"/>
          <p:nvPr/>
        </p:nvSpPr>
        <p:spPr>
          <a:xfrm>
            <a:off x="4734146" y="6006688"/>
            <a:ext cx="70242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14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حقق النموذج دقة تحقق </a:t>
            </a:r>
            <a:r>
              <a:rPr lang="ar-SA" sz="1400" b="1" dirty="0">
                <a:solidFill>
                  <a:srgbClr val="3DC166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تقارب 95% </a:t>
            </a:r>
            <a:r>
              <a:rPr lang="ar-SA" sz="14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مع انخفاض مستقر في </a:t>
            </a:r>
            <a:r>
              <a:rPr lang="ar-SA" sz="1400" b="1" dirty="0">
                <a:solidFill>
                  <a:srgbClr val="3DC166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قيمة الخسارة</a:t>
            </a:r>
            <a:r>
              <a:rPr lang="ar-SA" sz="14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، مما يدل على تعلّم فعّال وقدرة جيدة على التعميم </a:t>
            </a:r>
            <a:r>
              <a:rPr lang="ar-SA" sz="1400" b="1" dirty="0">
                <a:solidFill>
                  <a:srgbClr val="3DC166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دون فرط تعلّم واضح</a:t>
            </a:r>
            <a:r>
              <a:rPr lang="ar-SA" sz="14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.</a:t>
            </a:r>
            <a:endParaRPr lang="en-US" sz="1400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85662" y="317500"/>
            <a:ext cx="388938" cy="254000"/>
          </a:xfrm>
          <a:custGeom>
            <a:avLst/>
            <a:gdLst/>
            <a:ahLst/>
            <a:cxnLst/>
            <a:rect l="l" t="t" r="r" b="b"/>
            <a:pathLst>
              <a:path w="388938" h="254000">
                <a:moveTo>
                  <a:pt x="127000" y="0"/>
                </a:moveTo>
                <a:lnTo>
                  <a:pt x="261937" y="0"/>
                </a:lnTo>
                <a:cubicBezTo>
                  <a:pt x="332031" y="0"/>
                  <a:pt x="388938" y="56907"/>
                  <a:pt x="388938" y="127000"/>
                </a:cubicBezTo>
                <a:lnTo>
                  <a:pt x="388938" y="127000"/>
                </a:lnTo>
                <a:cubicBezTo>
                  <a:pt x="388938" y="197093"/>
                  <a:pt x="332031" y="254000"/>
                  <a:pt x="261937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11584931" y="374652"/>
            <a:ext cx="190401" cy="146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09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>
            <a:off x="317500" y="722736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مرحلة الاختبار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112500" y="1199232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7" name="Shape 5"/>
          <p:cNvSpPr/>
          <p:nvPr/>
        </p:nvSpPr>
        <p:spPr>
          <a:xfrm>
            <a:off x="4384675" y="1424657"/>
            <a:ext cx="7483475" cy="5245099"/>
          </a:xfrm>
          <a:custGeom>
            <a:avLst/>
            <a:gdLst/>
            <a:ahLst/>
            <a:cxnLst/>
            <a:rect l="l" t="t" r="r" b="b"/>
            <a:pathLst>
              <a:path w="7483475" h="5387975">
                <a:moveTo>
                  <a:pt x="126995" y="0"/>
                </a:moveTo>
                <a:lnTo>
                  <a:pt x="7356480" y="0"/>
                </a:lnTo>
                <a:cubicBezTo>
                  <a:pt x="7426618" y="0"/>
                  <a:pt x="7483475" y="56857"/>
                  <a:pt x="7483475" y="126995"/>
                </a:cubicBezTo>
                <a:lnTo>
                  <a:pt x="7483475" y="5260980"/>
                </a:lnTo>
                <a:cubicBezTo>
                  <a:pt x="7483475" y="5331118"/>
                  <a:pt x="7426618" y="5387975"/>
                  <a:pt x="7356480" y="5387975"/>
                </a:cubicBezTo>
                <a:lnTo>
                  <a:pt x="126995" y="5387975"/>
                </a:lnTo>
                <a:cubicBezTo>
                  <a:pt x="56857" y="5387975"/>
                  <a:pt x="0" y="5331118"/>
                  <a:pt x="0" y="5260980"/>
                </a:cubicBezTo>
                <a:lnTo>
                  <a:pt x="0" y="126995"/>
                </a:lnTo>
                <a:cubicBezTo>
                  <a:pt x="0" y="56857"/>
                  <a:pt x="56857" y="0"/>
                  <a:pt x="126995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30725" y="1618330"/>
            <a:ext cx="719137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مخطط الخوارزمية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9" name="Image 0" descr="https://statics.moonshot.cn/kimi-ppt/html-gen/static/image-err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00" y="4294756"/>
            <a:ext cx="25400" cy="25400"/>
          </a:xfrm>
          <a:prstGeom prst="roundRect">
            <a:avLst>
              <a:gd name="adj" fmla="val 50000"/>
            </a:avLst>
          </a:prstGeom>
        </p:spPr>
      </p:pic>
      <p:sp>
        <p:nvSpPr>
          <p:cNvPr id="10" name="Shape 7"/>
          <p:cNvSpPr/>
          <p:nvPr/>
        </p:nvSpPr>
        <p:spPr>
          <a:xfrm>
            <a:off x="320675" y="1424657"/>
            <a:ext cx="3800475" cy="3784600"/>
          </a:xfrm>
          <a:custGeom>
            <a:avLst/>
            <a:gdLst/>
            <a:ahLst/>
            <a:cxnLst/>
            <a:rect l="l" t="t" r="r" b="b"/>
            <a:pathLst>
              <a:path w="3800475" h="3784600">
                <a:moveTo>
                  <a:pt x="127011" y="0"/>
                </a:moveTo>
                <a:lnTo>
                  <a:pt x="3673464" y="0"/>
                </a:lnTo>
                <a:cubicBezTo>
                  <a:pt x="3743610" y="0"/>
                  <a:pt x="3800475" y="56865"/>
                  <a:pt x="3800475" y="127011"/>
                </a:cubicBezTo>
                <a:lnTo>
                  <a:pt x="3800475" y="3657589"/>
                </a:lnTo>
                <a:cubicBezTo>
                  <a:pt x="3800475" y="3727735"/>
                  <a:pt x="3743610" y="3784600"/>
                  <a:pt x="3673464" y="3784600"/>
                </a:cubicBezTo>
                <a:lnTo>
                  <a:pt x="127011" y="3784600"/>
                </a:lnTo>
                <a:cubicBezTo>
                  <a:pt x="56865" y="3784600"/>
                  <a:pt x="0" y="3727735"/>
                  <a:pt x="0" y="3657589"/>
                </a:cubicBezTo>
                <a:lnTo>
                  <a:pt x="0" y="127011"/>
                </a:lnTo>
                <a:cubicBezTo>
                  <a:pt x="0" y="56912"/>
                  <a:pt x="56912" y="0"/>
                  <a:pt x="127011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82600" y="1586580"/>
            <a:ext cx="3556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خطوات المرحلة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3708400" y="204695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3" name="Text 10"/>
          <p:cNvSpPr/>
          <p:nvPr/>
        </p:nvSpPr>
        <p:spPr>
          <a:xfrm>
            <a:off x="3680619" y="2046955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1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046387" y="2031080"/>
            <a:ext cx="1627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تحميل النموذج المدرب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046387" y="2221580"/>
            <a:ext cx="16192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النموذج المُحفظ من مرحلة التدريب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708400" y="249145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7" name="Text 14"/>
          <p:cNvSpPr/>
          <p:nvPr/>
        </p:nvSpPr>
        <p:spPr>
          <a:xfrm>
            <a:off x="3680619" y="2491455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2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2178546" y="2475580"/>
            <a:ext cx="1500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تهيئة مكتبة MediaPipe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2178546" y="2666080"/>
            <a:ext cx="14922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تحميل نموذج Pose Estimation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3708400" y="293595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1" name="Text 18"/>
          <p:cNvSpPr/>
          <p:nvPr/>
        </p:nvSpPr>
        <p:spPr>
          <a:xfrm>
            <a:off x="3680619" y="2935955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3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2663031" y="2920080"/>
            <a:ext cx="1016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أخذ الإطار الحالي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2663031" y="3110580"/>
            <a:ext cx="1008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من الكاميرا أو الفيديو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3708400" y="338045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5" name="Text 22"/>
          <p:cNvSpPr/>
          <p:nvPr/>
        </p:nvSpPr>
        <p:spPr>
          <a:xfrm>
            <a:off x="3680619" y="3380455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4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2458045" y="3364580"/>
            <a:ext cx="1222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تمرير إطار الجسم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2458045" y="3555080"/>
            <a:ext cx="1214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استخراج33 </a:t>
            </a:r>
            <a:r>
              <a:rPr lang="ar-SA" sz="87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875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نقطة</a:t>
            </a:r>
            <a:r>
              <a:rPr lang="en-US" sz="87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معلمية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3708400" y="382495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9" name="Text 26"/>
          <p:cNvSpPr/>
          <p:nvPr/>
        </p:nvSpPr>
        <p:spPr>
          <a:xfrm>
            <a:off x="3680619" y="3824955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5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2108101" y="3809080"/>
            <a:ext cx="1571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استخراج المعلومات المطلوبة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2108101" y="3999580"/>
            <a:ext cx="1563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تحويل إلى متجه عددي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3708400" y="426945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33" name="Text 30"/>
          <p:cNvSpPr/>
          <p:nvPr/>
        </p:nvSpPr>
        <p:spPr>
          <a:xfrm>
            <a:off x="3680619" y="4269455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6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2320131" y="4253580"/>
            <a:ext cx="1357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تمرير المعلومات للنموذج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5" name="Text 32"/>
          <p:cNvSpPr/>
          <p:nvPr/>
        </p:nvSpPr>
        <p:spPr>
          <a:xfrm>
            <a:off x="2320131" y="4444080"/>
            <a:ext cx="13493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التنبؤ بالنتيجة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3708400" y="471395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37" name="Text 34"/>
          <p:cNvSpPr/>
          <p:nvPr/>
        </p:nvSpPr>
        <p:spPr>
          <a:xfrm>
            <a:off x="3680619" y="4713955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7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8" name="Text 35"/>
          <p:cNvSpPr/>
          <p:nvPr/>
        </p:nvSpPr>
        <p:spPr>
          <a:xfrm>
            <a:off x="2239169" y="4698080"/>
            <a:ext cx="1436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عرض النتيجة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9" name="Text 36"/>
          <p:cNvSpPr/>
          <p:nvPr/>
        </p:nvSpPr>
        <p:spPr>
          <a:xfrm>
            <a:off x="2239169" y="4888580"/>
            <a:ext cx="14287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صحيح/خاطئ مع مستوى الثقة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320675" y="5342612"/>
            <a:ext cx="3800475" cy="1327145"/>
          </a:xfrm>
          <a:custGeom>
            <a:avLst/>
            <a:gdLst/>
            <a:ahLst/>
            <a:cxnLst/>
            <a:rect l="l" t="t" r="r" b="b"/>
            <a:pathLst>
              <a:path w="3800475" h="1466850">
                <a:moveTo>
                  <a:pt x="127000" y="0"/>
                </a:moveTo>
                <a:lnTo>
                  <a:pt x="3673475" y="0"/>
                </a:lnTo>
                <a:cubicBezTo>
                  <a:pt x="3743615" y="0"/>
                  <a:pt x="3800475" y="56860"/>
                  <a:pt x="3800475" y="127000"/>
                </a:cubicBezTo>
                <a:lnTo>
                  <a:pt x="3800475" y="1339850"/>
                </a:lnTo>
                <a:cubicBezTo>
                  <a:pt x="3800475" y="1409990"/>
                  <a:pt x="3743615" y="1466850"/>
                  <a:pt x="3673475" y="1466850"/>
                </a:cubicBezTo>
                <a:lnTo>
                  <a:pt x="127000" y="1466850"/>
                </a:lnTo>
                <a:cubicBezTo>
                  <a:pt x="56860" y="1466850"/>
                  <a:pt x="0" y="1409990"/>
                  <a:pt x="0" y="1339850"/>
                </a:cubicBezTo>
                <a:lnTo>
                  <a:pt x="0" y="127000"/>
                </a:lnTo>
                <a:cubicBezTo>
                  <a:pt x="0" y="56860"/>
                  <a:pt x="56860" y="0"/>
                  <a:pt x="127000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482600" y="5504535"/>
            <a:ext cx="3548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العملية التكرارية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2" name="Shape 39"/>
          <p:cNvSpPr/>
          <p:nvPr/>
        </p:nvSpPr>
        <p:spPr>
          <a:xfrm>
            <a:off x="482600" y="5822035"/>
            <a:ext cx="3476625" cy="756000"/>
          </a:xfrm>
          <a:custGeom>
            <a:avLst/>
            <a:gdLst/>
            <a:ahLst/>
            <a:cxnLst/>
            <a:rect l="l" t="t" r="r" b="b"/>
            <a:pathLst>
              <a:path w="3476625" h="825500">
                <a:moveTo>
                  <a:pt x="63497" y="0"/>
                </a:moveTo>
                <a:lnTo>
                  <a:pt x="3413128" y="0"/>
                </a:lnTo>
                <a:cubicBezTo>
                  <a:pt x="3448196" y="0"/>
                  <a:pt x="3476625" y="28429"/>
                  <a:pt x="3476625" y="63497"/>
                </a:cubicBezTo>
                <a:lnTo>
                  <a:pt x="3476625" y="762003"/>
                </a:lnTo>
                <a:cubicBezTo>
                  <a:pt x="3476625" y="797071"/>
                  <a:pt x="3448196" y="825500"/>
                  <a:pt x="3413128" y="825500"/>
                </a:cubicBezTo>
                <a:lnTo>
                  <a:pt x="63497" y="825500"/>
                </a:lnTo>
                <a:cubicBezTo>
                  <a:pt x="28429" y="825500"/>
                  <a:pt x="0" y="797071"/>
                  <a:pt x="0" y="762003"/>
                </a:cubicBezTo>
                <a:lnTo>
                  <a:pt x="0" y="63497"/>
                </a:lnTo>
                <a:cubicBezTo>
                  <a:pt x="0" y="28452"/>
                  <a:pt x="28452" y="0"/>
                  <a:pt x="63497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43" name="Text 40"/>
          <p:cNvSpPr/>
          <p:nvPr/>
        </p:nvSpPr>
        <p:spPr>
          <a:xfrm>
            <a:off x="577850" y="5949035"/>
            <a:ext cx="3286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تستمر العملية حتى انتهاء الإطارات الخاصة بالفيديو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4" name="Shape 41"/>
          <p:cNvSpPr/>
          <p:nvPr/>
        </p:nvSpPr>
        <p:spPr>
          <a:xfrm>
            <a:off x="1767483" y="6203035"/>
            <a:ext cx="912813" cy="317500"/>
          </a:xfrm>
          <a:custGeom>
            <a:avLst/>
            <a:gdLst/>
            <a:ahLst/>
            <a:cxnLst/>
            <a:rect l="l" t="t" r="r" b="b"/>
            <a:pathLst>
              <a:path w="912813" h="317500">
                <a:moveTo>
                  <a:pt x="158750" y="0"/>
                </a:moveTo>
                <a:lnTo>
                  <a:pt x="754063" y="0"/>
                </a:lnTo>
                <a:cubicBezTo>
                  <a:pt x="841679" y="0"/>
                  <a:pt x="912813" y="71133"/>
                  <a:pt x="912813" y="158750"/>
                </a:cubicBezTo>
                <a:lnTo>
                  <a:pt x="912813" y="158750"/>
                </a:lnTo>
                <a:cubicBezTo>
                  <a:pt x="912813" y="246367"/>
                  <a:pt x="841679" y="317500"/>
                  <a:pt x="754063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45" name="Text 42"/>
          <p:cNvSpPr/>
          <p:nvPr/>
        </p:nvSpPr>
        <p:spPr>
          <a:xfrm>
            <a:off x="1862733" y="6272884"/>
            <a:ext cx="71953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While Loop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47" name="صورة 46">
            <a:extLst>
              <a:ext uri="{FF2B5EF4-FFF2-40B4-BE49-F238E27FC236}">
                <a16:creationId xmlns:a16="http://schemas.microsoft.com/office/drawing/2014/main" id="{3FADF428-8932-7EB8-243D-80C3E57BD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8576" y="1711850"/>
            <a:ext cx="4217687" cy="48929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1717" y="343437"/>
            <a:ext cx="420710" cy="274749"/>
          </a:xfrm>
          <a:custGeom>
            <a:avLst/>
            <a:gdLst/>
            <a:ahLst/>
            <a:cxnLst/>
            <a:rect l="l" t="t" r="r" b="b"/>
            <a:pathLst>
              <a:path w="420710" h="274749">
                <a:moveTo>
                  <a:pt x="137375" y="0"/>
                </a:moveTo>
                <a:lnTo>
                  <a:pt x="283335" y="0"/>
                </a:lnTo>
                <a:cubicBezTo>
                  <a:pt x="359205" y="0"/>
                  <a:pt x="420710" y="61505"/>
                  <a:pt x="420710" y="137375"/>
                </a:cubicBezTo>
                <a:lnTo>
                  <a:pt x="420710" y="137375"/>
                </a:lnTo>
                <a:cubicBezTo>
                  <a:pt x="420710" y="213245"/>
                  <a:pt x="359205" y="274749"/>
                  <a:pt x="283335" y="274749"/>
                </a:cubicBezTo>
                <a:lnTo>
                  <a:pt x="137375" y="274749"/>
                </a:lnTo>
                <a:cubicBezTo>
                  <a:pt x="61505" y="274749"/>
                  <a:pt x="0" y="213245"/>
                  <a:pt x="0" y="137375"/>
                </a:cubicBezTo>
                <a:lnTo>
                  <a:pt x="0" y="137375"/>
                </a:lnTo>
                <a:cubicBezTo>
                  <a:pt x="0" y="61505"/>
                  <a:pt x="61505" y="0"/>
                  <a:pt x="137375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11539095" y="405257"/>
            <a:ext cx="205955" cy="1579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10</a:t>
            </a:r>
            <a:endParaRPr lang="en-US" sz="28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>
            <a:off x="343437" y="744077"/>
            <a:ext cx="11711189" cy="412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245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مخطط الواجهات الرئيسية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028072" y="1299878"/>
            <a:ext cx="824248" cy="34344"/>
          </a:xfrm>
          <a:custGeom>
            <a:avLst/>
            <a:gdLst/>
            <a:ahLst/>
            <a:cxnLst/>
            <a:rect l="l" t="t" r="r" b="b"/>
            <a:pathLst>
              <a:path w="824248" h="34344">
                <a:moveTo>
                  <a:pt x="0" y="0"/>
                </a:moveTo>
                <a:lnTo>
                  <a:pt x="824248" y="0"/>
                </a:lnTo>
                <a:lnTo>
                  <a:pt x="824248" y="34344"/>
                </a:lnTo>
                <a:lnTo>
                  <a:pt x="0" y="34344"/>
                </a:lnTo>
                <a:lnTo>
                  <a:pt x="0" y="0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7" name="Shape 5"/>
          <p:cNvSpPr/>
          <p:nvPr/>
        </p:nvSpPr>
        <p:spPr>
          <a:xfrm>
            <a:off x="4742860" y="1543718"/>
            <a:ext cx="7107421" cy="5038215"/>
          </a:xfrm>
          <a:custGeom>
            <a:avLst/>
            <a:gdLst/>
            <a:ahLst/>
            <a:cxnLst/>
            <a:rect l="l" t="t" r="r" b="b"/>
            <a:pathLst>
              <a:path w="7107421" h="5038215">
                <a:moveTo>
                  <a:pt x="137392" y="0"/>
                </a:moveTo>
                <a:lnTo>
                  <a:pt x="6970029" y="0"/>
                </a:lnTo>
                <a:cubicBezTo>
                  <a:pt x="7045908" y="0"/>
                  <a:pt x="7107421" y="61513"/>
                  <a:pt x="7107421" y="137392"/>
                </a:cubicBezTo>
                <a:lnTo>
                  <a:pt x="7107421" y="4900823"/>
                </a:lnTo>
                <a:cubicBezTo>
                  <a:pt x="7107421" y="4976703"/>
                  <a:pt x="7045908" y="5038215"/>
                  <a:pt x="6970029" y="5038215"/>
                </a:cubicBezTo>
                <a:lnTo>
                  <a:pt x="137392" y="5038215"/>
                </a:lnTo>
                <a:cubicBezTo>
                  <a:pt x="61513" y="5038215"/>
                  <a:pt x="0" y="4976703"/>
                  <a:pt x="0" y="4900823"/>
                </a:cubicBezTo>
                <a:lnTo>
                  <a:pt x="0" y="137392"/>
                </a:lnTo>
                <a:cubicBezTo>
                  <a:pt x="0" y="61563"/>
                  <a:pt x="61563" y="0"/>
                  <a:pt x="137392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00841" y="1753213"/>
            <a:ext cx="6791459" cy="27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23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مخطط الواجهات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346871" y="1543718"/>
            <a:ext cx="4110936" cy="5038215"/>
          </a:xfrm>
          <a:custGeom>
            <a:avLst/>
            <a:gdLst/>
            <a:ahLst/>
            <a:cxnLst/>
            <a:rect l="l" t="t" r="r" b="b"/>
            <a:pathLst>
              <a:path w="4110936" h="5038215">
                <a:moveTo>
                  <a:pt x="137387" y="0"/>
                </a:moveTo>
                <a:lnTo>
                  <a:pt x="3973549" y="0"/>
                </a:lnTo>
                <a:cubicBezTo>
                  <a:pt x="4049426" y="0"/>
                  <a:pt x="4110936" y="61510"/>
                  <a:pt x="4110936" y="137387"/>
                </a:cubicBezTo>
                <a:lnTo>
                  <a:pt x="4110936" y="4900828"/>
                </a:lnTo>
                <a:cubicBezTo>
                  <a:pt x="4110936" y="4976705"/>
                  <a:pt x="4049426" y="5038215"/>
                  <a:pt x="3973549" y="5038215"/>
                </a:cubicBezTo>
                <a:lnTo>
                  <a:pt x="137387" y="5038215"/>
                </a:lnTo>
                <a:cubicBezTo>
                  <a:pt x="61510" y="5038215"/>
                  <a:pt x="0" y="4976705"/>
                  <a:pt x="0" y="4900828"/>
                </a:cubicBezTo>
                <a:lnTo>
                  <a:pt x="0" y="137387"/>
                </a:lnTo>
                <a:cubicBezTo>
                  <a:pt x="0" y="61510"/>
                  <a:pt x="61510" y="0"/>
                  <a:pt x="137387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22024" y="1718869"/>
            <a:ext cx="3846490" cy="343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52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مكونات الواجهة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525458" y="2203115"/>
            <a:ext cx="3758914" cy="796773"/>
          </a:xfrm>
          <a:custGeom>
            <a:avLst/>
            <a:gdLst/>
            <a:ahLst/>
            <a:cxnLst/>
            <a:rect l="l" t="t" r="r" b="b"/>
            <a:pathLst>
              <a:path w="3758914" h="796773">
                <a:moveTo>
                  <a:pt x="68690" y="0"/>
                </a:moveTo>
                <a:lnTo>
                  <a:pt x="3690224" y="0"/>
                </a:lnTo>
                <a:cubicBezTo>
                  <a:pt x="3728160" y="0"/>
                  <a:pt x="3758914" y="30753"/>
                  <a:pt x="3758914" y="68690"/>
                </a:cubicBezTo>
                <a:lnTo>
                  <a:pt x="3758914" y="728083"/>
                </a:lnTo>
                <a:cubicBezTo>
                  <a:pt x="3758914" y="766019"/>
                  <a:pt x="3728160" y="796773"/>
                  <a:pt x="3690224" y="796773"/>
                </a:cubicBezTo>
                <a:lnTo>
                  <a:pt x="68690" y="796773"/>
                </a:lnTo>
                <a:cubicBezTo>
                  <a:pt x="30753" y="796773"/>
                  <a:pt x="0" y="766019"/>
                  <a:pt x="0" y="728083"/>
                </a:cubicBezTo>
                <a:lnTo>
                  <a:pt x="0" y="68690"/>
                </a:lnTo>
                <a:cubicBezTo>
                  <a:pt x="0" y="30779"/>
                  <a:pt x="30779" y="0"/>
                  <a:pt x="68690" y="0"/>
                </a:cubicBezTo>
                <a:close/>
              </a:path>
            </a:pathLst>
          </a:custGeom>
          <a:solidFill>
            <a:srgbClr val="4CAF50">
              <a:alpha val="30196"/>
            </a:srgbClr>
          </a:solidFill>
          <a:ln w="10160">
            <a:solidFill>
              <a:srgbClr val="4CAF50">
                <a:alpha val="50196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948663" y="2378274"/>
            <a:ext cx="171718" cy="171718"/>
          </a:xfrm>
          <a:custGeom>
            <a:avLst/>
            <a:gdLst/>
            <a:ahLst/>
            <a:cxnLst/>
            <a:rect l="l" t="t" r="r" b="b"/>
            <a:pathLst>
              <a:path w="171718" h="171718">
                <a:moveTo>
                  <a:pt x="93171" y="2884"/>
                </a:moveTo>
                <a:cubicBezTo>
                  <a:pt x="89045" y="-939"/>
                  <a:pt x="82673" y="-939"/>
                  <a:pt x="78581" y="2884"/>
                </a:cubicBezTo>
                <a:lnTo>
                  <a:pt x="3454" y="72645"/>
                </a:lnTo>
                <a:cubicBezTo>
                  <a:pt x="235" y="75663"/>
                  <a:pt x="-838" y="80325"/>
                  <a:pt x="771" y="84417"/>
                </a:cubicBezTo>
                <a:cubicBezTo>
                  <a:pt x="2381" y="88509"/>
                  <a:pt x="6305" y="91225"/>
                  <a:pt x="10732" y="91225"/>
                </a:cubicBezTo>
                <a:lnTo>
                  <a:pt x="16099" y="91225"/>
                </a:lnTo>
                <a:lnTo>
                  <a:pt x="16099" y="150254"/>
                </a:lnTo>
                <a:cubicBezTo>
                  <a:pt x="16099" y="162093"/>
                  <a:pt x="25724" y="171718"/>
                  <a:pt x="37563" y="171718"/>
                </a:cubicBezTo>
                <a:lnTo>
                  <a:pt x="134155" y="171718"/>
                </a:lnTo>
                <a:cubicBezTo>
                  <a:pt x="145994" y="171718"/>
                  <a:pt x="155620" y="162093"/>
                  <a:pt x="155620" y="150254"/>
                </a:cubicBezTo>
                <a:lnTo>
                  <a:pt x="155620" y="91225"/>
                </a:lnTo>
                <a:lnTo>
                  <a:pt x="160986" y="91225"/>
                </a:lnTo>
                <a:cubicBezTo>
                  <a:pt x="165413" y="91225"/>
                  <a:pt x="169371" y="88509"/>
                  <a:pt x="170980" y="84417"/>
                </a:cubicBezTo>
                <a:cubicBezTo>
                  <a:pt x="172590" y="80325"/>
                  <a:pt x="171517" y="75630"/>
                  <a:pt x="168297" y="72645"/>
                </a:cubicBezTo>
                <a:lnTo>
                  <a:pt x="93171" y="2884"/>
                </a:lnTo>
                <a:close/>
                <a:moveTo>
                  <a:pt x="80493" y="107324"/>
                </a:moveTo>
                <a:lnTo>
                  <a:pt x="91225" y="107324"/>
                </a:lnTo>
                <a:cubicBezTo>
                  <a:pt x="100113" y="107324"/>
                  <a:pt x="107324" y="114535"/>
                  <a:pt x="107324" y="123423"/>
                </a:cubicBezTo>
                <a:lnTo>
                  <a:pt x="107324" y="155620"/>
                </a:lnTo>
                <a:lnTo>
                  <a:pt x="64394" y="155620"/>
                </a:lnTo>
                <a:lnTo>
                  <a:pt x="64394" y="123423"/>
                </a:lnTo>
                <a:cubicBezTo>
                  <a:pt x="64394" y="114535"/>
                  <a:pt x="71605" y="107324"/>
                  <a:pt x="80493" y="107324"/>
                </a:cubicBez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14" name="Text 11"/>
          <p:cNvSpPr/>
          <p:nvPr/>
        </p:nvSpPr>
        <p:spPr>
          <a:xfrm>
            <a:off x="2798794" y="2343931"/>
            <a:ext cx="1098997" cy="240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7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الواجهة الترحيبية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66267" y="2653024"/>
            <a:ext cx="3271234" cy="206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2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النقطة الرئيسية للدخول إلى النظام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22024" y="3106358"/>
            <a:ext cx="3760631" cy="1511121"/>
          </a:xfrm>
          <a:custGeom>
            <a:avLst/>
            <a:gdLst/>
            <a:ahLst/>
            <a:cxnLst/>
            <a:rect l="l" t="t" r="r" b="b"/>
            <a:pathLst>
              <a:path w="3760631" h="1511121">
                <a:moveTo>
                  <a:pt x="68680" y="0"/>
                </a:moveTo>
                <a:lnTo>
                  <a:pt x="3691951" y="0"/>
                </a:lnTo>
                <a:cubicBezTo>
                  <a:pt x="3729882" y="0"/>
                  <a:pt x="3760631" y="30749"/>
                  <a:pt x="3760631" y="68680"/>
                </a:cubicBezTo>
                <a:lnTo>
                  <a:pt x="3760631" y="1442441"/>
                </a:lnTo>
                <a:cubicBezTo>
                  <a:pt x="3760631" y="1480372"/>
                  <a:pt x="3729882" y="1511121"/>
                  <a:pt x="3691951" y="1511121"/>
                </a:cubicBezTo>
                <a:lnTo>
                  <a:pt x="68680" y="1511121"/>
                </a:lnTo>
                <a:cubicBezTo>
                  <a:pt x="30749" y="1511121"/>
                  <a:pt x="0" y="1480372"/>
                  <a:pt x="0" y="1442441"/>
                </a:cubicBezTo>
                <a:lnTo>
                  <a:pt x="0" y="68680"/>
                </a:lnTo>
                <a:cubicBezTo>
                  <a:pt x="0" y="30749"/>
                  <a:pt x="30749" y="0"/>
                  <a:pt x="6868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955531" y="3278077"/>
            <a:ext cx="171718" cy="171718"/>
          </a:xfrm>
          <a:custGeom>
            <a:avLst/>
            <a:gdLst/>
            <a:ahLst/>
            <a:cxnLst/>
            <a:rect l="l" t="t" r="r" b="b"/>
            <a:pathLst>
              <a:path w="171718" h="171718">
                <a:moveTo>
                  <a:pt x="50006" y="21733"/>
                </a:moveTo>
                <a:lnTo>
                  <a:pt x="46518" y="32197"/>
                </a:lnTo>
                <a:lnTo>
                  <a:pt x="21465" y="32197"/>
                </a:lnTo>
                <a:cubicBezTo>
                  <a:pt x="9626" y="32197"/>
                  <a:pt x="0" y="41823"/>
                  <a:pt x="0" y="53662"/>
                </a:cubicBezTo>
                <a:lnTo>
                  <a:pt x="0" y="139521"/>
                </a:lnTo>
                <a:cubicBezTo>
                  <a:pt x="0" y="151360"/>
                  <a:pt x="9626" y="160986"/>
                  <a:pt x="21465" y="160986"/>
                </a:cubicBezTo>
                <a:lnTo>
                  <a:pt x="150254" y="160986"/>
                </a:lnTo>
                <a:cubicBezTo>
                  <a:pt x="162093" y="160986"/>
                  <a:pt x="171718" y="151360"/>
                  <a:pt x="171718" y="139521"/>
                </a:cubicBezTo>
                <a:lnTo>
                  <a:pt x="171718" y="53662"/>
                </a:lnTo>
                <a:cubicBezTo>
                  <a:pt x="171718" y="41823"/>
                  <a:pt x="162093" y="32197"/>
                  <a:pt x="150254" y="32197"/>
                </a:cubicBezTo>
                <a:lnTo>
                  <a:pt x="125200" y="32197"/>
                </a:lnTo>
                <a:lnTo>
                  <a:pt x="121712" y="21733"/>
                </a:lnTo>
                <a:cubicBezTo>
                  <a:pt x="119532" y="15160"/>
                  <a:pt x="113394" y="10732"/>
                  <a:pt x="106452" y="10732"/>
                </a:cubicBezTo>
                <a:lnTo>
                  <a:pt x="65266" y="10732"/>
                </a:lnTo>
                <a:cubicBezTo>
                  <a:pt x="58324" y="10732"/>
                  <a:pt x="52186" y="15160"/>
                  <a:pt x="50006" y="21733"/>
                </a:cubicBezTo>
                <a:close/>
                <a:moveTo>
                  <a:pt x="85859" y="64394"/>
                </a:moveTo>
                <a:cubicBezTo>
                  <a:pt x="103629" y="64394"/>
                  <a:pt x="118056" y="78821"/>
                  <a:pt x="118056" y="96592"/>
                </a:cubicBezTo>
                <a:cubicBezTo>
                  <a:pt x="118056" y="114362"/>
                  <a:pt x="103629" y="128789"/>
                  <a:pt x="85859" y="128789"/>
                </a:cubicBezTo>
                <a:cubicBezTo>
                  <a:pt x="68089" y="128789"/>
                  <a:pt x="53662" y="114362"/>
                  <a:pt x="53662" y="96592"/>
                </a:cubicBezTo>
                <a:cubicBezTo>
                  <a:pt x="53662" y="78821"/>
                  <a:pt x="68089" y="64394"/>
                  <a:pt x="85859" y="64394"/>
                </a:cubicBez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18" name="Text 15"/>
          <p:cNvSpPr/>
          <p:nvPr/>
        </p:nvSpPr>
        <p:spPr>
          <a:xfrm>
            <a:off x="2973302" y="3243733"/>
            <a:ext cx="935865" cy="240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7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واجهة الكاميرا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59398" y="3552826"/>
            <a:ext cx="3279820" cy="206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2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• فتح الكاميرا/الفيديو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59398" y="3793232"/>
            <a:ext cx="3279820" cy="206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2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• معالجة الإطارات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659398" y="4033637"/>
            <a:ext cx="3279820" cy="206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2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• استخراج النتيجة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59398" y="4274043"/>
            <a:ext cx="3279820" cy="206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2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• عرض الإطارات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522024" y="4720511"/>
            <a:ext cx="3760631" cy="789904"/>
          </a:xfrm>
          <a:custGeom>
            <a:avLst/>
            <a:gdLst/>
            <a:ahLst/>
            <a:cxnLst/>
            <a:rect l="l" t="t" r="r" b="b"/>
            <a:pathLst>
              <a:path w="3760631" h="789904">
                <a:moveTo>
                  <a:pt x="68690" y="0"/>
                </a:moveTo>
                <a:lnTo>
                  <a:pt x="3691941" y="0"/>
                </a:lnTo>
                <a:cubicBezTo>
                  <a:pt x="3729877" y="0"/>
                  <a:pt x="3760631" y="30754"/>
                  <a:pt x="3760631" y="68690"/>
                </a:cubicBezTo>
                <a:lnTo>
                  <a:pt x="3760631" y="721214"/>
                </a:lnTo>
                <a:cubicBezTo>
                  <a:pt x="3760631" y="759151"/>
                  <a:pt x="3729877" y="789904"/>
                  <a:pt x="3691941" y="789904"/>
                </a:cubicBezTo>
                <a:lnTo>
                  <a:pt x="68690" y="789904"/>
                </a:lnTo>
                <a:cubicBezTo>
                  <a:pt x="30754" y="789904"/>
                  <a:pt x="0" y="759151"/>
                  <a:pt x="0" y="721214"/>
                </a:cubicBezTo>
                <a:lnTo>
                  <a:pt x="0" y="68690"/>
                </a:lnTo>
                <a:cubicBezTo>
                  <a:pt x="0" y="30779"/>
                  <a:pt x="30779" y="0"/>
                  <a:pt x="6869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944799" y="4892229"/>
            <a:ext cx="193183" cy="171718"/>
          </a:xfrm>
          <a:custGeom>
            <a:avLst/>
            <a:gdLst/>
            <a:ahLst/>
            <a:cxnLst/>
            <a:rect l="l" t="t" r="r" b="b"/>
            <a:pathLst>
              <a:path w="193183" h="171718">
                <a:moveTo>
                  <a:pt x="32197" y="21465"/>
                </a:moveTo>
                <a:cubicBezTo>
                  <a:pt x="20358" y="21465"/>
                  <a:pt x="10732" y="31090"/>
                  <a:pt x="10732" y="42930"/>
                </a:cubicBezTo>
                <a:lnTo>
                  <a:pt x="10732" y="128789"/>
                </a:lnTo>
                <a:cubicBezTo>
                  <a:pt x="10732" y="140628"/>
                  <a:pt x="20358" y="150254"/>
                  <a:pt x="32197" y="150254"/>
                </a:cubicBezTo>
                <a:lnTo>
                  <a:pt x="118056" y="150254"/>
                </a:lnTo>
                <a:cubicBezTo>
                  <a:pt x="129896" y="150254"/>
                  <a:pt x="139521" y="140628"/>
                  <a:pt x="139521" y="128789"/>
                </a:cubicBezTo>
                <a:lnTo>
                  <a:pt x="139521" y="42930"/>
                </a:lnTo>
                <a:cubicBezTo>
                  <a:pt x="139521" y="31090"/>
                  <a:pt x="129896" y="21465"/>
                  <a:pt x="118056" y="21465"/>
                </a:cubicBezTo>
                <a:lnTo>
                  <a:pt x="32197" y="21465"/>
                </a:lnTo>
                <a:close/>
                <a:moveTo>
                  <a:pt x="155620" y="112690"/>
                </a:moveTo>
                <a:lnTo>
                  <a:pt x="180271" y="132411"/>
                </a:lnTo>
                <a:cubicBezTo>
                  <a:pt x="181679" y="133551"/>
                  <a:pt x="183423" y="134155"/>
                  <a:pt x="185234" y="134155"/>
                </a:cubicBezTo>
                <a:cubicBezTo>
                  <a:pt x="189628" y="134155"/>
                  <a:pt x="193183" y="130600"/>
                  <a:pt x="193183" y="126206"/>
                </a:cubicBezTo>
                <a:lnTo>
                  <a:pt x="193183" y="45512"/>
                </a:lnTo>
                <a:cubicBezTo>
                  <a:pt x="193183" y="41118"/>
                  <a:pt x="189628" y="37563"/>
                  <a:pt x="185234" y="37563"/>
                </a:cubicBezTo>
                <a:cubicBezTo>
                  <a:pt x="183423" y="37563"/>
                  <a:pt x="181679" y="38167"/>
                  <a:pt x="180271" y="39307"/>
                </a:cubicBezTo>
                <a:lnTo>
                  <a:pt x="155620" y="59028"/>
                </a:lnTo>
                <a:lnTo>
                  <a:pt x="155620" y="112690"/>
                </a:ln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25" name="Text 22"/>
          <p:cNvSpPr/>
          <p:nvPr/>
        </p:nvSpPr>
        <p:spPr>
          <a:xfrm>
            <a:off x="2999168" y="4857885"/>
            <a:ext cx="910107" cy="240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7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واجهة الفيديو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659398" y="5166978"/>
            <a:ext cx="3279820" cy="206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2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عرض النتيجة لملف فيديو محمل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522024" y="5613446"/>
            <a:ext cx="3760631" cy="789904"/>
          </a:xfrm>
          <a:custGeom>
            <a:avLst/>
            <a:gdLst/>
            <a:ahLst/>
            <a:cxnLst/>
            <a:rect l="l" t="t" r="r" b="b"/>
            <a:pathLst>
              <a:path w="3760631" h="789904">
                <a:moveTo>
                  <a:pt x="68690" y="0"/>
                </a:moveTo>
                <a:lnTo>
                  <a:pt x="3691941" y="0"/>
                </a:lnTo>
                <a:cubicBezTo>
                  <a:pt x="3729877" y="0"/>
                  <a:pt x="3760631" y="30754"/>
                  <a:pt x="3760631" y="68690"/>
                </a:cubicBezTo>
                <a:lnTo>
                  <a:pt x="3760631" y="721214"/>
                </a:lnTo>
                <a:cubicBezTo>
                  <a:pt x="3760631" y="759151"/>
                  <a:pt x="3729877" y="789904"/>
                  <a:pt x="3691941" y="789904"/>
                </a:cubicBezTo>
                <a:lnTo>
                  <a:pt x="68690" y="789904"/>
                </a:lnTo>
                <a:cubicBezTo>
                  <a:pt x="30754" y="789904"/>
                  <a:pt x="0" y="759151"/>
                  <a:pt x="0" y="721214"/>
                </a:cubicBezTo>
                <a:lnTo>
                  <a:pt x="0" y="68690"/>
                </a:lnTo>
                <a:cubicBezTo>
                  <a:pt x="0" y="30779"/>
                  <a:pt x="30779" y="0"/>
                  <a:pt x="6869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955531" y="5785164"/>
            <a:ext cx="171718" cy="171718"/>
          </a:xfrm>
          <a:custGeom>
            <a:avLst/>
            <a:gdLst/>
            <a:ahLst/>
            <a:cxnLst/>
            <a:rect l="l" t="t" r="r" b="b"/>
            <a:pathLst>
              <a:path w="171718" h="171718">
                <a:moveTo>
                  <a:pt x="3153" y="78279"/>
                </a:moveTo>
                <a:cubicBezTo>
                  <a:pt x="-1040" y="82472"/>
                  <a:pt x="-1040" y="89280"/>
                  <a:pt x="3153" y="93472"/>
                </a:cubicBezTo>
                <a:lnTo>
                  <a:pt x="56815" y="147134"/>
                </a:lnTo>
                <a:cubicBezTo>
                  <a:pt x="61007" y="151327"/>
                  <a:pt x="67815" y="151327"/>
                  <a:pt x="72008" y="147134"/>
                </a:cubicBezTo>
                <a:cubicBezTo>
                  <a:pt x="76200" y="142942"/>
                  <a:pt x="76200" y="136134"/>
                  <a:pt x="72008" y="131941"/>
                </a:cubicBezTo>
                <a:lnTo>
                  <a:pt x="36658" y="96592"/>
                </a:lnTo>
                <a:lnTo>
                  <a:pt x="160986" y="96592"/>
                </a:lnTo>
                <a:cubicBezTo>
                  <a:pt x="166922" y="96592"/>
                  <a:pt x="171718" y="91796"/>
                  <a:pt x="171718" y="85859"/>
                </a:cubicBezTo>
                <a:cubicBezTo>
                  <a:pt x="171718" y="79923"/>
                  <a:pt x="166922" y="75127"/>
                  <a:pt x="160986" y="75127"/>
                </a:cubicBezTo>
                <a:lnTo>
                  <a:pt x="36658" y="75127"/>
                </a:lnTo>
                <a:lnTo>
                  <a:pt x="72008" y="39777"/>
                </a:lnTo>
                <a:cubicBezTo>
                  <a:pt x="76200" y="35585"/>
                  <a:pt x="76200" y="28776"/>
                  <a:pt x="72008" y="24584"/>
                </a:cubicBezTo>
                <a:cubicBezTo>
                  <a:pt x="67815" y="20392"/>
                  <a:pt x="61007" y="20392"/>
                  <a:pt x="56815" y="24584"/>
                </a:cubicBezTo>
                <a:lnTo>
                  <a:pt x="3153" y="78246"/>
                </a:ln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29" name="Text 26"/>
          <p:cNvSpPr/>
          <p:nvPr/>
        </p:nvSpPr>
        <p:spPr>
          <a:xfrm>
            <a:off x="3257282" y="5750820"/>
            <a:ext cx="652530" cy="240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7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زر الرجوع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659398" y="6059913"/>
            <a:ext cx="3279820" cy="206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2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العودة إلى الواجهة السابقة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32" name="صورة 31">
            <a:extLst>
              <a:ext uri="{FF2B5EF4-FFF2-40B4-BE49-F238E27FC236}">
                <a16:creationId xmlns:a16="http://schemas.microsoft.com/office/drawing/2014/main" id="{A1629F75-5744-FA6E-E1CA-73ACC4670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989" y="2161062"/>
            <a:ext cx="4440321" cy="422596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85662" y="317500"/>
            <a:ext cx="388938" cy="254000"/>
          </a:xfrm>
          <a:custGeom>
            <a:avLst/>
            <a:gdLst/>
            <a:ahLst/>
            <a:cxnLst/>
            <a:rect l="l" t="t" r="r" b="b"/>
            <a:pathLst>
              <a:path w="388938" h="254000">
                <a:moveTo>
                  <a:pt x="127000" y="0"/>
                </a:moveTo>
                <a:lnTo>
                  <a:pt x="261937" y="0"/>
                </a:lnTo>
                <a:cubicBezTo>
                  <a:pt x="332031" y="0"/>
                  <a:pt x="388938" y="56907"/>
                  <a:pt x="388938" y="127000"/>
                </a:cubicBezTo>
                <a:lnTo>
                  <a:pt x="388938" y="127000"/>
                </a:lnTo>
                <a:cubicBezTo>
                  <a:pt x="388938" y="197093"/>
                  <a:pt x="332031" y="254000"/>
                  <a:pt x="261937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11584931" y="374652"/>
            <a:ext cx="190401" cy="146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11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>
            <a:off x="317500" y="713405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الواجهة الرئيسية للنظام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43425" y="1247368"/>
            <a:ext cx="7324725" cy="3117850"/>
          </a:xfrm>
          <a:custGeom>
            <a:avLst/>
            <a:gdLst/>
            <a:ahLst/>
            <a:cxnLst/>
            <a:rect l="l" t="t" r="r" b="b"/>
            <a:pathLst>
              <a:path w="7324725" h="3117850">
                <a:moveTo>
                  <a:pt x="126990" y="0"/>
                </a:moveTo>
                <a:lnTo>
                  <a:pt x="7197735" y="0"/>
                </a:lnTo>
                <a:cubicBezTo>
                  <a:pt x="7267870" y="0"/>
                  <a:pt x="7324725" y="56855"/>
                  <a:pt x="7324725" y="126990"/>
                </a:cubicBezTo>
                <a:lnTo>
                  <a:pt x="7324725" y="2990860"/>
                </a:lnTo>
                <a:cubicBezTo>
                  <a:pt x="7324725" y="3060995"/>
                  <a:pt x="7267870" y="3117850"/>
                  <a:pt x="7197735" y="3117850"/>
                </a:cubicBezTo>
                <a:lnTo>
                  <a:pt x="126990" y="3117850"/>
                </a:lnTo>
                <a:cubicBezTo>
                  <a:pt x="56855" y="3117850"/>
                  <a:pt x="0" y="3060995"/>
                  <a:pt x="0" y="2990860"/>
                </a:cubicBezTo>
                <a:lnTo>
                  <a:pt x="0" y="126990"/>
                </a:lnTo>
                <a:cubicBezTo>
                  <a:pt x="0" y="56855"/>
                  <a:pt x="56855" y="0"/>
                  <a:pt x="126990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37100" y="1441041"/>
            <a:ext cx="703262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مكونات الواجهة الرئيسية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360150" y="1885541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0" name="Shape 8"/>
          <p:cNvSpPr/>
          <p:nvPr/>
        </p:nvSpPr>
        <p:spPr>
          <a:xfrm>
            <a:off x="11458377" y="1972854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25016" h="142875">
                <a:moveTo>
                  <a:pt x="0" y="17859"/>
                </a:moveTo>
                <a:cubicBezTo>
                  <a:pt x="0" y="12920"/>
                  <a:pt x="3990" y="8930"/>
                  <a:pt x="8930" y="8930"/>
                </a:cubicBezTo>
                <a:lnTo>
                  <a:pt x="35719" y="8930"/>
                </a:lnTo>
                <a:cubicBezTo>
                  <a:pt x="40658" y="8930"/>
                  <a:pt x="44648" y="12920"/>
                  <a:pt x="44648" y="17859"/>
                </a:cubicBezTo>
                <a:cubicBezTo>
                  <a:pt x="44648" y="22799"/>
                  <a:pt x="40658" y="26789"/>
                  <a:pt x="35719" y="26789"/>
                </a:cubicBezTo>
                <a:lnTo>
                  <a:pt x="31254" y="26789"/>
                </a:lnTo>
                <a:lnTo>
                  <a:pt x="31254" y="58043"/>
                </a:lnTo>
                <a:lnTo>
                  <a:pt x="93762" y="58043"/>
                </a:lnTo>
                <a:lnTo>
                  <a:pt x="93762" y="26789"/>
                </a:lnTo>
                <a:lnTo>
                  <a:pt x="89297" y="26789"/>
                </a:lnTo>
                <a:cubicBezTo>
                  <a:pt x="84358" y="26789"/>
                  <a:pt x="80367" y="22799"/>
                  <a:pt x="80367" y="17859"/>
                </a:cubicBezTo>
                <a:cubicBezTo>
                  <a:pt x="80367" y="12920"/>
                  <a:pt x="84358" y="8930"/>
                  <a:pt x="89297" y="8930"/>
                </a:cubicBezTo>
                <a:lnTo>
                  <a:pt x="116086" y="8930"/>
                </a:lnTo>
                <a:cubicBezTo>
                  <a:pt x="121025" y="8930"/>
                  <a:pt x="125016" y="12920"/>
                  <a:pt x="125016" y="17859"/>
                </a:cubicBezTo>
                <a:cubicBezTo>
                  <a:pt x="125016" y="22799"/>
                  <a:pt x="121025" y="26789"/>
                  <a:pt x="116086" y="26789"/>
                </a:cubicBezTo>
                <a:lnTo>
                  <a:pt x="111621" y="26789"/>
                </a:lnTo>
                <a:lnTo>
                  <a:pt x="111621" y="116086"/>
                </a:lnTo>
                <a:lnTo>
                  <a:pt x="116086" y="116086"/>
                </a:lnTo>
                <a:cubicBezTo>
                  <a:pt x="121025" y="116086"/>
                  <a:pt x="125016" y="120076"/>
                  <a:pt x="125016" y="125016"/>
                </a:cubicBezTo>
                <a:cubicBezTo>
                  <a:pt x="125016" y="129955"/>
                  <a:pt x="121025" y="133945"/>
                  <a:pt x="116086" y="133945"/>
                </a:cubicBezTo>
                <a:lnTo>
                  <a:pt x="89297" y="133945"/>
                </a:lnTo>
                <a:cubicBezTo>
                  <a:pt x="84358" y="133945"/>
                  <a:pt x="80367" y="129955"/>
                  <a:pt x="80367" y="125016"/>
                </a:cubicBezTo>
                <a:cubicBezTo>
                  <a:pt x="80367" y="120076"/>
                  <a:pt x="84358" y="116086"/>
                  <a:pt x="89297" y="116086"/>
                </a:cubicBezTo>
                <a:lnTo>
                  <a:pt x="93762" y="116086"/>
                </a:lnTo>
                <a:lnTo>
                  <a:pt x="93762" y="75902"/>
                </a:lnTo>
                <a:lnTo>
                  <a:pt x="31254" y="75902"/>
                </a:lnTo>
                <a:lnTo>
                  <a:pt x="31254" y="116086"/>
                </a:lnTo>
                <a:lnTo>
                  <a:pt x="35719" y="116086"/>
                </a:lnTo>
                <a:cubicBezTo>
                  <a:pt x="40658" y="116086"/>
                  <a:pt x="44648" y="120076"/>
                  <a:pt x="44648" y="125016"/>
                </a:cubicBezTo>
                <a:cubicBezTo>
                  <a:pt x="44648" y="129955"/>
                  <a:pt x="40658" y="133945"/>
                  <a:pt x="35719" y="133945"/>
                </a:cubicBezTo>
                <a:lnTo>
                  <a:pt x="8930" y="133945"/>
                </a:lnTo>
                <a:cubicBezTo>
                  <a:pt x="3990" y="133945"/>
                  <a:pt x="0" y="129955"/>
                  <a:pt x="0" y="125016"/>
                </a:cubicBezTo>
                <a:cubicBezTo>
                  <a:pt x="0" y="120076"/>
                  <a:pt x="3990" y="116086"/>
                  <a:pt x="8930" y="116086"/>
                </a:cubicBezTo>
                <a:lnTo>
                  <a:pt x="13395" y="116086"/>
                </a:lnTo>
                <a:lnTo>
                  <a:pt x="13395" y="26789"/>
                </a:lnTo>
                <a:lnTo>
                  <a:pt x="8930" y="26789"/>
                </a:lnTo>
                <a:cubicBezTo>
                  <a:pt x="3990" y="26789"/>
                  <a:pt x="0" y="22799"/>
                  <a:pt x="0" y="1785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7663656" y="1885541"/>
            <a:ext cx="36433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عنوان المشروع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663656" y="2139541"/>
            <a:ext cx="36433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"كشف الإصابات الرياضية من خلال تحليل الصور والفيديوهات"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1360150" y="2488791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4" name="Shape 12"/>
          <p:cNvSpPr/>
          <p:nvPr/>
        </p:nvSpPr>
        <p:spPr>
          <a:xfrm>
            <a:off x="11458377" y="2576104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25016" h="142875">
                <a:moveTo>
                  <a:pt x="62508" y="69205"/>
                </a:moveTo>
                <a:cubicBezTo>
                  <a:pt x="80989" y="69205"/>
                  <a:pt x="95994" y="54200"/>
                  <a:pt x="95994" y="35719"/>
                </a:cubicBezTo>
                <a:cubicBezTo>
                  <a:pt x="95994" y="17237"/>
                  <a:pt x="80989" y="2232"/>
                  <a:pt x="62508" y="2232"/>
                </a:cubicBezTo>
                <a:cubicBezTo>
                  <a:pt x="44026" y="2232"/>
                  <a:pt x="29021" y="17237"/>
                  <a:pt x="29021" y="35719"/>
                </a:cubicBezTo>
                <a:cubicBezTo>
                  <a:pt x="29021" y="54200"/>
                  <a:pt x="44026" y="69205"/>
                  <a:pt x="62508" y="69205"/>
                </a:cubicBezTo>
                <a:close/>
                <a:moveTo>
                  <a:pt x="54220" y="84832"/>
                </a:moveTo>
                <a:cubicBezTo>
                  <a:pt x="26733" y="84832"/>
                  <a:pt x="4465" y="107100"/>
                  <a:pt x="4465" y="134587"/>
                </a:cubicBezTo>
                <a:cubicBezTo>
                  <a:pt x="4465" y="139164"/>
                  <a:pt x="8176" y="142875"/>
                  <a:pt x="12753" y="142875"/>
                </a:cubicBezTo>
                <a:lnTo>
                  <a:pt x="112263" y="142875"/>
                </a:lnTo>
                <a:cubicBezTo>
                  <a:pt x="116839" y="142875"/>
                  <a:pt x="120551" y="139164"/>
                  <a:pt x="120551" y="134587"/>
                </a:cubicBezTo>
                <a:cubicBezTo>
                  <a:pt x="120551" y="107100"/>
                  <a:pt x="98282" y="84832"/>
                  <a:pt x="70796" y="84832"/>
                </a:cubicBezTo>
                <a:lnTo>
                  <a:pt x="54220" y="8483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8982174" y="2488791"/>
            <a:ext cx="2325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معلومات الطالبة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982174" y="2742791"/>
            <a:ext cx="2325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سارة العموري - قسم هندسة الحاسوب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1360150" y="3092041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8" name="Shape 16"/>
          <p:cNvSpPr/>
          <p:nvPr/>
        </p:nvSpPr>
        <p:spPr>
          <a:xfrm>
            <a:off x="11431588" y="3179354"/>
            <a:ext cx="178594" cy="142875"/>
          </a:xfrm>
          <a:custGeom>
            <a:avLst/>
            <a:gdLst/>
            <a:ahLst/>
            <a:cxnLst/>
            <a:rect l="l" t="t" r="r" b="b"/>
            <a:pathLst>
              <a:path w="178594" h="142875">
                <a:moveTo>
                  <a:pt x="35719" y="26789"/>
                </a:moveTo>
                <a:cubicBezTo>
                  <a:pt x="35719" y="16939"/>
                  <a:pt x="43728" y="8930"/>
                  <a:pt x="53578" y="8930"/>
                </a:cubicBezTo>
                <a:lnTo>
                  <a:pt x="151805" y="8930"/>
                </a:lnTo>
                <a:cubicBezTo>
                  <a:pt x="161655" y="8930"/>
                  <a:pt x="169664" y="16939"/>
                  <a:pt x="169664" y="26789"/>
                </a:cubicBezTo>
                <a:lnTo>
                  <a:pt x="169664" y="93762"/>
                </a:lnTo>
                <a:lnTo>
                  <a:pt x="142875" y="93762"/>
                </a:lnTo>
                <a:lnTo>
                  <a:pt x="142875" y="89297"/>
                </a:lnTo>
                <a:cubicBezTo>
                  <a:pt x="142875" y="84358"/>
                  <a:pt x="138885" y="80367"/>
                  <a:pt x="133945" y="80367"/>
                </a:cubicBezTo>
                <a:lnTo>
                  <a:pt x="116086" y="80367"/>
                </a:lnTo>
                <a:cubicBezTo>
                  <a:pt x="111147" y="80367"/>
                  <a:pt x="107156" y="84358"/>
                  <a:pt x="107156" y="89297"/>
                </a:cubicBezTo>
                <a:lnTo>
                  <a:pt x="107156" y="93762"/>
                </a:lnTo>
                <a:lnTo>
                  <a:pt x="71131" y="93762"/>
                </a:lnTo>
                <a:cubicBezTo>
                  <a:pt x="74172" y="88516"/>
                  <a:pt x="75902" y="82404"/>
                  <a:pt x="75902" y="75902"/>
                </a:cubicBezTo>
                <a:cubicBezTo>
                  <a:pt x="75902" y="56173"/>
                  <a:pt x="59913" y="40184"/>
                  <a:pt x="40184" y="40184"/>
                </a:cubicBezTo>
                <a:cubicBezTo>
                  <a:pt x="38677" y="40184"/>
                  <a:pt x="37170" y="40267"/>
                  <a:pt x="35719" y="40463"/>
                </a:cubicBezTo>
                <a:lnTo>
                  <a:pt x="35719" y="26789"/>
                </a:lnTo>
                <a:close/>
                <a:moveTo>
                  <a:pt x="92925" y="125016"/>
                </a:moveTo>
                <a:cubicBezTo>
                  <a:pt x="91501" y="118263"/>
                  <a:pt x="88376" y="112151"/>
                  <a:pt x="83967" y="107156"/>
                </a:cubicBezTo>
                <a:lnTo>
                  <a:pt x="169664" y="107156"/>
                </a:lnTo>
                <a:cubicBezTo>
                  <a:pt x="169664" y="117007"/>
                  <a:pt x="161655" y="125016"/>
                  <a:pt x="151805" y="125016"/>
                </a:cubicBezTo>
                <a:lnTo>
                  <a:pt x="92925" y="125016"/>
                </a:lnTo>
                <a:close/>
                <a:moveTo>
                  <a:pt x="17859" y="75902"/>
                </a:moveTo>
                <a:cubicBezTo>
                  <a:pt x="17859" y="63581"/>
                  <a:pt x="27863" y="53578"/>
                  <a:pt x="40184" y="53578"/>
                </a:cubicBezTo>
                <a:cubicBezTo>
                  <a:pt x="52505" y="53578"/>
                  <a:pt x="62508" y="63581"/>
                  <a:pt x="62508" y="75902"/>
                </a:cubicBezTo>
                <a:cubicBezTo>
                  <a:pt x="62508" y="88223"/>
                  <a:pt x="52505" y="98227"/>
                  <a:pt x="40184" y="98227"/>
                </a:cubicBezTo>
                <a:cubicBezTo>
                  <a:pt x="27863" y="98227"/>
                  <a:pt x="17859" y="88223"/>
                  <a:pt x="17859" y="75902"/>
                </a:cubicBezTo>
                <a:close/>
                <a:moveTo>
                  <a:pt x="0" y="133945"/>
                </a:moveTo>
                <a:cubicBezTo>
                  <a:pt x="0" y="119156"/>
                  <a:pt x="11999" y="107156"/>
                  <a:pt x="26789" y="107156"/>
                </a:cubicBezTo>
                <a:lnTo>
                  <a:pt x="53578" y="107156"/>
                </a:lnTo>
                <a:cubicBezTo>
                  <a:pt x="68368" y="107156"/>
                  <a:pt x="80367" y="119156"/>
                  <a:pt x="80367" y="133945"/>
                </a:cubicBezTo>
                <a:cubicBezTo>
                  <a:pt x="80367" y="138885"/>
                  <a:pt x="76377" y="142875"/>
                  <a:pt x="71438" y="142875"/>
                </a:cubicBezTo>
                <a:lnTo>
                  <a:pt x="8930" y="142875"/>
                </a:lnTo>
                <a:cubicBezTo>
                  <a:pt x="3990" y="142875"/>
                  <a:pt x="0" y="138885"/>
                  <a:pt x="0" y="13394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10483652" y="3092041"/>
            <a:ext cx="8175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المشرف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217152" y="3346041"/>
            <a:ext cx="2084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ar-SA" sz="112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الدكتور المهندس أحمد رياض كردي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1360150" y="3695291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2" name="Shape 20"/>
          <p:cNvSpPr/>
          <p:nvPr/>
        </p:nvSpPr>
        <p:spPr>
          <a:xfrm>
            <a:off x="11449447" y="3782604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75874" y="5637"/>
                </a:moveTo>
                <a:cubicBezTo>
                  <a:pt x="73140" y="4074"/>
                  <a:pt x="69763" y="4074"/>
                  <a:pt x="67001" y="5637"/>
                </a:cubicBezTo>
                <a:lnTo>
                  <a:pt x="4493" y="41356"/>
                </a:lnTo>
                <a:cubicBezTo>
                  <a:pt x="977" y="43365"/>
                  <a:pt x="-753" y="47495"/>
                  <a:pt x="279" y="51402"/>
                </a:cubicBezTo>
                <a:cubicBezTo>
                  <a:pt x="1312" y="55308"/>
                  <a:pt x="4883" y="58043"/>
                  <a:pt x="8930" y="58043"/>
                </a:cubicBezTo>
                <a:lnTo>
                  <a:pt x="17859" y="58043"/>
                </a:lnTo>
                <a:lnTo>
                  <a:pt x="17859" y="116086"/>
                </a:lnTo>
                <a:lnTo>
                  <a:pt x="17859" y="116086"/>
                </a:lnTo>
                <a:lnTo>
                  <a:pt x="3572" y="126802"/>
                </a:lnTo>
                <a:cubicBezTo>
                  <a:pt x="1312" y="128476"/>
                  <a:pt x="0" y="131127"/>
                  <a:pt x="0" y="133945"/>
                </a:cubicBezTo>
                <a:cubicBezTo>
                  <a:pt x="0" y="138885"/>
                  <a:pt x="3990" y="142875"/>
                  <a:pt x="8930" y="142875"/>
                </a:cubicBezTo>
                <a:lnTo>
                  <a:pt x="133945" y="142875"/>
                </a:lnTo>
                <a:cubicBezTo>
                  <a:pt x="138885" y="142875"/>
                  <a:pt x="142875" y="138885"/>
                  <a:pt x="142875" y="133945"/>
                </a:cubicBezTo>
                <a:cubicBezTo>
                  <a:pt x="142875" y="131127"/>
                  <a:pt x="141563" y="128476"/>
                  <a:pt x="139303" y="126802"/>
                </a:cubicBezTo>
                <a:lnTo>
                  <a:pt x="125016" y="116086"/>
                </a:lnTo>
                <a:lnTo>
                  <a:pt x="125016" y="58043"/>
                </a:lnTo>
                <a:lnTo>
                  <a:pt x="133945" y="58043"/>
                </a:lnTo>
                <a:cubicBezTo>
                  <a:pt x="137992" y="58043"/>
                  <a:pt x="141536" y="55308"/>
                  <a:pt x="142568" y="51402"/>
                </a:cubicBezTo>
                <a:cubicBezTo>
                  <a:pt x="143601" y="47495"/>
                  <a:pt x="141870" y="43365"/>
                  <a:pt x="138354" y="41356"/>
                </a:cubicBezTo>
                <a:lnTo>
                  <a:pt x="75847" y="5637"/>
                </a:lnTo>
                <a:close/>
                <a:moveTo>
                  <a:pt x="111621" y="58043"/>
                </a:moveTo>
                <a:lnTo>
                  <a:pt x="111621" y="116086"/>
                </a:lnTo>
                <a:lnTo>
                  <a:pt x="93762" y="116086"/>
                </a:lnTo>
                <a:lnTo>
                  <a:pt x="93762" y="58043"/>
                </a:lnTo>
                <a:lnTo>
                  <a:pt x="111621" y="58043"/>
                </a:lnTo>
                <a:close/>
                <a:moveTo>
                  <a:pt x="80367" y="58043"/>
                </a:moveTo>
                <a:lnTo>
                  <a:pt x="80367" y="116086"/>
                </a:lnTo>
                <a:lnTo>
                  <a:pt x="62508" y="116086"/>
                </a:lnTo>
                <a:lnTo>
                  <a:pt x="62508" y="58043"/>
                </a:lnTo>
                <a:lnTo>
                  <a:pt x="80367" y="58043"/>
                </a:lnTo>
                <a:close/>
                <a:moveTo>
                  <a:pt x="49113" y="58043"/>
                </a:moveTo>
                <a:lnTo>
                  <a:pt x="49113" y="116086"/>
                </a:lnTo>
                <a:lnTo>
                  <a:pt x="31254" y="116086"/>
                </a:lnTo>
                <a:lnTo>
                  <a:pt x="31254" y="58043"/>
                </a:lnTo>
                <a:lnTo>
                  <a:pt x="49113" y="58043"/>
                </a:lnTo>
                <a:close/>
                <a:moveTo>
                  <a:pt x="71438" y="26789"/>
                </a:moveTo>
                <a:cubicBezTo>
                  <a:pt x="76366" y="26789"/>
                  <a:pt x="80367" y="30790"/>
                  <a:pt x="80367" y="35719"/>
                </a:cubicBezTo>
                <a:cubicBezTo>
                  <a:pt x="80367" y="40647"/>
                  <a:pt x="76366" y="44648"/>
                  <a:pt x="71438" y="44648"/>
                </a:cubicBezTo>
                <a:cubicBezTo>
                  <a:pt x="66509" y="44648"/>
                  <a:pt x="62508" y="40647"/>
                  <a:pt x="62508" y="35719"/>
                </a:cubicBezTo>
                <a:cubicBezTo>
                  <a:pt x="62508" y="30790"/>
                  <a:pt x="66509" y="26789"/>
                  <a:pt x="71438" y="2678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9850140" y="3695291"/>
            <a:ext cx="14525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الجامعة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9850140" y="3949291"/>
            <a:ext cx="14525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الجامعة الوطنية الخاصة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543425" y="4530323"/>
            <a:ext cx="7324725" cy="2149475"/>
          </a:xfrm>
          <a:custGeom>
            <a:avLst/>
            <a:gdLst/>
            <a:ahLst/>
            <a:cxnLst/>
            <a:rect l="l" t="t" r="r" b="b"/>
            <a:pathLst>
              <a:path w="7324725" h="2149475">
                <a:moveTo>
                  <a:pt x="126991" y="0"/>
                </a:moveTo>
                <a:lnTo>
                  <a:pt x="7197734" y="0"/>
                </a:lnTo>
                <a:cubicBezTo>
                  <a:pt x="7267869" y="0"/>
                  <a:pt x="7324725" y="56856"/>
                  <a:pt x="7324725" y="126991"/>
                </a:cubicBezTo>
                <a:lnTo>
                  <a:pt x="7324725" y="2022484"/>
                </a:lnTo>
                <a:cubicBezTo>
                  <a:pt x="7324725" y="2092619"/>
                  <a:pt x="7267869" y="2149475"/>
                  <a:pt x="7197734" y="2149475"/>
                </a:cubicBezTo>
                <a:lnTo>
                  <a:pt x="126991" y="2149475"/>
                </a:lnTo>
                <a:cubicBezTo>
                  <a:pt x="56856" y="2149475"/>
                  <a:pt x="0" y="2092619"/>
                  <a:pt x="0" y="2022484"/>
                </a:cubicBezTo>
                <a:lnTo>
                  <a:pt x="0" y="126991"/>
                </a:lnTo>
                <a:cubicBezTo>
                  <a:pt x="0" y="56903"/>
                  <a:pt x="56903" y="0"/>
                  <a:pt x="126991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737100" y="4723996"/>
            <a:ext cx="703262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خيارات المستخدم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740275" y="5171671"/>
            <a:ext cx="6935788" cy="609600"/>
          </a:xfrm>
          <a:custGeom>
            <a:avLst/>
            <a:gdLst/>
            <a:ahLst/>
            <a:cxnLst/>
            <a:rect l="l" t="t" r="r" b="b"/>
            <a:pathLst>
              <a:path w="6935788" h="609600">
                <a:moveTo>
                  <a:pt x="63502" y="0"/>
                </a:moveTo>
                <a:lnTo>
                  <a:pt x="6872285" y="0"/>
                </a:lnTo>
                <a:cubicBezTo>
                  <a:pt x="6907357" y="0"/>
                  <a:pt x="6935788" y="28431"/>
                  <a:pt x="6935788" y="63502"/>
                </a:cubicBezTo>
                <a:lnTo>
                  <a:pt x="6935788" y="546098"/>
                </a:lnTo>
                <a:cubicBezTo>
                  <a:pt x="6935788" y="581169"/>
                  <a:pt x="6907357" y="609600"/>
                  <a:pt x="6872285" y="609600"/>
                </a:cubicBezTo>
                <a:lnTo>
                  <a:pt x="63502" y="609600"/>
                </a:lnTo>
                <a:cubicBezTo>
                  <a:pt x="28431" y="609600"/>
                  <a:pt x="0" y="581169"/>
                  <a:pt x="0" y="546098"/>
                </a:cubicBezTo>
                <a:lnTo>
                  <a:pt x="0" y="63502"/>
                </a:lnTo>
                <a:cubicBezTo>
                  <a:pt x="0" y="28431"/>
                  <a:pt x="28431" y="0"/>
                  <a:pt x="63502" y="0"/>
                </a:cubicBezTo>
                <a:close/>
              </a:path>
            </a:pathLst>
          </a:custGeom>
          <a:solidFill>
            <a:srgbClr val="4CAF50">
              <a:alpha val="30196"/>
            </a:srgbClr>
          </a:solidFill>
          <a:ln w="10160">
            <a:solidFill>
              <a:srgbClr val="4CAF50">
                <a:alpha val="50196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226800" y="531772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9" name="Text 27"/>
          <p:cNvSpPr/>
          <p:nvPr/>
        </p:nvSpPr>
        <p:spPr>
          <a:xfrm>
            <a:off x="11195050" y="5317720"/>
            <a:ext cx="381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1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0097988" y="5301845"/>
            <a:ext cx="1095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زر Start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0097988" y="5492345"/>
            <a:ext cx="1087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للبدء في عملية التحليل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737100" y="5879693"/>
            <a:ext cx="6937375" cy="603250"/>
          </a:xfrm>
          <a:custGeom>
            <a:avLst/>
            <a:gdLst/>
            <a:ahLst/>
            <a:cxnLst/>
            <a:rect l="l" t="t" r="r" b="b"/>
            <a:pathLst>
              <a:path w="6937375" h="603250">
                <a:moveTo>
                  <a:pt x="63498" y="0"/>
                </a:moveTo>
                <a:lnTo>
                  <a:pt x="6873877" y="0"/>
                </a:lnTo>
                <a:cubicBezTo>
                  <a:pt x="6908946" y="0"/>
                  <a:pt x="6937375" y="28429"/>
                  <a:pt x="6937375" y="63498"/>
                </a:cubicBezTo>
                <a:lnTo>
                  <a:pt x="6937375" y="539752"/>
                </a:lnTo>
                <a:cubicBezTo>
                  <a:pt x="6937375" y="574821"/>
                  <a:pt x="6908946" y="603250"/>
                  <a:pt x="6873877" y="603250"/>
                </a:cubicBezTo>
                <a:lnTo>
                  <a:pt x="63498" y="603250"/>
                </a:lnTo>
                <a:cubicBezTo>
                  <a:pt x="28429" y="603250"/>
                  <a:pt x="0" y="574821"/>
                  <a:pt x="0" y="539752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233150" y="6022568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34" name="Text 32"/>
          <p:cNvSpPr/>
          <p:nvPr/>
        </p:nvSpPr>
        <p:spPr>
          <a:xfrm>
            <a:off x="11201400" y="6022568"/>
            <a:ext cx="381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2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0109994" y="6006693"/>
            <a:ext cx="1095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اختيار مصدر الإدخال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10109994" y="6197193"/>
            <a:ext cx="1087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كاميرا أو ملف فيديو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320675" y="1247368"/>
            <a:ext cx="3959225" cy="3879850"/>
          </a:xfrm>
          <a:custGeom>
            <a:avLst/>
            <a:gdLst/>
            <a:ahLst/>
            <a:cxnLst/>
            <a:rect l="l" t="t" r="r" b="b"/>
            <a:pathLst>
              <a:path w="3959225" h="3879850">
                <a:moveTo>
                  <a:pt x="126987" y="0"/>
                </a:moveTo>
                <a:lnTo>
                  <a:pt x="3832238" y="0"/>
                </a:lnTo>
                <a:cubicBezTo>
                  <a:pt x="3902371" y="0"/>
                  <a:pt x="3959225" y="56854"/>
                  <a:pt x="3959225" y="126987"/>
                </a:cubicBezTo>
                <a:lnTo>
                  <a:pt x="3959225" y="3752863"/>
                </a:lnTo>
                <a:cubicBezTo>
                  <a:pt x="3959225" y="3822996"/>
                  <a:pt x="3902371" y="3879850"/>
                  <a:pt x="3832238" y="3879850"/>
                </a:cubicBezTo>
                <a:lnTo>
                  <a:pt x="126987" y="3879850"/>
                </a:lnTo>
                <a:cubicBezTo>
                  <a:pt x="56854" y="3879850"/>
                  <a:pt x="0" y="3822996"/>
                  <a:pt x="0" y="3752863"/>
                </a:cubicBezTo>
                <a:lnTo>
                  <a:pt x="0" y="126987"/>
                </a:lnTo>
                <a:cubicBezTo>
                  <a:pt x="0" y="56854"/>
                  <a:pt x="56854" y="0"/>
                  <a:pt x="126987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66725" y="1441041"/>
            <a:ext cx="366712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واجهة اختيار مصدر الإدخال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2349500" y="4298541"/>
            <a:ext cx="1738313" cy="635000"/>
          </a:xfrm>
          <a:custGeom>
            <a:avLst/>
            <a:gdLst/>
            <a:ahLst/>
            <a:cxnLst/>
            <a:rect l="l" t="t" r="r" b="b"/>
            <a:pathLst>
              <a:path w="1738313" h="635000">
                <a:moveTo>
                  <a:pt x="63500" y="0"/>
                </a:moveTo>
                <a:lnTo>
                  <a:pt x="1674813" y="0"/>
                </a:lnTo>
                <a:cubicBezTo>
                  <a:pt x="1709859" y="0"/>
                  <a:pt x="1738313" y="28453"/>
                  <a:pt x="1738313" y="63500"/>
                </a:cubicBezTo>
                <a:lnTo>
                  <a:pt x="1738313" y="571500"/>
                </a:lnTo>
                <a:cubicBezTo>
                  <a:pt x="1738313" y="606547"/>
                  <a:pt x="1709859" y="635000"/>
                  <a:pt x="1674813" y="635000"/>
                </a:cubicBezTo>
                <a:lnTo>
                  <a:pt x="63500" y="635000"/>
                </a:lnTo>
                <a:cubicBezTo>
                  <a:pt x="28453" y="635000"/>
                  <a:pt x="0" y="606547"/>
                  <a:pt x="0" y="571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124200" y="4393791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55476" y="24110"/>
                </a:moveTo>
                <a:lnTo>
                  <a:pt x="51606" y="35719"/>
                </a:lnTo>
                <a:lnTo>
                  <a:pt x="23812" y="35719"/>
                </a:lnTo>
                <a:cubicBezTo>
                  <a:pt x="10678" y="35719"/>
                  <a:pt x="0" y="46397"/>
                  <a:pt x="0" y="59531"/>
                </a:cubicBezTo>
                <a:lnTo>
                  <a:pt x="0" y="154781"/>
                </a:lnTo>
                <a:cubicBezTo>
                  <a:pt x="0" y="167915"/>
                  <a:pt x="10678" y="178594"/>
                  <a:pt x="23812" y="178594"/>
                </a:cubicBezTo>
                <a:lnTo>
                  <a:pt x="166688" y="178594"/>
                </a:lnTo>
                <a:cubicBezTo>
                  <a:pt x="179822" y="178594"/>
                  <a:pt x="190500" y="167915"/>
                  <a:pt x="190500" y="154781"/>
                </a:cubicBezTo>
                <a:lnTo>
                  <a:pt x="190500" y="59531"/>
                </a:lnTo>
                <a:cubicBezTo>
                  <a:pt x="190500" y="46397"/>
                  <a:pt x="179822" y="35719"/>
                  <a:pt x="166688" y="35719"/>
                </a:cubicBezTo>
                <a:lnTo>
                  <a:pt x="138894" y="35719"/>
                </a:lnTo>
                <a:lnTo>
                  <a:pt x="135024" y="24110"/>
                </a:lnTo>
                <a:cubicBezTo>
                  <a:pt x="132606" y="16818"/>
                  <a:pt x="125797" y="11906"/>
                  <a:pt x="118095" y="11906"/>
                </a:cubicBezTo>
                <a:lnTo>
                  <a:pt x="72405" y="11906"/>
                </a:lnTo>
                <a:cubicBezTo>
                  <a:pt x="64703" y="11906"/>
                  <a:pt x="57894" y="16818"/>
                  <a:pt x="55476" y="24110"/>
                </a:cubicBezTo>
                <a:close/>
                <a:moveTo>
                  <a:pt x="95250" y="71438"/>
                </a:moveTo>
                <a:cubicBezTo>
                  <a:pt x="114964" y="71438"/>
                  <a:pt x="130969" y="87443"/>
                  <a:pt x="130969" y="107156"/>
                </a:cubicBezTo>
                <a:cubicBezTo>
                  <a:pt x="130969" y="126870"/>
                  <a:pt x="114964" y="142875"/>
                  <a:pt x="95250" y="142875"/>
                </a:cubicBezTo>
                <a:cubicBezTo>
                  <a:pt x="75536" y="142875"/>
                  <a:pt x="59531" y="126870"/>
                  <a:pt x="59531" y="107156"/>
                </a:cubicBezTo>
                <a:cubicBezTo>
                  <a:pt x="59531" y="87443"/>
                  <a:pt x="75536" y="71438"/>
                  <a:pt x="95250" y="71438"/>
                </a:cubicBez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42" name="Text 39"/>
          <p:cNvSpPr/>
          <p:nvPr/>
        </p:nvSpPr>
        <p:spPr>
          <a:xfrm>
            <a:off x="2413000" y="4647791"/>
            <a:ext cx="1611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كاميرا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3" name="Shape 40"/>
          <p:cNvSpPr/>
          <p:nvPr/>
        </p:nvSpPr>
        <p:spPr>
          <a:xfrm>
            <a:off x="514350" y="4298541"/>
            <a:ext cx="1738313" cy="635000"/>
          </a:xfrm>
          <a:custGeom>
            <a:avLst/>
            <a:gdLst/>
            <a:ahLst/>
            <a:cxnLst/>
            <a:rect l="l" t="t" r="r" b="b"/>
            <a:pathLst>
              <a:path w="1738313" h="635000">
                <a:moveTo>
                  <a:pt x="63500" y="0"/>
                </a:moveTo>
                <a:lnTo>
                  <a:pt x="1674813" y="0"/>
                </a:lnTo>
                <a:cubicBezTo>
                  <a:pt x="1709859" y="0"/>
                  <a:pt x="1738313" y="28453"/>
                  <a:pt x="1738313" y="63500"/>
                </a:cubicBezTo>
                <a:lnTo>
                  <a:pt x="1738313" y="571500"/>
                </a:lnTo>
                <a:cubicBezTo>
                  <a:pt x="1738313" y="606547"/>
                  <a:pt x="1709859" y="635000"/>
                  <a:pt x="1674813" y="635000"/>
                </a:cubicBezTo>
                <a:lnTo>
                  <a:pt x="63500" y="635000"/>
                </a:lnTo>
                <a:cubicBezTo>
                  <a:pt x="28453" y="635000"/>
                  <a:pt x="0" y="606547"/>
                  <a:pt x="0" y="571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1277144" y="4393791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35719" y="23812"/>
                </a:moveTo>
                <a:cubicBezTo>
                  <a:pt x="22585" y="23812"/>
                  <a:pt x="11906" y="34491"/>
                  <a:pt x="11906" y="47625"/>
                </a:cubicBezTo>
                <a:lnTo>
                  <a:pt x="11906" y="142875"/>
                </a:lnTo>
                <a:cubicBezTo>
                  <a:pt x="11906" y="156009"/>
                  <a:pt x="22585" y="166688"/>
                  <a:pt x="35719" y="166688"/>
                </a:cubicBezTo>
                <a:lnTo>
                  <a:pt x="130969" y="166688"/>
                </a:lnTo>
                <a:cubicBezTo>
                  <a:pt x="144103" y="166688"/>
                  <a:pt x="154781" y="156009"/>
                  <a:pt x="154781" y="142875"/>
                </a:cubicBezTo>
                <a:lnTo>
                  <a:pt x="154781" y="47625"/>
                </a:lnTo>
                <a:cubicBezTo>
                  <a:pt x="154781" y="34491"/>
                  <a:pt x="144103" y="23812"/>
                  <a:pt x="130969" y="23812"/>
                </a:cubicBezTo>
                <a:lnTo>
                  <a:pt x="35719" y="23812"/>
                </a:lnTo>
                <a:close/>
                <a:moveTo>
                  <a:pt x="172641" y="125016"/>
                </a:moveTo>
                <a:lnTo>
                  <a:pt x="199988" y="146893"/>
                </a:lnTo>
                <a:cubicBezTo>
                  <a:pt x="201550" y="148158"/>
                  <a:pt x="203485" y="148828"/>
                  <a:pt x="205494" y="148828"/>
                </a:cubicBezTo>
                <a:cubicBezTo>
                  <a:pt x="210369" y="148828"/>
                  <a:pt x="214313" y="144884"/>
                  <a:pt x="214313" y="140010"/>
                </a:cubicBezTo>
                <a:lnTo>
                  <a:pt x="214313" y="50490"/>
                </a:lnTo>
                <a:cubicBezTo>
                  <a:pt x="214313" y="45616"/>
                  <a:pt x="210369" y="41672"/>
                  <a:pt x="205494" y="41672"/>
                </a:cubicBezTo>
                <a:cubicBezTo>
                  <a:pt x="203485" y="41672"/>
                  <a:pt x="201550" y="42342"/>
                  <a:pt x="199988" y="43607"/>
                </a:cubicBezTo>
                <a:lnTo>
                  <a:pt x="172641" y="65484"/>
                </a:lnTo>
                <a:lnTo>
                  <a:pt x="172641" y="125016"/>
                </a:ln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45" name="Text 42"/>
          <p:cNvSpPr/>
          <p:nvPr/>
        </p:nvSpPr>
        <p:spPr>
          <a:xfrm>
            <a:off x="577850" y="4647791"/>
            <a:ext cx="1611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فيديو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6" name="Shape 43"/>
          <p:cNvSpPr/>
          <p:nvPr/>
        </p:nvSpPr>
        <p:spPr>
          <a:xfrm>
            <a:off x="320675" y="5292323"/>
            <a:ext cx="3959225" cy="1387475"/>
          </a:xfrm>
          <a:custGeom>
            <a:avLst/>
            <a:gdLst/>
            <a:ahLst/>
            <a:cxnLst/>
            <a:rect l="l" t="t" r="r" b="b"/>
            <a:pathLst>
              <a:path w="3959225" h="1387475">
                <a:moveTo>
                  <a:pt x="126996" y="0"/>
                </a:moveTo>
                <a:lnTo>
                  <a:pt x="3832229" y="0"/>
                </a:lnTo>
                <a:cubicBezTo>
                  <a:pt x="3902367" y="0"/>
                  <a:pt x="3959225" y="56858"/>
                  <a:pt x="3959225" y="126996"/>
                </a:cubicBezTo>
                <a:lnTo>
                  <a:pt x="3959225" y="1260479"/>
                </a:lnTo>
                <a:cubicBezTo>
                  <a:pt x="3959225" y="1330617"/>
                  <a:pt x="3902367" y="1387475"/>
                  <a:pt x="3832229" y="1387475"/>
                </a:cubicBezTo>
                <a:lnTo>
                  <a:pt x="126996" y="1387475"/>
                </a:lnTo>
                <a:cubicBezTo>
                  <a:pt x="56858" y="1387475"/>
                  <a:pt x="0" y="1330617"/>
                  <a:pt x="0" y="1260479"/>
                </a:cubicBezTo>
                <a:lnTo>
                  <a:pt x="0" y="126996"/>
                </a:lnTo>
                <a:cubicBezTo>
                  <a:pt x="0" y="56858"/>
                  <a:pt x="56858" y="0"/>
                  <a:pt x="126996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482600" y="5454246"/>
            <a:ext cx="3706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المكتبة المستخدمة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8" name="Shape 45"/>
          <p:cNvSpPr/>
          <p:nvPr/>
        </p:nvSpPr>
        <p:spPr>
          <a:xfrm>
            <a:off x="485775" y="5774921"/>
            <a:ext cx="3633787" cy="736600"/>
          </a:xfrm>
          <a:custGeom>
            <a:avLst/>
            <a:gdLst/>
            <a:ahLst/>
            <a:cxnLst/>
            <a:rect l="l" t="t" r="r" b="b"/>
            <a:pathLst>
              <a:path w="3633787" h="736600">
                <a:moveTo>
                  <a:pt x="63502" y="0"/>
                </a:moveTo>
                <a:lnTo>
                  <a:pt x="3570285" y="0"/>
                </a:lnTo>
                <a:cubicBezTo>
                  <a:pt x="3605333" y="0"/>
                  <a:pt x="3633787" y="28454"/>
                  <a:pt x="3633787" y="63502"/>
                </a:cubicBezTo>
                <a:lnTo>
                  <a:pt x="3633787" y="673098"/>
                </a:lnTo>
                <a:cubicBezTo>
                  <a:pt x="3633787" y="708146"/>
                  <a:pt x="3605333" y="736600"/>
                  <a:pt x="3570285" y="736600"/>
                </a:cubicBezTo>
                <a:lnTo>
                  <a:pt x="63502" y="736600"/>
                </a:lnTo>
                <a:cubicBezTo>
                  <a:pt x="28454" y="736600"/>
                  <a:pt x="0" y="708146"/>
                  <a:pt x="0" y="673098"/>
                </a:cubicBezTo>
                <a:lnTo>
                  <a:pt x="0" y="63502"/>
                </a:lnTo>
                <a:cubicBezTo>
                  <a:pt x="0" y="28454"/>
                  <a:pt x="28454" y="0"/>
                  <a:pt x="63502" y="0"/>
                </a:cubicBezTo>
                <a:close/>
              </a:path>
            </a:pathLst>
          </a:custGeom>
          <a:solidFill>
            <a:srgbClr val="4CAF50">
              <a:alpha val="30196"/>
            </a:srgbClr>
          </a:solidFill>
          <a:ln w="10160">
            <a:solidFill>
              <a:srgbClr val="4CAF50">
                <a:alpha val="50196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576263" y="5905095"/>
            <a:ext cx="3452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Tkinter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0" name="Text 47"/>
          <p:cNvSpPr/>
          <p:nvPr/>
        </p:nvSpPr>
        <p:spPr>
          <a:xfrm>
            <a:off x="584200" y="6190845"/>
            <a:ext cx="3436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مكتبة Python لبناء واجهات المستخدم الرسومية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52" name="صورة 51" descr="صورة تحتوي على نص, برمجيات, برامج الوسائط المتعددة, وسائط متعددة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D175CE0E-6BB2-C096-052A-B5AC5942E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" y="1913523"/>
            <a:ext cx="3566670" cy="2160377"/>
          </a:xfrm>
          <a:prstGeom prst="rect">
            <a:avLst/>
          </a:prstGeom>
        </p:spPr>
      </p:pic>
      <p:pic>
        <p:nvPicPr>
          <p:cNvPr id="6" name="صورة 5" descr="صورة تحتوي على نص, برمجيات, برامج الوسائط المتعددة, وسائط متعددة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A40A802B-9452-1E07-4A2A-0DA01EB82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014103" y="1918027"/>
            <a:ext cx="3652603" cy="2160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F1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E5DE8A-3644-ACD9-037C-DADDD7B86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4835944-AD58-CEFD-4F83-6A18075B16FC}"/>
              </a:ext>
            </a:extLst>
          </p:cNvPr>
          <p:cNvSpPr/>
          <p:nvPr/>
        </p:nvSpPr>
        <p:spPr>
          <a:xfrm>
            <a:off x="11485662" y="317500"/>
            <a:ext cx="388938" cy="254000"/>
          </a:xfrm>
          <a:custGeom>
            <a:avLst/>
            <a:gdLst/>
            <a:ahLst/>
            <a:cxnLst/>
            <a:rect l="l" t="t" r="r" b="b"/>
            <a:pathLst>
              <a:path w="388938" h="254000">
                <a:moveTo>
                  <a:pt x="127000" y="0"/>
                </a:moveTo>
                <a:lnTo>
                  <a:pt x="261937" y="0"/>
                </a:lnTo>
                <a:cubicBezTo>
                  <a:pt x="332031" y="0"/>
                  <a:pt x="388938" y="56907"/>
                  <a:pt x="388938" y="127000"/>
                </a:cubicBezTo>
                <a:lnTo>
                  <a:pt x="388938" y="127000"/>
                </a:lnTo>
                <a:cubicBezTo>
                  <a:pt x="388938" y="197093"/>
                  <a:pt x="332031" y="254000"/>
                  <a:pt x="261937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D4235CD-89E7-D7A6-1BC4-5FA83E4CA55B}"/>
              </a:ext>
            </a:extLst>
          </p:cNvPr>
          <p:cNvSpPr/>
          <p:nvPr/>
        </p:nvSpPr>
        <p:spPr>
          <a:xfrm>
            <a:off x="11584931" y="374652"/>
            <a:ext cx="190401" cy="146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12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AEE6026-C904-0150-487D-C0F7698A1D4A}"/>
              </a:ext>
            </a:extLst>
          </p:cNvPr>
          <p:cNvSpPr/>
          <p:nvPr/>
        </p:nvSpPr>
        <p:spPr>
          <a:xfrm>
            <a:off x="317500" y="713405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الواجهة الرئيسية للنظام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25D020A3-B572-34C6-1597-38FEEA9EF555}"/>
              </a:ext>
            </a:extLst>
          </p:cNvPr>
          <p:cNvSpPr/>
          <p:nvPr/>
        </p:nvSpPr>
        <p:spPr>
          <a:xfrm>
            <a:off x="4543425" y="1247368"/>
            <a:ext cx="7324725" cy="3117850"/>
          </a:xfrm>
          <a:custGeom>
            <a:avLst/>
            <a:gdLst/>
            <a:ahLst/>
            <a:cxnLst/>
            <a:rect l="l" t="t" r="r" b="b"/>
            <a:pathLst>
              <a:path w="7324725" h="3117850">
                <a:moveTo>
                  <a:pt x="126990" y="0"/>
                </a:moveTo>
                <a:lnTo>
                  <a:pt x="7197735" y="0"/>
                </a:lnTo>
                <a:cubicBezTo>
                  <a:pt x="7267870" y="0"/>
                  <a:pt x="7324725" y="56855"/>
                  <a:pt x="7324725" y="126990"/>
                </a:cubicBezTo>
                <a:lnTo>
                  <a:pt x="7324725" y="2990860"/>
                </a:lnTo>
                <a:cubicBezTo>
                  <a:pt x="7324725" y="3060995"/>
                  <a:pt x="7267870" y="3117850"/>
                  <a:pt x="7197735" y="3117850"/>
                </a:cubicBezTo>
                <a:lnTo>
                  <a:pt x="126990" y="3117850"/>
                </a:lnTo>
                <a:cubicBezTo>
                  <a:pt x="56855" y="3117850"/>
                  <a:pt x="0" y="3060995"/>
                  <a:pt x="0" y="2990860"/>
                </a:cubicBezTo>
                <a:lnTo>
                  <a:pt x="0" y="126990"/>
                </a:lnTo>
                <a:cubicBezTo>
                  <a:pt x="0" y="56855"/>
                  <a:pt x="56855" y="0"/>
                  <a:pt x="126990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DDA7935-8495-E384-4D8A-12C89CD82C84}"/>
              </a:ext>
            </a:extLst>
          </p:cNvPr>
          <p:cNvSpPr/>
          <p:nvPr/>
        </p:nvSpPr>
        <p:spPr>
          <a:xfrm>
            <a:off x="4737100" y="1441041"/>
            <a:ext cx="703262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مكونات الواجهة الرئيسية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416AB86B-A306-CC26-2E98-0518F4E6F138}"/>
              </a:ext>
            </a:extLst>
          </p:cNvPr>
          <p:cNvSpPr/>
          <p:nvPr/>
        </p:nvSpPr>
        <p:spPr>
          <a:xfrm>
            <a:off x="11360150" y="1885541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1B56A63A-9E56-4D44-1528-5459CBDBF61C}"/>
              </a:ext>
            </a:extLst>
          </p:cNvPr>
          <p:cNvSpPr/>
          <p:nvPr/>
        </p:nvSpPr>
        <p:spPr>
          <a:xfrm>
            <a:off x="11458377" y="1972854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25016" h="142875">
                <a:moveTo>
                  <a:pt x="0" y="17859"/>
                </a:moveTo>
                <a:cubicBezTo>
                  <a:pt x="0" y="12920"/>
                  <a:pt x="3990" y="8930"/>
                  <a:pt x="8930" y="8930"/>
                </a:cubicBezTo>
                <a:lnTo>
                  <a:pt x="35719" y="8930"/>
                </a:lnTo>
                <a:cubicBezTo>
                  <a:pt x="40658" y="8930"/>
                  <a:pt x="44648" y="12920"/>
                  <a:pt x="44648" y="17859"/>
                </a:cubicBezTo>
                <a:cubicBezTo>
                  <a:pt x="44648" y="22799"/>
                  <a:pt x="40658" y="26789"/>
                  <a:pt x="35719" y="26789"/>
                </a:cubicBezTo>
                <a:lnTo>
                  <a:pt x="31254" y="26789"/>
                </a:lnTo>
                <a:lnTo>
                  <a:pt x="31254" y="58043"/>
                </a:lnTo>
                <a:lnTo>
                  <a:pt x="93762" y="58043"/>
                </a:lnTo>
                <a:lnTo>
                  <a:pt x="93762" y="26789"/>
                </a:lnTo>
                <a:lnTo>
                  <a:pt x="89297" y="26789"/>
                </a:lnTo>
                <a:cubicBezTo>
                  <a:pt x="84358" y="26789"/>
                  <a:pt x="80367" y="22799"/>
                  <a:pt x="80367" y="17859"/>
                </a:cubicBezTo>
                <a:cubicBezTo>
                  <a:pt x="80367" y="12920"/>
                  <a:pt x="84358" y="8930"/>
                  <a:pt x="89297" y="8930"/>
                </a:cubicBezTo>
                <a:lnTo>
                  <a:pt x="116086" y="8930"/>
                </a:lnTo>
                <a:cubicBezTo>
                  <a:pt x="121025" y="8930"/>
                  <a:pt x="125016" y="12920"/>
                  <a:pt x="125016" y="17859"/>
                </a:cubicBezTo>
                <a:cubicBezTo>
                  <a:pt x="125016" y="22799"/>
                  <a:pt x="121025" y="26789"/>
                  <a:pt x="116086" y="26789"/>
                </a:cubicBezTo>
                <a:lnTo>
                  <a:pt x="111621" y="26789"/>
                </a:lnTo>
                <a:lnTo>
                  <a:pt x="111621" y="116086"/>
                </a:lnTo>
                <a:lnTo>
                  <a:pt x="116086" y="116086"/>
                </a:lnTo>
                <a:cubicBezTo>
                  <a:pt x="121025" y="116086"/>
                  <a:pt x="125016" y="120076"/>
                  <a:pt x="125016" y="125016"/>
                </a:cubicBezTo>
                <a:cubicBezTo>
                  <a:pt x="125016" y="129955"/>
                  <a:pt x="121025" y="133945"/>
                  <a:pt x="116086" y="133945"/>
                </a:cubicBezTo>
                <a:lnTo>
                  <a:pt x="89297" y="133945"/>
                </a:lnTo>
                <a:cubicBezTo>
                  <a:pt x="84358" y="133945"/>
                  <a:pt x="80367" y="129955"/>
                  <a:pt x="80367" y="125016"/>
                </a:cubicBezTo>
                <a:cubicBezTo>
                  <a:pt x="80367" y="120076"/>
                  <a:pt x="84358" y="116086"/>
                  <a:pt x="89297" y="116086"/>
                </a:cubicBezTo>
                <a:lnTo>
                  <a:pt x="93762" y="116086"/>
                </a:lnTo>
                <a:lnTo>
                  <a:pt x="93762" y="75902"/>
                </a:lnTo>
                <a:lnTo>
                  <a:pt x="31254" y="75902"/>
                </a:lnTo>
                <a:lnTo>
                  <a:pt x="31254" y="116086"/>
                </a:lnTo>
                <a:lnTo>
                  <a:pt x="35719" y="116086"/>
                </a:lnTo>
                <a:cubicBezTo>
                  <a:pt x="40658" y="116086"/>
                  <a:pt x="44648" y="120076"/>
                  <a:pt x="44648" y="125016"/>
                </a:cubicBezTo>
                <a:cubicBezTo>
                  <a:pt x="44648" y="129955"/>
                  <a:pt x="40658" y="133945"/>
                  <a:pt x="35719" y="133945"/>
                </a:cubicBezTo>
                <a:lnTo>
                  <a:pt x="8930" y="133945"/>
                </a:lnTo>
                <a:cubicBezTo>
                  <a:pt x="3990" y="133945"/>
                  <a:pt x="0" y="129955"/>
                  <a:pt x="0" y="125016"/>
                </a:cubicBezTo>
                <a:cubicBezTo>
                  <a:pt x="0" y="120076"/>
                  <a:pt x="3990" y="116086"/>
                  <a:pt x="8930" y="116086"/>
                </a:cubicBezTo>
                <a:lnTo>
                  <a:pt x="13395" y="116086"/>
                </a:lnTo>
                <a:lnTo>
                  <a:pt x="13395" y="26789"/>
                </a:lnTo>
                <a:lnTo>
                  <a:pt x="8930" y="26789"/>
                </a:lnTo>
                <a:cubicBezTo>
                  <a:pt x="3990" y="26789"/>
                  <a:pt x="0" y="22799"/>
                  <a:pt x="0" y="1785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03F6980-5140-472B-E6BA-794BCC3FD9AC}"/>
              </a:ext>
            </a:extLst>
          </p:cNvPr>
          <p:cNvSpPr/>
          <p:nvPr/>
        </p:nvSpPr>
        <p:spPr>
          <a:xfrm>
            <a:off x="7663656" y="1885541"/>
            <a:ext cx="36433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عنوان المشروع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903C37E-FD88-2E23-7DDC-293F64D396A8}"/>
              </a:ext>
            </a:extLst>
          </p:cNvPr>
          <p:cNvSpPr/>
          <p:nvPr/>
        </p:nvSpPr>
        <p:spPr>
          <a:xfrm>
            <a:off x="7663656" y="2139541"/>
            <a:ext cx="36433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"كشف الإصابات الرياضية من خلال تحليل الصور والفيديوهات"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714E806F-D33C-9364-4BF2-F69E4215CFF4}"/>
              </a:ext>
            </a:extLst>
          </p:cNvPr>
          <p:cNvSpPr/>
          <p:nvPr/>
        </p:nvSpPr>
        <p:spPr>
          <a:xfrm>
            <a:off x="11360150" y="2488791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5E94E3E5-2FA6-5EE4-F564-7112AAFFC5EA}"/>
              </a:ext>
            </a:extLst>
          </p:cNvPr>
          <p:cNvSpPr/>
          <p:nvPr/>
        </p:nvSpPr>
        <p:spPr>
          <a:xfrm>
            <a:off x="11458377" y="2576104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25016" h="142875">
                <a:moveTo>
                  <a:pt x="62508" y="69205"/>
                </a:moveTo>
                <a:cubicBezTo>
                  <a:pt x="80989" y="69205"/>
                  <a:pt x="95994" y="54200"/>
                  <a:pt x="95994" y="35719"/>
                </a:cubicBezTo>
                <a:cubicBezTo>
                  <a:pt x="95994" y="17237"/>
                  <a:pt x="80989" y="2232"/>
                  <a:pt x="62508" y="2232"/>
                </a:cubicBezTo>
                <a:cubicBezTo>
                  <a:pt x="44026" y="2232"/>
                  <a:pt x="29021" y="17237"/>
                  <a:pt x="29021" y="35719"/>
                </a:cubicBezTo>
                <a:cubicBezTo>
                  <a:pt x="29021" y="54200"/>
                  <a:pt x="44026" y="69205"/>
                  <a:pt x="62508" y="69205"/>
                </a:cubicBezTo>
                <a:close/>
                <a:moveTo>
                  <a:pt x="54220" y="84832"/>
                </a:moveTo>
                <a:cubicBezTo>
                  <a:pt x="26733" y="84832"/>
                  <a:pt x="4465" y="107100"/>
                  <a:pt x="4465" y="134587"/>
                </a:cubicBezTo>
                <a:cubicBezTo>
                  <a:pt x="4465" y="139164"/>
                  <a:pt x="8176" y="142875"/>
                  <a:pt x="12753" y="142875"/>
                </a:cubicBezTo>
                <a:lnTo>
                  <a:pt x="112263" y="142875"/>
                </a:lnTo>
                <a:cubicBezTo>
                  <a:pt x="116839" y="142875"/>
                  <a:pt x="120551" y="139164"/>
                  <a:pt x="120551" y="134587"/>
                </a:cubicBezTo>
                <a:cubicBezTo>
                  <a:pt x="120551" y="107100"/>
                  <a:pt x="98282" y="84832"/>
                  <a:pt x="70796" y="84832"/>
                </a:cubicBezTo>
                <a:lnTo>
                  <a:pt x="54220" y="8483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D932B6AC-8918-FAD3-DB65-F6FE1C906FE0}"/>
              </a:ext>
            </a:extLst>
          </p:cNvPr>
          <p:cNvSpPr/>
          <p:nvPr/>
        </p:nvSpPr>
        <p:spPr>
          <a:xfrm>
            <a:off x="8982174" y="2488791"/>
            <a:ext cx="2325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معلومات الطالبة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1B721D4-2707-1785-C804-C71F47A53519}"/>
              </a:ext>
            </a:extLst>
          </p:cNvPr>
          <p:cNvSpPr/>
          <p:nvPr/>
        </p:nvSpPr>
        <p:spPr>
          <a:xfrm>
            <a:off x="8982174" y="2742791"/>
            <a:ext cx="2325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سارة العموري - قسم هندسة الحاسوب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DB041EE7-7D04-753D-78F3-BC9923388B46}"/>
              </a:ext>
            </a:extLst>
          </p:cNvPr>
          <p:cNvSpPr/>
          <p:nvPr/>
        </p:nvSpPr>
        <p:spPr>
          <a:xfrm>
            <a:off x="11360150" y="3092041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35E44CF8-8B8A-9398-6285-9A4478390D5C}"/>
              </a:ext>
            </a:extLst>
          </p:cNvPr>
          <p:cNvSpPr/>
          <p:nvPr/>
        </p:nvSpPr>
        <p:spPr>
          <a:xfrm>
            <a:off x="11431588" y="3179354"/>
            <a:ext cx="178594" cy="142875"/>
          </a:xfrm>
          <a:custGeom>
            <a:avLst/>
            <a:gdLst/>
            <a:ahLst/>
            <a:cxnLst/>
            <a:rect l="l" t="t" r="r" b="b"/>
            <a:pathLst>
              <a:path w="178594" h="142875">
                <a:moveTo>
                  <a:pt x="35719" y="26789"/>
                </a:moveTo>
                <a:cubicBezTo>
                  <a:pt x="35719" y="16939"/>
                  <a:pt x="43728" y="8930"/>
                  <a:pt x="53578" y="8930"/>
                </a:cubicBezTo>
                <a:lnTo>
                  <a:pt x="151805" y="8930"/>
                </a:lnTo>
                <a:cubicBezTo>
                  <a:pt x="161655" y="8930"/>
                  <a:pt x="169664" y="16939"/>
                  <a:pt x="169664" y="26789"/>
                </a:cubicBezTo>
                <a:lnTo>
                  <a:pt x="169664" y="93762"/>
                </a:lnTo>
                <a:lnTo>
                  <a:pt x="142875" y="93762"/>
                </a:lnTo>
                <a:lnTo>
                  <a:pt x="142875" y="89297"/>
                </a:lnTo>
                <a:cubicBezTo>
                  <a:pt x="142875" y="84358"/>
                  <a:pt x="138885" y="80367"/>
                  <a:pt x="133945" y="80367"/>
                </a:cubicBezTo>
                <a:lnTo>
                  <a:pt x="116086" y="80367"/>
                </a:lnTo>
                <a:cubicBezTo>
                  <a:pt x="111147" y="80367"/>
                  <a:pt x="107156" y="84358"/>
                  <a:pt x="107156" y="89297"/>
                </a:cubicBezTo>
                <a:lnTo>
                  <a:pt x="107156" y="93762"/>
                </a:lnTo>
                <a:lnTo>
                  <a:pt x="71131" y="93762"/>
                </a:lnTo>
                <a:cubicBezTo>
                  <a:pt x="74172" y="88516"/>
                  <a:pt x="75902" y="82404"/>
                  <a:pt x="75902" y="75902"/>
                </a:cubicBezTo>
                <a:cubicBezTo>
                  <a:pt x="75902" y="56173"/>
                  <a:pt x="59913" y="40184"/>
                  <a:pt x="40184" y="40184"/>
                </a:cubicBezTo>
                <a:cubicBezTo>
                  <a:pt x="38677" y="40184"/>
                  <a:pt x="37170" y="40267"/>
                  <a:pt x="35719" y="40463"/>
                </a:cubicBezTo>
                <a:lnTo>
                  <a:pt x="35719" y="26789"/>
                </a:lnTo>
                <a:close/>
                <a:moveTo>
                  <a:pt x="92925" y="125016"/>
                </a:moveTo>
                <a:cubicBezTo>
                  <a:pt x="91501" y="118263"/>
                  <a:pt x="88376" y="112151"/>
                  <a:pt x="83967" y="107156"/>
                </a:cubicBezTo>
                <a:lnTo>
                  <a:pt x="169664" y="107156"/>
                </a:lnTo>
                <a:cubicBezTo>
                  <a:pt x="169664" y="117007"/>
                  <a:pt x="161655" y="125016"/>
                  <a:pt x="151805" y="125016"/>
                </a:cubicBezTo>
                <a:lnTo>
                  <a:pt x="92925" y="125016"/>
                </a:lnTo>
                <a:close/>
                <a:moveTo>
                  <a:pt x="17859" y="75902"/>
                </a:moveTo>
                <a:cubicBezTo>
                  <a:pt x="17859" y="63581"/>
                  <a:pt x="27863" y="53578"/>
                  <a:pt x="40184" y="53578"/>
                </a:cubicBezTo>
                <a:cubicBezTo>
                  <a:pt x="52505" y="53578"/>
                  <a:pt x="62508" y="63581"/>
                  <a:pt x="62508" y="75902"/>
                </a:cubicBezTo>
                <a:cubicBezTo>
                  <a:pt x="62508" y="88223"/>
                  <a:pt x="52505" y="98227"/>
                  <a:pt x="40184" y="98227"/>
                </a:cubicBezTo>
                <a:cubicBezTo>
                  <a:pt x="27863" y="98227"/>
                  <a:pt x="17859" y="88223"/>
                  <a:pt x="17859" y="75902"/>
                </a:cubicBezTo>
                <a:close/>
                <a:moveTo>
                  <a:pt x="0" y="133945"/>
                </a:moveTo>
                <a:cubicBezTo>
                  <a:pt x="0" y="119156"/>
                  <a:pt x="11999" y="107156"/>
                  <a:pt x="26789" y="107156"/>
                </a:cubicBezTo>
                <a:lnTo>
                  <a:pt x="53578" y="107156"/>
                </a:lnTo>
                <a:cubicBezTo>
                  <a:pt x="68368" y="107156"/>
                  <a:pt x="80367" y="119156"/>
                  <a:pt x="80367" y="133945"/>
                </a:cubicBezTo>
                <a:cubicBezTo>
                  <a:pt x="80367" y="138885"/>
                  <a:pt x="76377" y="142875"/>
                  <a:pt x="71438" y="142875"/>
                </a:cubicBezTo>
                <a:lnTo>
                  <a:pt x="8930" y="142875"/>
                </a:lnTo>
                <a:cubicBezTo>
                  <a:pt x="3990" y="142875"/>
                  <a:pt x="0" y="138885"/>
                  <a:pt x="0" y="13394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4F5DF542-0735-48E0-AB30-D23C63C653CE}"/>
              </a:ext>
            </a:extLst>
          </p:cNvPr>
          <p:cNvSpPr/>
          <p:nvPr/>
        </p:nvSpPr>
        <p:spPr>
          <a:xfrm>
            <a:off x="10483652" y="3092041"/>
            <a:ext cx="8175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المشرف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448E4AC7-48ED-01EB-6EE9-C8FE8D0B882F}"/>
              </a:ext>
            </a:extLst>
          </p:cNvPr>
          <p:cNvSpPr/>
          <p:nvPr/>
        </p:nvSpPr>
        <p:spPr>
          <a:xfrm>
            <a:off x="9217152" y="3346041"/>
            <a:ext cx="2084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ar-SA" sz="112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الدكتور المهندس أحمد رياض كردي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3AC9B067-B544-4239-98AB-8D5C221C680A}"/>
              </a:ext>
            </a:extLst>
          </p:cNvPr>
          <p:cNvSpPr/>
          <p:nvPr/>
        </p:nvSpPr>
        <p:spPr>
          <a:xfrm>
            <a:off x="11360150" y="3695291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1E89E072-8B0D-03B6-9759-F00C1C53B632}"/>
              </a:ext>
            </a:extLst>
          </p:cNvPr>
          <p:cNvSpPr/>
          <p:nvPr/>
        </p:nvSpPr>
        <p:spPr>
          <a:xfrm>
            <a:off x="11449447" y="3782604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75874" y="5637"/>
                </a:moveTo>
                <a:cubicBezTo>
                  <a:pt x="73140" y="4074"/>
                  <a:pt x="69763" y="4074"/>
                  <a:pt x="67001" y="5637"/>
                </a:cubicBezTo>
                <a:lnTo>
                  <a:pt x="4493" y="41356"/>
                </a:lnTo>
                <a:cubicBezTo>
                  <a:pt x="977" y="43365"/>
                  <a:pt x="-753" y="47495"/>
                  <a:pt x="279" y="51402"/>
                </a:cubicBezTo>
                <a:cubicBezTo>
                  <a:pt x="1312" y="55308"/>
                  <a:pt x="4883" y="58043"/>
                  <a:pt x="8930" y="58043"/>
                </a:cubicBezTo>
                <a:lnTo>
                  <a:pt x="17859" y="58043"/>
                </a:lnTo>
                <a:lnTo>
                  <a:pt x="17859" y="116086"/>
                </a:lnTo>
                <a:lnTo>
                  <a:pt x="17859" y="116086"/>
                </a:lnTo>
                <a:lnTo>
                  <a:pt x="3572" y="126802"/>
                </a:lnTo>
                <a:cubicBezTo>
                  <a:pt x="1312" y="128476"/>
                  <a:pt x="0" y="131127"/>
                  <a:pt x="0" y="133945"/>
                </a:cubicBezTo>
                <a:cubicBezTo>
                  <a:pt x="0" y="138885"/>
                  <a:pt x="3990" y="142875"/>
                  <a:pt x="8930" y="142875"/>
                </a:cubicBezTo>
                <a:lnTo>
                  <a:pt x="133945" y="142875"/>
                </a:lnTo>
                <a:cubicBezTo>
                  <a:pt x="138885" y="142875"/>
                  <a:pt x="142875" y="138885"/>
                  <a:pt x="142875" y="133945"/>
                </a:cubicBezTo>
                <a:cubicBezTo>
                  <a:pt x="142875" y="131127"/>
                  <a:pt x="141563" y="128476"/>
                  <a:pt x="139303" y="126802"/>
                </a:cubicBezTo>
                <a:lnTo>
                  <a:pt x="125016" y="116086"/>
                </a:lnTo>
                <a:lnTo>
                  <a:pt x="125016" y="58043"/>
                </a:lnTo>
                <a:lnTo>
                  <a:pt x="133945" y="58043"/>
                </a:lnTo>
                <a:cubicBezTo>
                  <a:pt x="137992" y="58043"/>
                  <a:pt x="141536" y="55308"/>
                  <a:pt x="142568" y="51402"/>
                </a:cubicBezTo>
                <a:cubicBezTo>
                  <a:pt x="143601" y="47495"/>
                  <a:pt x="141870" y="43365"/>
                  <a:pt x="138354" y="41356"/>
                </a:cubicBezTo>
                <a:lnTo>
                  <a:pt x="75847" y="5637"/>
                </a:lnTo>
                <a:close/>
                <a:moveTo>
                  <a:pt x="111621" y="58043"/>
                </a:moveTo>
                <a:lnTo>
                  <a:pt x="111621" y="116086"/>
                </a:lnTo>
                <a:lnTo>
                  <a:pt x="93762" y="116086"/>
                </a:lnTo>
                <a:lnTo>
                  <a:pt x="93762" y="58043"/>
                </a:lnTo>
                <a:lnTo>
                  <a:pt x="111621" y="58043"/>
                </a:lnTo>
                <a:close/>
                <a:moveTo>
                  <a:pt x="80367" y="58043"/>
                </a:moveTo>
                <a:lnTo>
                  <a:pt x="80367" y="116086"/>
                </a:lnTo>
                <a:lnTo>
                  <a:pt x="62508" y="116086"/>
                </a:lnTo>
                <a:lnTo>
                  <a:pt x="62508" y="58043"/>
                </a:lnTo>
                <a:lnTo>
                  <a:pt x="80367" y="58043"/>
                </a:lnTo>
                <a:close/>
                <a:moveTo>
                  <a:pt x="49113" y="58043"/>
                </a:moveTo>
                <a:lnTo>
                  <a:pt x="49113" y="116086"/>
                </a:lnTo>
                <a:lnTo>
                  <a:pt x="31254" y="116086"/>
                </a:lnTo>
                <a:lnTo>
                  <a:pt x="31254" y="58043"/>
                </a:lnTo>
                <a:lnTo>
                  <a:pt x="49113" y="58043"/>
                </a:lnTo>
                <a:close/>
                <a:moveTo>
                  <a:pt x="71438" y="26789"/>
                </a:moveTo>
                <a:cubicBezTo>
                  <a:pt x="76366" y="26789"/>
                  <a:pt x="80367" y="30790"/>
                  <a:pt x="80367" y="35719"/>
                </a:cubicBezTo>
                <a:cubicBezTo>
                  <a:pt x="80367" y="40647"/>
                  <a:pt x="76366" y="44648"/>
                  <a:pt x="71438" y="44648"/>
                </a:cubicBezTo>
                <a:cubicBezTo>
                  <a:pt x="66509" y="44648"/>
                  <a:pt x="62508" y="40647"/>
                  <a:pt x="62508" y="35719"/>
                </a:cubicBezTo>
                <a:cubicBezTo>
                  <a:pt x="62508" y="30790"/>
                  <a:pt x="66509" y="26789"/>
                  <a:pt x="71438" y="2678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26D6CFB3-08EA-F189-FF96-36CA4E69D37B}"/>
              </a:ext>
            </a:extLst>
          </p:cNvPr>
          <p:cNvSpPr/>
          <p:nvPr/>
        </p:nvSpPr>
        <p:spPr>
          <a:xfrm>
            <a:off x="9850140" y="3695291"/>
            <a:ext cx="14525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الجامعة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9B1A21C8-2AC1-8AA1-90FB-0088AB447BD4}"/>
              </a:ext>
            </a:extLst>
          </p:cNvPr>
          <p:cNvSpPr/>
          <p:nvPr/>
        </p:nvSpPr>
        <p:spPr>
          <a:xfrm>
            <a:off x="9850140" y="3949291"/>
            <a:ext cx="14525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الجامعة الوطنية الخاصة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61B85C23-B6F0-F85C-3E7D-DE1205F11A67}"/>
              </a:ext>
            </a:extLst>
          </p:cNvPr>
          <p:cNvSpPr/>
          <p:nvPr/>
        </p:nvSpPr>
        <p:spPr>
          <a:xfrm>
            <a:off x="4543425" y="4530323"/>
            <a:ext cx="7324725" cy="2149475"/>
          </a:xfrm>
          <a:custGeom>
            <a:avLst/>
            <a:gdLst/>
            <a:ahLst/>
            <a:cxnLst/>
            <a:rect l="l" t="t" r="r" b="b"/>
            <a:pathLst>
              <a:path w="7324725" h="2149475">
                <a:moveTo>
                  <a:pt x="126991" y="0"/>
                </a:moveTo>
                <a:lnTo>
                  <a:pt x="7197734" y="0"/>
                </a:lnTo>
                <a:cubicBezTo>
                  <a:pt x="7267869" y="0"/>
                  <a:pt x="7324725" y="56856"/>
                  <a:pt x="7324725" y="126991"/>
                </a:cubicBezTo>
                <a:lnTo>
                  <a:pt x="7324725" y="2022484"/>
                </a:lnTo>
                <a:cubicBezTo>
                  <a:pt x="7324725" y="2092619"/>
                  <a:pt x="7267869" y="2149475"/>
                  <a:pt x="7197734" y="2149475"/>
                </a:cubicBezTo>
                <a:lnTo>
                  <a:pt x="126991" y="2149475"/>
                </a:lnTo>
                <a:cubicBezTo>
                  <a:pt x="56856" y="2149475"/>
                  <a:pt x="0" y="2092619"/>
                  <a:pt x="0" y="2022484"/>
                </a:cubicBezTo>
                <a:lnTo>
                  <a:pt x="0" y="126991"/>
                </a:lnTo>
                <a:cubicBezTo>
                  <a:pt x="0" y="56903"/>
                  <a:pt x="56903" y="0"/>
                  <a:pt x="126991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3F5FE353-DF3F-12B7-C935-04F81FCD4DDE}"/>
              </a:ext>
            </a:extLst>
          </p:cNvPr>
          <p:cNvSpPr/>
          <p:nvPr/>
        </p:nvSpPr>
        <p:spPr>
          <a:xfrm>
            <a:off x="4737100" y="4723996"/>
            <a:ext cx="703262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خيارات المستخدم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2142E31F-39E7-9929-F543-76A4DF39AE62}"/>
              </a:ext>
            </a:extLst>
          </p:cNvPr>
          <p:cNvSpPr/>
          <p:nvPr/>
        </p:nvSpPr>
        <p:spPr>
          <a:xfrm>
            <a:off x="4740275" y="5171671"/>
            <a:ext cx="6935788" cy="609600"/>
          </a:xfrm>
          <a:custGeom>
            <a:avLst/>
            <a:gdLst/>
            <a:ahLst/>
            <a:cxnLst/>
            <a:rect l="l" t="t" r="r" b="b"/>
            <a:pathLst>
              <a:path w="6935788" h="609600">
                <a:moveTo>
                  <a:pt x="63502" y="0"/>
                </a:moveTo>
                <a:lnTo>
                  <a:pt x="6872285" y="0"/>
                </a:lnTo>
                <a:cubicBezTo>
                  <a:pt x="6907357" y="0"/>
                  <a:pt x="6935788" y="28431"/>
                  <a:pt x="6935788" y="63502"/>
                </a:cubicBezTo>
                <a:lnTo>
                  <a:pt x="6935788" y="546098"/>
                </a:lnTo>
                <a:cubicBezTo>
                  <a:pt x="6935788" y="581169"/>
                  <a:pt x="6907357" y="609600"/>
                  <a:pt x="6872285" y="609600"/>
                </a:cubicBezTo>
                <a:lnTo>
                  <a:pt x="63502" y="609600"/>
                </a:lnTo>
                <a:cubicBezTo>
                  <a:pt x="28431" y="609600"/>
                  <a:pt x="0" y="581169"/>
                  <a:pt x="0" y="546098"/>
                </a:cubicBezTo>
                <a:lnTo>
                  <a:pt x="0" y="63502"/>
                </a:lnTo>
                <a:cubicBezTo>
                  <a:pt x="0" y="28431"/>
                  <a:pt x="28431" y="0"/>
                  <a:pt x="63502" y="0"/>
                </a:cubicBezTo>
                <a:close/>
              </a:path>
            </a:pathLst>
          </a:custGeom>
          <a:solidFill>
            <a:srgbClr val="4CAF50">
              <a:alpha val="30196"/>
            </a:srgbClr>
          </a:solidFill>
          <a:ln w="10160">
            <a:solidFill>
              <a:srgbClr val="4CAF50">
                <a:alpha val="50196"/>
              </a:srgbClr>
            </a:solidFill>
            <a:prstDash val="solid"/>
          </a:ln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DB96FDC7-30E3-74BC-B749-416E07974951}"/>
              </a:ext>
            </a:extLst>
          </p:cNvPr>
          <p:cNvSpPr/>
          <p:nvPr/>
        </p:nvSpPr>
        <p:spPr>
          <a:xfrm>
            <a:off x="11226800" y="531772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FDE37BB4-C108-4D8E-4BE3-C53471E13F59}"/>
              </a:ext>
            </a:extLst>
          </p:cNvPr>
          <p:cNvSpPr/>
          <p:nvPr/>
        </p:nvSpPr>
        <p:spPr>
          <a:xfrm>
            <a:off x="11195050" y="5317720"/>
            <a:ext cx="381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1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FB28B9B4-EA46-276F-1C64-A1C23C6B403E}"/>
              </a:ext>
            </a:extLst>
          </p:cNvPr>
          <p:cNvSpPr/>
          <p:nvPr/>
        </p:nvSpPr>
        <p:spPr>
          <a:xfrm>
            <a:off x="10097988" y="5301845"/>
            <a:ext cx="1095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زر Start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CC163ABA-ECF9-B76E-3C46-6399B37C31D5}"/>
              </a:ext>
            </a:extLst>
          </p:cNvPr>
          <p:cNvSpPr/>
          <p:nvPr/>
        </p:nvSpPr>
        <p:spPr>
          <a:xfrm>
            <a:off x="10097988" y="5492345"/>
            <a:ext cx="1087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للبدء في عملية التحليل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764D1B7D-351A-E161-090A-B112ED4B00EF}"/>
              </a:ext>
            </a:extLst>
          </p:cNvPr>
          <p:cNvSpPr/>
          <p:nvPr/>
        </p:nvSpPr>
        <p:spPr>
          <a:xfrm>
            <a:off x="4737100" y="5879693"/>
            <a:ext cx="6937375" cy="603250"/>
          </a:xfrm>
          <a:custGeom>
            <a:avLst/>
            <a:gdLst/>
            <a:ahLst/>
            <a:cxnLst/>
            <a:rect l="l" t="t" r="r" b="b"/>
            <a:pathLst>
              <a:path w="6937375" h="603250">
                <a:moveTo>
                  <a:pt x="63498" y="0"/>
                </a:moveTo>
                <a:lnTo>
                  <a:pt x="6873877" y="0"/>
                </a:lnTo>
                <a:cubicBezTo>
                  <a:pt x="6908946" y="0"/>
                  <a:pt x="6937375" y="28429"/>
                  <a:pt x="6937375" y="63498"/>
                </a:cubicBezTo>
                <a:lnTo>
                  <a:pt x="6937375" y="539752"/>
                </a:lnTo>
                <a:cubicBezTo>
                  <a:pt x="6937375" y="574821"/>
                  <a:pt x="6908946" y="603250"/>
                  <a:pt x="6873877" y="603250"/>
                </a:cubicBezTo>
                <a:lnTo>
                  <a:pt x="63498" y="603250"/>
                </a:lnTo>
                <a:cubicBezTo>
                  <a:pt x="28429" y="603250"/>
                  <a:pt x="0" y="574821"/>
                  <a:pt x="0" y="539752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E9124B00-6301-2671-B016-17DC56A998BA}"/>
              </a:ext>
            </a:extLst>
          </p:cNvPr>
          <p:cNvSpPr/>
          <p:nvPr/>
        </p:nvSpPr>
        <p:spPr>
          <a:xfrm>
            <a:off x="11233150" y="6022568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49B7C4F5-CCF9-ECC3-C123-6C71E4F0F52F}"/>
              </a:ext>
            </a:extLst>
          </p:cNvPr>
          <p:cNvSpPr/>
          <p:nvPr/>
        </p:nvSpPr>
        <p:spPr>
          <a:xfrm>
            <a:off x="11201400" y="6022568"/>
            <a:ext cx="381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2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E8DBA924-30AB-FB71-F229-C43D4C2C8D42}"/>
              </a:ext>
            </a:extLst>
          </p:cNvPr>
          <p:cNvSpPr/>
          <p:nvPr/>
        </p:nvSpPr>
        <p:spPr>
          <a:xfrm>
            <a:off x="10109994" y="6006693"/>
            <a:ext cx="1095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اختيار مصدر الإدخال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FAD8C803-5B9B-4B6B-0324-3A1D9976DCF0}"/>
              </a:ext>
            </a:extLst>
          </p:cNvPr>
          <p:cNvSpPr/>
          <p:nvPr/>
        </p:nvSpPr>
        <p:spPr>
          <a:xfrm>
            <a:off x="10109994" y="6197193"/>
            <a:ext cx="1087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كاميرا أو ملف فيديو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1C8AFA43-7FC3-CE02-8EC8-CF77A1EE57B2}"/>
              </a:ext>
            </a:extLst>
          </p:cNvPr>
          <p:cNvSpPr/>
          <p:nvPr/>
        </p:nvSpPr>
        <p:spPr>
          <a:xfrm>
            <a:off x="320675" y="1247368"/>
            <a:ext cx="3959225" cy="3879850"/>
          </a:xfrm>
          <a:custGeom>
            <a:avLst/>
            <a:gdLst/>
            <a:ahLst/>
            <a:cxnLst/>
            <a:rect l="l" t="t" r="r" b="b"/>
            <a:pathLst>
              <a:path w="3959225" h="3879850">
                <a:moveTo>
                  <a:pt x="126987" y="0"/>
                </a:moveTo>
                <a:lnTo>
                  <a:pt x="3832238" y="0"/>
                </a:lnTo>
                <a:cubicBezTo>
                  <a:pt x="3902371" y="0"/>
                  <a:pt x="3959225" y="56854"/>
                  <a:pt x="3959225" y="126987"/>
                </a:cubicBezTo>
                <a:lnTo>
                  <a:pt x="3959225" y="3752863"/>
                </a:lnTo>
                <a:cubicBezTo>
                  <a:pt x="3959225" y="3822996"/>
                  <a:pt x="3902371" y="3879850"/>
                  <a:pt x="3832238" y="3879850"/>
                </a:cubicBezTo>
                <a:lnTo>
                  <a:pt x="126987" y="3879850"/>
                </a:lnTo>
                <a:cubicBezTo>
                  <a:pt x="56854" y="3879850"/>
                  <a:pt x="0" y="3822996"/>
                  <a:pt x="0" y="3752863"/>
                </a:cubicBezTo>
                <a:lnTo>
                  <a:pt x="0" y="126987"/>
                </a:lnTo>
                <a:cubicBezTo>
                  <a:pt x="0" y="56854"/>
                  <a:pt x="56854" y="0"/>
                  <a:pt x="126987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6BA2566A-EE28-B86E-4519-DA88E9051B36}"/>
              </a:ext>
            </a:extLst>
          </p:cNvPr>
          <p:cNvSpPr/>
          <p:nvPr/>
        </p:nvSpPr>
        <p:spPr>
          <a:xfrm>
            <a:off x="466725" y="1441041"/>
            <a:ext cx="366712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واجهة اختيار مصدر الإدخال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0" name="Shape 37">
            <a:extLst>
              <a:ext uri="{FF2B5EF4-FFF2-40B4-BE49-F238E27FC236}">
                <a16:creationId xmlns:a16="http://schemas.microsoft.com/office/drawing/2014/main" id="{CDD036ED-3EEF-578F-EB1B-01B539285FBF}"/>
              </a:ext>
            </a:extLst>
          </p:cNvPr>
          <p:cNvSpPr/>
          <p:nvPr/>
        </p:nvSpPr>
        <p:spPr>
          <a:xfrm>
            <a:off x="2349500" y="4298541"/>
            <a:ext cx="1738313" cy="635000"/>
          </a:xfrm>
          <a:custGeom>
            <a:avLst/>
            <a:gdLst/>
            <a:ahLst/>
            <a:cxnLst/>
            <a:rect l="l" t="t" r="r" b="b"/>
            <a:pathLst>
              <a:path w="1738313" h="635000">
                <a:moveTo>
                  <a:pt x="63500" y="0"/>
                </a:moveTo>
                <a:lnTo>
                  <a:pt x="1674813" y="0"/>
                </a:lnTo>
                <a:cubicBezTo>
                  <a:pt x="1709859" y="0"/>
                  <a:pt x="1738313" y="28453"/>
                  <a:pt x="1738313" y="63500"/>
                </a:cubicBezTo>
                <a:lnTo>
                  <a:pt x="1738313" y="571500"/>
                </a:lnTo>
                <a:cubicBezTo>
                  <a:pt x="1738313" y="606547"/>
                  <a:pt x="1709859" y="635000"/>
                  <a:pt x="1674813" y="635000"/>
                </a:cubicBezTo>
                <a:lnTo>
                  <a:pt x="63500" y="635000"/>
                </a:lnTo>
                <a:cubicBezTo>
                  <a:pt x="28453" y="635000"/>
                  <a:pt x="0" y="606547"/>
                  <a:pt x="0" y="571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41" name="Shape 38">
            <a:extLst>
              <a:ext uri="{FF2B5EF4-FFF2-40B4-BE49-F238E27FC236}">
                <a16:creationId xmlns:a16="http://schemas.microsoft.com/office/drawing/2014/main" id="{B2D15CDD-6A76-9ECC-60FB-67F195BD0085}"/>
              </a:ext>
            </a:extLst>
          </p:cNvPr>
          <p:cNvSpPr/>
          <p:nvPr/>
        </p:nvSpPr>
        <p:spPr>
          <a:xfrm>
            <a:off x="3124200" y="4393791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55476" y="24110"/>
                </a:moveTo>
                <a:lnTo>
                  <a:pt x="51606" y="35719"/>
                </a:lnTo>
                <a:lnTo>
                  <a:pt x="23812" y="35719"/>
                </a:lnTo>
                <a:cubicBezTo>
                  <a:pt x="10678" y="35719"/>
                  <a:pt x="0" y="46397"/>
                  <a:pt x="0" y="59531"/>
                </a:cubicBezTo>
                <a:lnTo>
                  <a:pt x="0" y="154781"/>
                </a:lnTo>
                <a:cubicBezTo>
                  <a:pt x="0" y="167915"/>
                  <a:pt x="10678" y="178594"/>
                  <a:pt x="23812" y="178594"/>
                </a:cubicBezTo>
                <a:lnTo>
                  <a:pt x="166688" y="178594"/>
                </a:lnTo>
                <a:cubicBezTo>
                  <a:pt x="179822" y="178594"/>
                  <a:pt x="190500" y="167915"/>
                  <a:pt x="190500" y="154781"/>
                </a:cubicBezTo>
                <a:lnTo>
                  <a:pt x="190500" y="59531"/>
                </a:lnTo>
                <a:cubicBezTo>
                  <a:pt x="190500" y="46397"/>
                  <a:pt x="179822" y="35719"/>
                  <a:pt x="166688" y="35719"/>
                </a:cubicBezTo>
                <a:lnTo>
                  <a:pt x="138894" y="35719"/>
                </a:lnTo>
                <a:lnTo>
                  <a:pt x="135024" y="24110"/>
                </a:lnTo>
                <a:cubicBezTo>
                  <a:pt x="132606" y="16818"/>
                  <a:pt x="125797" y="11906"/>
                  <a:pt x="118095" y="11906"/>
                </a:cubicBezTo>
                <a:lnTo>
                  <a:pt x="72405" y="11906"/>
                </a:lnTo>
                <a:cubicBezTo>
                  <a:pt x="64703" y="11906"/>
                  <a:pt x="57894" y="16818"/>
                  <a:pt x="55476" y="24110"/>
                </a:cubicBezTo>
                <a:close/>
                <a:moveTo>
                  <a:pt x="95250" y="71438"/>
                </a:moveTo>
                <a:cubicBezTo>
                  <a:pt x="114964" y="71438"/>
                  <a:pt x="130969" y="87443"/>
                  <a:pt x="130969" y="107156"/>
                </a:cubicBezTo>
                <a:cubicBezTo>
                  <a:pt x="130969" y="126870"/>
                  <a:pt x="114964" y="142875"/>
                  <a:pt x="95250" y="142875"/>
                </a:cubicBezTo>
                <a:cubicBezTo>
                  <a:pt x="75536" y="142875"/>
                  <a:pt x="59531" y="126870"/>
                  <a:pt x="59531" y="107156"/>
                </a:cubicBezTo>
                <a:cubicBezTo>
                  <a:pt x="59531" y="87443"/>
                  <a:pt x="75536" y="71438"/>
                  <a:pt x="95250" y="71438"/>
                </a:cubicBez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42" name="Text 39">
            <a:extLst>
              <a:ext uri="{FF2B5EF4-FFF2-40B4-BE49-F238E27FC236}">
                <a16:creationId xmlns:a16="http://schemas.microsoft.com/office/drawing/2014/main" id="{854D971F-42C3-E48C-7289-CA69BCE2D832}"/>
              </a:ext>
            </a:extLst>
          </p:cNvPr>
          <p:cNvSpPr/>
          <p:nvPr/>
        </p:nvSpPr>
        <p:spPr>
          <a:xfrm>
            <a:off x="2413000" y="4647791"/>
            <a:ext cx="1611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كاميرا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3" name="Shape 40">
            <a:extLst>
              <a:ext uri="{FF2B5EF4-FFF2-40B4-BE49-F238E27FC236}">
                <a16:creationId xmlns:a16="http://schemas.microsoft.com/office/drawing/2014/main" id="{A51A1454-FCB2-2A1C-A14F-3BA67F44202B}"/>
              </a:ext>
            </a:extLst>
          </p:cNvPr>
          <p:cNvSpPr/>
          <p:nvPr/>
        </p:nvSpPr>
        <p:spPr>
          <a:xfrm>
            <a:off x="514350" y="4298541"/>
            <a:ext cx="1738313" cy="635000"/>
          </a:xfrm>
          <a:custGeom>
            <a:avLst/>
            <a:gdLst/>
            <a:ahLst/>
            <a:cxnLst/>
            <a:rect l="l" t="t" r="r" b="b"/>
            <a:pathLst>
              <a:path w="1738313" h="635000">
                <a:moveTo>
                  <a:pt x="63500" y="0"/>
                </a:moveTo>
                <a:lnTo>
                  <a:pt x="1674813" y="0"/>
                </a:lnTo>
                <a:cubicBezTo>
                  <a:pt x="1709859" y="0"/>
                  <a:pt x="1738313" y="28453"/>
                  <a:pt x="1738313" y="63500"/>
                </a:cubicBezTo>
                <a:lnTo>
                  <a:pt x="1738313" y="571500"/>
                </a:lnTo>
                <a:cubicBezTo>
                  <a:pt x="1738313" y="606547"/>
                  <a:pt x="1709859" y="635000"/>
                  <a:pt x="1674813" y="635000"/>
                </a:cubicBezTo>
                <a:lnTo>
                  <a:pt x="63500" y="635000"/>
                </a:lnTo>
                <a:cubicBezTo>
                  <a:pt x="28453" y="635000"/>
                  <a:pt x="0" y="606547"/>
                  <a:pt x="0" y="5715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44" name="Shape 41">
            <a:extLst>
              <a:ext uri="{FF2B5EF4-FFF2-40B4-BE49-F238E27FC236}">
                <a16:creationId xmlns:a16="http://schemas.microsoft.com/office/drawing/2014/main" id="{213214E9-3426-2ED5-F7CA-AA0598DBEBB3}"/>
              </a:ext>
            </a:extLst>
          </p:cNvPr>
          <p:cNvSpPr/>
          <p:nvPr/>
        </p:nvSpPr>
        <p:spPr>
          <a:xfrm>
            <a:off x="1277144" y="4393791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35719" y="23812"/>
                </a:moveTo>
                <a:cubicBezTo>
                  <a:pt x="22585" y="23812"/>
                  <a:pt x="11906" y="34491"/>
                  <a:pt x="11906" y="47625"/>
                </a:cubicBezTo>
                <a:lnTo>
                  <a:pt x="11906" y="142875"/>
                </a:lnTo>
                <a:cubicBezTo>
                  <a:pt x="11906" y="156009"/>
                  <a:pt x="22585" y="166688"/>
                  <a:pt x="35719" y="166688"/>
                </a:cubicBezTo>
                <a:lnTo>
                  <a:pt x="130969" y="166688"/>
                </a:lnTo>
                <a:cubicBezTo>
                  <a:pt x="144103" y="166688"/>
                  <a:pt x="154781" y="156009"/>
                  <a:pt x="154781" y="142875"/>
                </a:cubicBezTo>
                <a:lnTo>
                  <a:pt x="154781" y="47625"/>
                </a:lnTo>
                <a:cubicBezTo>
                  <a:pt x="154781" y="34491"/>
                  <a:pt x="144103" y="23812"/>
                  <a:pt x="130969" y="23812"/>
                </a:cubicBezTo>
                <a:lnTo>
                  <a:pt x="35719" y="23812"/>
                </a:lnTo>
                <a:close/>
                <a:moveTo>
                  <a:pt x="172641" y="125016"/>
                </a:moveTo>
                <a:lnTo>
                  <a:pt x="199988" y="146893"/>
                </a:lnTo>
                <a:cubicBezTo>
                  <a:pt x="201550" y="148158"/>
                  <a:pt x="203485" y="148828"/>
                  <a:pt x="205494" y="148828"/>
                </a:cubicBezTo>
                <a:cubicBezTo>
                  <a:pt x="210369" y="148828"/>
                  <a:pt x="214313" y="144884"/>
                  <a:pt x="214313" y="140010"/>
                </a:cubicBezTo>
                <a:lnTo>
                  <a:pt x="214313" y="50490"/>
                </a:lnTo>
                <a:cubicBezTo>
                  <a:pt x="214313" y="45616"/>
                  <a:pt x="210369" y="41672"/>
                  <a:pt x="205494" y="41672"/>
                </a:cubicBezTo>
                <a:cubicBezTo>
                  <a:pt x="203485" y="41672"/>
                  <a:pt x="201550" y="42342"/>
                  <a:pt x="199988" y="43607"/>
                </a:cubicBezTo>
                <a:lnTo>
                  <a:pt x="172641" y="65484"/>
                </a:lnTo>
                <a:lnTo>
                  <a:pt x="172641" y="125016"/>
                </a:ln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45" name="Text 42">
            <a:extLst>
              <a:ext uri="{FF2B5EF4-FFF2-40B4-BE49-F238E27FC236}">
                <a16:creationId xmlns:a16="http://schemas.microsoft.com/office/drawing/2014/main" id="{1BC44780-F94E-AFDD-E7FC-BE7B9A71D54D}"/>
              </a:ext>
            </a:extLst>
          </p:cNvPr>
          <p:cNvSpPr/>
          <p:nvPr/>
        </p:nvSpPr>
        <p:spPr>
          <a:xfrm>
            <a:off x="577850" y="4647791"/>
            <a:ext cx="1611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فيديو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6" name="Shape 43">
            <a:extLst>
              <a:ext uri="{FF2B5EF4-FFF2-40B4-BE49-F238E27FC236}">
                <a16:creationId xmlns:a16="http://schemas.microsoft.com/office/drawing/2014/main" id="{D5098051-9F24-7710-F27E-5A6F6D9174A6}"/>
              </a:ext>
            </a:extLst>
          </p:cNvPr>
          <p:cNvSpPr/>
          <p:nvPr/>
        </p:nvSpPr>
        <p:spPr>
          <a:xfrm>
            <a:off x="320675" y="5292323"/>
            <a:ext cx="3959225" cy="1387475"/>
          </a:xfrm>
          <a:custGeom>
            <a:avLst/>
            <a:gdLst/>
            <a:ahLst/>
            <a:cxnLst/>
            <a:rect l="l" t="t" r="r" b="b"/>
            <a:pathLst>
              <a:path w="3959225" h="1387475">
                <a:moveTo>
                  <a:pt x="126996" y="0"/>
                </a:moveTo>
                <a:lnTo>
                  <a:pt x="3832229" y="0"/>
                </a:lnTo>
                <a:cubicBezTo>
                  <a:pt x="3902367" y="0"/>
                  <a:pt x="3959225" y="56858"/>
                  <a:pt x="3959225" y="126996"/>
                </a:cubicBezTo>
                <a:lnTo>
                  <a:pt x="3959225" y="1260479"/>
                </a:lnTo>
                <a:cubicBezTo>
                  <a:pt x="3959225" y="1330617"/>
                  <a:pt x="3902367" y="1387475"/>
                  <a:pt x="3832229" y="1387475"/>
                </a:cubicBezTo>
                <a:lnTo>
                  <a:pt x="126996" y="1387475"/>
                </a:lnTo>
                <a:cubicBezTo>
                  <a:pt x="56858" y="1387475"/>
                  <a:pt x="0" y="1330617"/>
                  <a:pt x="0" y="1260479"/>
                </a:cubicBezTo>
                <a:lnTo>
                  <a:pt x="0" y="126996"/>
                </a:lnTo>
                <a:cubicBezTo>
                  <a:pt x="0" y="56858"/>
                  <a:pt x="56858" y="0"/>
                  <a:pt x="126996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sp>
        <p:nvSpPr>
          <p:cNvPr id="47" name="Text 44">
            <a:extLst>
              <a:ext uri="{FF2B5EF4-FFF2-40B4-BE49-F238E27FC236}">
                <a16:creationId xmlns:a16="http://schemas.microsoft.com/office/drawing/2014/main" id="{5CF7F610-4FAD-6921-0B3B-E6BFB90EE096}"/>
              </a:ext>
            </a:extLst>
          </p:cNvPr>
          <p:cNvSpPr/>
          <p:nvPr/>
        </p:nvSpPr>
        <p:spPr>
          <a:xfrm>
            <a:off x="482600" y="5454246"/>
            <a:ext cx="3706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المكتبة المستخدمة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8" name="Shape 45">
            <a:extLst>
              <a:ext uri="{FF2B5EF4-FFF2-40B4-BE49-F238E27FC236}">
                <a16:creationId xmlns:a16="http://schemas.microsoft.com/office/drawing/2014/main" id="{3B93ED9E-E007-CE3C-5667-FD7466561C66}"/>
              </a:ext>
            </a:extLst>
          </p:cNvPr>
          <p:cNvSpPr/>
          <p:nvPr/>
        </p:nvSpPr>
        <p:spPr>
          <a:xfrm>
            <a:off x="485775" y="5774921"/>
            <a:ext cx="3633787" cy="736600"/>
          </a:xfrm>
          <a:custGeom>
            <a:avLst/>
            <a:gdLst/>
            <a:ahLst/>
            <a:cxnLst/>
            <a:rect l="l" t="t" r="r" b="b"/>
            <a:pathLst>
              <a:path w="3633787" h="736600">
                <a:moveTo>
                  <a:pt x="63502" y="0"/>
                </a:moveTo>
                <a:lnTo>
                  <a:pt x="3570285" y="0"/>
                </a:lnTo>
                <a:cubicBezTo>
                  <a:pt x="3605333" y="0"/>
                  <a:pt x="3633787" y="28454"/>
                  <a:pt x="3633787" y="63502"/>
                </a:cubicBezTo>
                <a:lnTo>
                  <a:pt x="3633787" y="673098"/>
                </a:lnTo>
                <a:cubicBezTo>
                  <a:pt x="3633787" y="708146"/>
                  <a:pt x="3605333" y="736600"/>
                  <a:pt x="3570285" y="736600"/>
                </a:cubicBezTo>
                <a:lnTo>
                  <a:pt x="63502" y="736600"/>
                </a:lnTo>
                <a:cubicBezTo>
                  <a:pt x="28454" y="736600"/>
                  <a:pt x="0" y="708146"/>
                  <a:pt x="0" y="673098"/>
                </a:cubicBezTo>
                <a:lnTo>
                  <a:pt x="0" y="63502"/>
                </a:lnTo>
                <a:cubicBezTo>
                  <a:pt x="0" y="28454"/>
                  <a:pt x="28454" y="0"/>
                  <a:pt x="63502" y="0"/>
                </a:cubicBezTo>
                <a:close/>
              </a:path>
            </a:pathLst>
          </a:custGeom>
          <a:solidFill>
            <a:srgbClr val="4CAF50">
              <a:alpha val="30196"/>
            </a:srgbClr>
          </a:solidFill>
          <a:ln w="10160">
            <a:solidFill>
              <a:srgbClr val="4CAF50">
                <a:alpha val="50196"/>
              </a:srgbClr>
            </a:solidFill>
            <a:prstDash val="solid"/>
          </a:ln>
        </p:spPr>
      </p:sp>
      <p:sp>
        <p:nvSpPr>
          <p:cNvPr id="49" name="Text 46">
            <a:extLst>
              <a:ext uri="{FF2B5EF4-FFF2-40B4-BE49-F238E27FC236}">
                <a16:creationId xmlns:a16="http://schemas.microsoft.com/office/drawing/2014/main" id="{9D07D6EF-D7A5-55A1-76B7-EF494E8F96DD}"/>
              </a:ext>
            </a:extLst>
          </p:cNvPr>
          <p:cNvSpPr/>
          <p:nvPr/>
        </p:nvSpPr>
        <p:spPr>
          <a:xfrm>
            <a:off x="576263" y="5905095"/>
            <a:ext cx="3452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Tkinter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0" name="Text 47">
            <a:extLst>
              <a:ext uri="{FF2B5EF4-FFF2-40B4-BE49-F238E27FC236}">
                <a16:creationId xmlns:a16="http://schemas.microsoft.com/office/drawing/2014/main" id="{0DCB845F-E997-345E-2732-8463266131E0}"/>
              </a:ext>
            </a:extLst>
          </p:cNvPr>
          <p:cNvSpPr/>
          <p:nvPr/>
        </p:nvSpPr>
        <p:spPr>
          <a:xfrm>
            <a:off x="584200" y="6190845"/>
            <a:ext cx="3436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مكتبة Python لبناء واجهات المستخدم الرسومية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52" name="صورة 51" descr="صورة تحتوي على نص, برمجيات, برامج الوسائط المتعددة, وسائط متعددة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8918F8BB-4851-BFEA-A374-94D39FC1C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" y="1913523"/>
            <a:ext cx="3566670" cy="2160377"/>
          </a:xfrm>
          <a:prstGeom prst="rect">
            <a:avLst/>
          </a:prstGeom>
        </p:spPr>
      </p:pic>
      <p:pic>
        <p:nvPicPr>
          <p:cNvPr id="6" name="صورة 5" descr="صورة تحتوي على نص, برمجيات, برامج الوسائط المتعددة, وسائط متعددة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C6E6E123-B0A0-3821-24F1-483720EE3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496" y="1918027"/>
            <a:ext cx="3652603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509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84471" y="317500"/>
            <a:ext cx="388938" cy="254000"/>
          </a:xfrm>
          <a:custGeom>
            <a:avLst/>
            <a:gdLst/>
            <a:ahLst/>
            <a:cxnLst/>
            <a:rect l="l" t="t" r="r" b="b"/>
            <a:pathLst>
              <a:path w="388938" h="254000">
                <a:moveTo>
                  <a:pt x="127000" y="0"/>
                </a:moveTo>
                <a:lnTo>
                  <a:pt x="261937" y="0"/>
                </a:lnTo>
                <a:cubicBezTo>
                  <a:pt x="332031" y="0"/>
                  <a:pt x="388938" y="56907"/>
                  <a:pt x="388938" y="127000"/>
                </a:cubicBezTo>
                <a:lnTo>
                  <a:pt x="388938" y="127000"/>
                </a:lnTo>
                <a:cubicBezTo>
                  <a:pt x="388938" y="197093"/>
                  <a:pt x="332031" y="254000"/>
                  <a:pt x="261937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11583145" y="374652"/>
            <a:ext cx="191591" cy="146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13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Text 2"/>
          <p:cNvSpPr/>
          <p:nvPr/>
        </p:nvSpPr>
        <p:spPr>
          <a:xfrm>
            <a:off x="214859" y="834708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نتائج التطبيق العملي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839565" y="1520890"/>
            <a:ext cx="4963497" cy="2920481"/>
          </a:xfrm>
          <a:custGeom>
            <a:avLst/>
            <a:gdLst/>
            <a:ahLst/>
            <a:cxnLst/>
            <a:rect l="l" t="t" r="r" b="b"/>
            <a:pathLst>
              <a:path w="7324725" h="2578100">
                <a:moveTo>
                  <a:pt x="126997" y="0"/>
                </a:moveTo>
                <a:lnTo>
                  <a:pt x="7197728" y="0"/>
                </a:lnTo>
                <a:cubicBezTo>
                  <a:pt x="7267866" y="0"/>
                  <a:pt x="7324725" y="56859"/>
                  <a:pt x="7324725" y="126997"/>
                </a:cubicBezTo>
                <a:lnTo>
                  <a:pt x="7324725" y="2451103"/>
                </a:lnTo>
                <a:cubicBezTo>
                  <a:pt x="7324725" y="2521241"/>
                  <a:pt x="7267866" y="2578100"/>
                  <a:pt x="7197728" y="2578100"/>
                </a:cubicBezTo>
                <a:lnTo>
                  <a:pt x="126997" y="2578100"/>
                </a:lnTo>
                <a:cubicBezTo>
                  <a:pt x="56859" y="2578100"/>
                  <a:pt x="0" y="2521241"/>
                  <a:pt x="0" y="2451103"/>
                </a:cubicBezTo>
                <a:lnTo>
                  <a:pt x="0" y="126997"/>
                </a:lnTo>
                <a:cubicBezTo>
                  <a:pt x="0" y="56906"/>
                  <a:pt x="56906" y="0"/>
                  <a:pt x="126997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pic>
        <p:nvPicPr>
          <p:cNvPr id="53" name="صورة 52" descr="صورة تحتوي على برامج الوسائط المتعددة, لقطة شاشة, برنامج الرسومات, برمجيات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94CF1487-BB14-6EDF-DC22-F4CD03685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190" y="1696622"/>
            <a:ext cx="4673161" cy="2625002"/>
          </a:xfrm>
          <a:prstGeom prst="rect">
            <a:avLst/>
          </a:prstGeom>
        </p:spPr>
      </p:pic>
      <p:sp>
        <p:nvSpPr>
          <p:cNvPr id="55" name="Shape 5">
            <a:extLst>
              <a:ext uri="{FF2B5EF4-FFF2-40B4-BE49-F238E27FC236}">
                <a16:creationId xmlns:a16="http://schemas.microsoft.com/office/drawing/2014/main" id="{043A0EFB-5EFB-A277-4395-152C0BB23026}"/>
              </a:ext>
            </a:extLst>
          </p:cNvPr>
          <p:cNvSpPr/>
          <p:nvPr/>
        </p:nvSpPr>
        <p:spPr>
          <a:xfrm>
            <a:off x="560693" y="3245885"/>
            <a:ext cx="4963497" cy="2920481"/>
          </a:xfrm>
          <a:custGeom>
            <a:avLst/>
            <a:gdLst/>
            <a:ahLst/>
            <a:cxnLst/>
            <a:rect l="l" t="t" r="r" b="b"/>
            <a:pathLst>
              <a:path w="7324725" h="2578100">
                <a:moveTo>
                  <a:pt x="126997" y="0"/>
                </a:moveTo>
                <a:lnTo>
                  <a:pt x="7197728" y="0"/>
                </a:lnTo>
                <a:cubicBezTo>
                  <a:pt x="7267866" y="0"/>
                  <a:pt x="7324725" y="56859"/>
                  <a:pt x="7324725" y="126997"/>
                </a:cubicBezTo>
                <a:lnTo>
                  <a:pt x="7324725" y="2451103"/>
                </a:lnTo>
                <a:cubicBezTo>
                  <a:pt x="7324725" y="2521241"/>
                  <a:pt x="7267866" y="2578100"/>
                  <a:pt x="7197728" y="2578100"/>
                </a:cubicBezTo>
                <a:lnTo>
                  <a:pt x="126997" y="2578100"/>
                </a:lnTo>
                <a:cubicBezTo>
                  <a:pt x="56859" y="2578100"/>
                  <a:pt x="0" y="2521241"/>
                  <a:pt x="0" y="2451103"/>
                </a:cubicBezTo>
                <a:lnTo>
                  <a:pt x="0" y="126997"/>
                </a:lnTo>
                <a:cubicBezTo>
                  <a:pt x="0" y="56906"/>
                  <a:pt x="56906" y="0"/>
                  <a:pt x="126997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5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40000"/>
              </a:srgbClr>
            </a:solidFill>
            <a:prstDash val="solid"/>
          </a:ln>
        </p:spPr>
      </p:sp>
      <p:pic>
        <p:nvPicPr>
          <p:cNvPr id="51" name="صورة 50" descr="صورة تحتوي على نص, برامج الوسائط المتعددة, برمجيات, لقطة شاشة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2E293DC5-B005-5CDA-990A-5F1A3187A6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41" y="3393725"/>
            <a:ext cx="4672800" cy="2624799"/>
          </a:xfrm>
          <a:prstGeom prst="rect">
            <a:avLst/>
          </a:prstGeom>
        </p:spPr>
      </p:pic>
      <p:sp>
        <p:nvSpPr>
          <p:cNvPr id="56" name="Shape 15">
            <a:extLst>
              <a:ext uri="{FF2B5EF4-FFF2-40B4-BE49-F238E27FC236}">
                <a16:creationId xmlns:a16="http://schemas.microsoft.com/office/drawing/2014/main" id="{6CF99C71-EBF9-A3A8-5855-C8EE05CCC7A9}"/>
              </a:ext>
            </a:extLst>
          </p:cNvPr>
          <p:cNvSpPr/>
          <p:nvPr/>
        </p:nvSpPr>
        <p:spPr>
          <a:xfrm>
            <a:off x="5219086" y="309120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6B6B"/>
          </a:solidFill>
          <a:ln/>
        </p:spPr>
      </p:sp>
      <p:sp>
        <p:nvSpPr>
          <p:cNvPr id="57" name="Shape 16">
            <a:extLst>
              <a:ext uri="{FF2B5EF4-FFF2-40B4-BE49-F238E27FC236}">
                <a16:creationId xmlns:a16="http://schemas.microsoft.com/office/drawing/2014/main" id="{C574811B-0A86-0A17-7FE9-CFA8106F8CF4}"/>
              </a:ext>
            </a:extLst>
          </p:cNvPr>
          <p:cNvSpPr/>
          <p:nvPr/>
        </p:nvSpPr>
        <p:spPr>
          <a:xfrm>
            <a:off x="5352436" y="322455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100719" y="0"/>
                  <a:pt x="105742" y="3014"/>
                  <a:pt x="108347" y="7813"/>
                </a:cubicBezTo>
                <a:lnTo>
                  <a:pt x="188714" y="156642"/>
                </a:lnTo>
                <a:cubicBezTo>
                  <a:pt x="191207" y="161255"/>
                  <a:pt x="191095" y="166836"/>
                  <a:pt x="188416" y="171338"/>
                </a:cubicBezTo>
                <a:cubicBezTo>
                  <a:pt x="185737" y="175840"/>
                  <a:pt x="180863" y="178594"/>
                  <a:pt x="175617" y="178594"/>
                </a:cubicBezTo>
                <a:lnTo>
                  <a:pt x="14883" y="178594"/>
                </a:lnTo>
                <a:cubicBezTo>
                  <a:pt x="9637" y="178594"/>
                  <a:pt x="4800" y="175840"/>
                  <a:pt x="2084" y="171338"/>
                </a:cubicBezTo>
                <a:cubicBezTo>
                  <a:pt x="-633" y="166836"/>
                  <a:pt x="-707" y="161255"/>
                  <a:pt x="1786" y="156642"/>
                </a:cubicBezTo>
                <a:lnTo>
                  <a:pt x="82153" y="7813"/>
                </a:lnTo>
                <a:cubicBezTo>
                  <a:pt x="84758" y="3014"/>
                  <a:pt x="89781" y="0"/>
                  <a:pt x="95250" y="0"/>
                </a:cubicBezTo>
                <a:close/>
                <a:moveTo>
                  <a:pt x="95250" y="62508"/>
                </a:moveTo>
                <a:cubicBezTo>
                  <a:pt x="90301" y="62508"/>
                  <a:pt x="86320" y="66489"/>
                  <a:pt x="86320" y="71438"/>
                </a:cubicBezTo>
                <a:lnTo>
                  <a:pt x="86320" y="113109"/>
                </a:lnTo>
                <a:cubicBezTo>
                  <a:pt x="86320" y="118058"/>
                  <a:pt x="90301" y="122039"/>
                  <a:pt x="95250" y="122039"/>
                </a:cubicBezTo>
                <a:cubicBezTo>
                  <a:pt x="100199" y="122039"/>
                  <a:pt x="104180" y="118058"/>
                  <a:pt x="104180" y="113109"/>
                </a:cubicBezTo>
                <a:lnTo>
                  <a:pt x="104180" y="71438"/>
                </a:lnTo>
                <a:cubicBezTo>
                  <a:pt x="104180" y="66489"/>
                  <a:pt x="100199" y="62508"/>
                  <a:pt x="95250" y="62508"/>
                </a:cubicBezTo>
                <a:close/>
                <a:moveTo>
                  <a:pt x="105184" y="142875"/>
                </a:moveTo>
                <a:cubicBezTo>
                  <a:pt x="105410" y="139188"/>
                  <a:pt x="103571" y="135679"/>
                  <a:pt x="100410" y="133767"/>
                </a:cubicBezTo>
                <a:cubicBezTo>
                  <a:pt x="97249" y="131855"/>
                  <a:pt x="93288" y="131855"/>
                  <a:pt x="90127" y="133767"/>
                </a:cubicBezTo>
                <a:cubicBezTo>
                  <a:pt x="86966" y="135679"/>
                  <a:pt x="85127" y="139188"/>
                  <a:pt x="85353" y="142875"/>
                </a:cubicBezTo>
                <a:cubicBezTo>
                  <a:pt x="85127" y="146562"/>
                  <a:pt x="86966" y="150071"/>
                  <a:pt x="90127" y="151983"/>
                </a:cubicBezTo>
                <a:cubicBezTo>
                  <a:pt x="93288" y="153895"/>
                  <a:pt x="97249" y="153895"/>
                  <a:pt x="100410" y="151983"/>
                </a:cubicBezTo>
                <a:cubicBezTo>
                  <a:pt x="103571" y="150071"/>
                  <a:pt x="105410" y="146562"/>
                  <a:pt x="105184" y="1428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8" name="Shape 20">
            <a:extLst>
              <a:ext uri="{FF2B5EF4-FFF2-40B4-BE49-F238E27FC236}">
                <a16:creationId xmlns:a16="http://schemas.microsoft.com/office/drawing/2014/main" id="{F5FF44DD-04A5-D2BA-21DC-3A43E904E1B8}"/>
              </a:ext>
            </a:extLst>
          </p:cNvPr>
          <p:cNvSpPr/>
          <p:nvPr/>
        </p:nvSpPr>
        <p:spPr>
          <a:xfrm>
            <a:off x="6679778" y="417350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0"/>
                </a:moveTo>
                <a:lnTo>
                  <a:pt x="342900" y="0"/>
                </a:lnTo>
                <a:cubicBezTo>
                  <a:pt x="405984" y="0"/>
                  <a:pt x="457200" y="51216"/>
                  <a:pt x="457200" y="114300"/>
                </a:cubicBezTo>
                <a:lnTo>
                  <a:pt x="457200" y="342900"/>
                </a:lnTo>
                <a:cubicBezTo>
                  <a:pt x="457200" y="405984"/>
                  <a:pt x="405984" y="457200"/>
                  <a:pt x="34290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66BB6A"/>
          </a:solidFill>
          <a:ln/>
        </p:spPr>
      </p:sp>
      <p:sp>
        <p:nvSpPr>
          <p:cNvPr id="59" name="Shape 21">
            <a:extLst>
              <a:ext uri="{FF2B5EF4-FFF2-40B4-BE49-F238E27FC236}">
                <a16:creationId xmlns:a16="http://schemas.microsoft.com/office/drawing/2014/main" id="{12E38F72-6FE2-7047-B099-E3C62EA351D6}"/>
              </a:ext>
            </a:extLst>
          </p:cNvPr>
          <p:cNvSpPr/>
          <p:nvPr/>
        </p:nvSpPr>
        <p:spPr>
          <a:xfrm>
            <a:off x="6813128" y="4306856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126653" y="79139"/>
                </a:moveTo>
                <a:lnTo>
                  <a:pt x="96887" y="126764"/>
                </a:lnTo>
                <a:cubicBezTo>
                  <a:pt x="95324" y="129257"/>
                  <a:pt x="92646" y="130820"/>
                  <a:pt x="89706" y="130969"/>
                </a:cubicBezTo>
                <a:cubicBezTo>
                  <a:pt x="86767" y="131118"/>
                  <a:pt x="83939" y="129778"/>
                  <a:pt x="82190" y="127397"/>
                </a:cubicBezTo>
                <a:lnTo>
                  <a:pt x="64331" y="103584"/>
                </a:lnTo>
                <a:cubicBezTo>
                  <a:pt x="61354" y="99640"/>
                  <a:pt x="62173" y="94059"/>
                  <a:pt x="66117" y="91083"/>
                </a:cubicBezTo>
                <a:cubicBezTo>
                  <a:pt x="70061" y="88106"/>
                  <a:pt x="75642" y="88925"/>
                  <a:pt x="78618" y="92869"/>
                </a:cubicBezTo>
                <a:lnTo>
                  <a:pt x="88664" y="106263"/>
                </a:lnTo>
                <a:lnTo>
                  <a:pt x="111509" y="69689"/>
                </a:lnTo>
                <a:cubicBezTo>
                  <a:pt x="114114" y="65522"/>
                  <a:pt x="119621" y="64219"/>
                  <a:pt x="123825" y="66861"/>
                </a:cubicBezTo>
                <a:cubicBezTo>
                  <a:pt x="128029" y="69503"/>
                  <a:pt x="129294" y="74972"/>
                  <a:pt x="126653" y="79177"/>
                </a:cubicBezTo>
                <a:close/>
              </a:path>
            </a:pathLst>
          </a:custGeom>
          <a:solidFill>
            <a:srgbClr val="FFFFFF"/>
          </a:solidFill>
          <a:ln/>
        </p:spPr>
      </p: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2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cdn-ildlfgp.nitrocdn.com/7cdfd5d275558db2b571fcd7b31cabc156909a98.jpg"/>
          <p:cNvPicPr>
            <a:picLocks noChangeAspect="1"/>
          </p:cNvPicPr>
          <p:nvPr/>
        </p:nvPicPr>
        <p:blipFill>
          <a:blip r:embed="rId3">
            <a:alphaModFix amt="15000"/>
          </a:blip>
          <a:srcRect t="21875" b="2187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A2F1C">
                  <a:alpha val="95000"/>
                </a:srgbClr>
              </a:gs>
              <a:gs pos="50000">
                <a:srgbClr val="0A2F1C">
                  <a:alpha val="90000"/>
                </a:srgbClr>
              </a:gs>
              <a:gs pos="100000">
                <a:srgbClr val="2E7D32">
                  <a:alpha val="85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11342965" y="381000"/>
            <a:ext cx="466725" cy="304800"/>
          </a:xfrm>
          <a:custGeom>
            <a:avLst/>
            <a:gdLst/>
            <a:ahLst/>
            <a:cxnLst/>
            <a:rect l="l" t="t" r="r" b="b"/>
            <a:pathLst>
              <a:path w="466725" h="304800">
                <a:moveTo>
                  <a:pt x="152400" y="0"/>
                </a:moveTo>
                <a:lnTo>
                  <a:pt x="314325" y="0"/>
                </a:lnTo>
                <a:cubicBezTo>
                  <a:pt x="398437" y="0"/>
                  <a:pt x="466725" y="68288"/>
                  <a:pt x="466725" y="152400"/>
                </a:cubicBezTo>
                <a:lnTo>
                  <a:pt x="466725" y="152400"/>
                </a:lnTo>
                <a:cubicBezTo>
                  <a:pt x="466725" y="236512"/>
                  <a:pt x="398437" y="304800"/>
                  <a:pt x="314325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CAF50">
              <a:alpha val="2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11461372" y="449582"/>
            <a:ext cx="229910" cy="1752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81C784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14</a:t>
            </a:r>
            <a:endParaRPr lang="en-US" sz="20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Text 3"/>
          <p:cNvSpPr/>
          <p:nvPr/>
        </p:nvSpPr>
        <p:spPr>
          <a:xfrm>
            <a:off x="381000" y="8001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الاستنتاجات والتوصيات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0896600" y="13716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CAF50"/>
          </a:solidFill>
          <a:ln/>
        </p:spPr>
      </p:sp>
      <p:sp>
        <p:nvSpPr>
          <p:cNvPr id="8" name="Shape 5"/>
          <p:cNvSpPr/>
          <p:nvPr/>
        </p:nvSpPr>
        <p:spPr>
          <a:xfrm>
            <a:off x="6214110" y="1642110"/>
            <a:ext cx="5589270" cy="3798570"/>
          </a:xfrm>
          <a:custGeom>
            <a:avLst/>
            <a:gdLst/>
            <a:ahLst/>
            <a:cxnLst/>
            <a:rect l="l" t="t" r="r" b="b"/>
            <a:pathLst>
              <a:path w="5589270" h="3798570">
                <a:moveTo>
                  <a:pt x="152399" y="0"/>
                </a:moveTo>
                <a:lnTo>
                  <a:pt x="5436871" y="0"/>
                </a:lnTo>
                <a:cubicBezTo>
                  <a:pt x="5521039" y="0"/>
                  <a:pt x="5589270" y="68231"/>
                  <a:pt x="5589270" y="152399"/>
                </a:cubicBezTo>
                <a:lnTo>
                  <a:pt x="5589270" y="3646171"/>
                </a:lnTo>
                <a:cubicBezTo>
                  <a:pt x="5589270" y="3730339"/>
                  <a:pt x="5521039" y="3798570"/>
                  <a:pt x="5436871" y="3798570"/>
                </a:cubicBezTo>
                <a:lnTo>
                  <a:pt x="152399" y="3798570"/>
                </a:lnTo>
                <a:cubicBezTo>
                  <a:pt x="68231" y="3798570"/>
                  <a:pt x="0" y="3730339"/>
                  <a:pt x="0" y="3646171"/>
                </a:cubicBezTo>
                <a:lnTo>
                  <a:pt x="0" y="152399"/>
                </a:lnTo>
                <a:cubicBezTo>
                  <a:pt x="0" y="68288"/>
                  <a:pt x="68288" y="0"/>
                  <a:pt x="152399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6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50196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46520" y="1874518"/>
            <a:ext cx="52673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الاستنتاجات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1390353" y="2579368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103640" y="-6329"/>
                </a:moveTo>
                <a:cubicBezTo>
                  <a:pt x="102267" y="-9008"/>
                  <a:pt x="99488" y="-10716"/>
                  <a:pt x="96474" y="-10716"/>
                </a:cubicBezTo>
                <a:cubicBezTo>
                  <a:pt x="93460" y="-10716"/>
                  <a:pt x="90681" y="-9008"/>
                  <a:pt x="89308" y="-6329"/>
                </a:cubicBezTo>
                <a:lnTo>
                  <a:pt x="64662" y="41958"/>
                </a:lnTo>
                <a:lnTo>
                  <a:pt x="11117" y="50464"/>
                </a:lnTo>
                <a:cubicBezTo>
                  <a:pt x="8137" y="50933"/>
                  <a:pt x="5659" y="53042"/>
                  <a:pt x="4722" y="55922"/>
                </a:cubicBezTo>
                <a:cubicBezTo>
                  <a:pt x="3784" y="58802"/>
                  <a:pt x="4554" y="61950"/>
                  <a:pt x="6664" y="64093"/>
                </a:cubicBezTo>
                <a:lnTo>
                  <a:pt x="44972" y="102435"/>
                </a:lnTo>
                <a:lnTo>
                  <a:pt x="36534" y="155979"/>
                </a:lnTo>
                <a:cubicBezTo>
                  <a:pt x="36065" y="158960"/>
                  <a:pt x="37304" y="161973"/>
                  <a:pt x="39748" y="163748"/>
                </a:cubicBezTo>
                <a:cubicBezTo>
                  <a:pt x="42193" y="165523"/>
                  <a:pt x="45407" y="165791"/>
                  <a:pt x="48120" y="164418"/>
                </a:cubicBezTo>
                <a:lnTo>
                  <a:pt x="96474" y="139839"/>
                </a:lnTo>
                <a:lnTo>
                  <a:pt x="144795" y="164418"/>
                </a:lnTo>
                <a:cubicBezTo>
                  <a:pt x="147474" y="165791"/>
                  <a:pt x="150722" y="165523"/>
                  <a:pt x="153166" y="163748"/>
                </a:cubicBezTo>
                <a:cubicBezTo>
                  <a:pt x="155611" y="161973"/>
                  <a:pt x="156850" y="158993"/>
                  <a:pt x="156381" y="155979"/>
                </a:cubicBezTo>
                <a:lnTo>
                  <a:pt x="147909" y="102435"/>
                </a:lnTo>
                <a:lnTo>
                  <a:pt x="186217" y="64093"/>
                </a:lnTo>
                <a:cubicBezTo>
                  <a:pt x="188361" y="61950"/>
                  <a:pt x="189097" y="58802"/>
                  <a:pt x="188160" y="55922"/>
                </a:cubicBezTo>
                <a:cubicBezTo>
                  <a:pt x="187222" y="53042"/>
                  <a:pt x="184778" y="50933"/>
                  <a:pt x="181764" y="50464"/>
                </a:cubicBezTo>
                <a:lnTo>
                  <a:pt x="128253" y="41958"/>
                </a:lnTo>
                <a:lnTo>
                  <a:pt x="103640" y="-6329"/>
                </a:ln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11" name="Text 8"/>
          <p:cNvSpPr/>
          <p:nvPr/>
        </p:nvSpPr>
        <p:spPr>
          <a:xfrm>
            <a:off x="6400447" y="2522218"/>
            <a:ext cx="493395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نجح النظام في </a:t>
            </a:r>
            <a:r>
              <a:rPr lang="en-US" sz="13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تمييز الأداء الصحيح والخاطئ</a:t>
            </a: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في التمارين المختارة تحت ظروف تصوير مناسبة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1390353" y="3643787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103640" y="-6329"/>
                </a:moveTo>
                <a:cubicBezTo>
                  <a:pt x="102267" y="-9008"/>
                  <a:pt x="99488" y="-10716"/>
                  <a:pt x="96474" y="-10716"/>
                </a:cubicBezTo>
                <a:cubicBezTo>
                  <a:pt x="93460" y="-10716"/>
                  <a:pt x="90681" y="-9008"/>
                  <a:pt x="89308" y="-6329"/>
                </a:cubicBezTo>
                <a:lnTo>
                  <a:pt x="64662" y="41958"/>
                </a:lnTo>
                <a:lnTo>
                  <a:pt x="11117" y="50464"/>
                </a:lnTo>
                <a:cubicBezTo>
                  <a:pt x="8137" y="50933"/>
                  <a:pt x="5659" y="53042"/>
                  <a:pt x="4722" y="55922"/>
                </a:cubicBezTo>
                <a:cubicBezTo>
                  <a:pt x="3784" y="58802"/>
                  <a:pt x="4554" y="61950"/>
                  <a:pt x="6664" y="64093"/>
                </a:cubicBezTo>
                <a:lnTo>
                  <a:pt x="44972" y="102435"/>
                </a:lnTo>
                <a:lnTo>
                  <a:pt x="36534" y="155979"/>
                </a:lnTo>
                <a:cubicBezTo>
                  <a:pt x="36065" y="158960"/>
                  <a:pt x="37304" y="161973"/>
                  <a:pt x="39748" y="163748"/>
                </a:cubicBezTo>
                <a:cubicBezTo>
                  <a:pt x="42193" y="165523"/>
                  <a:pt x="45407" y="165791"/>
                  <a:pt x="48120" y="164418"/>
                </a:cubicBezTo>
                <a:lnTo>
                  <a:pt x="96474" y="139839"/>
                </a:lnTo>
                <a:lnTo>
                  <a:pt x="144795" y="164418"/>
                </a:lnTo>
                <a:cubicBezTo>
                  <a:pt x="147474" y="165791"/>
                  <a:pt x="150722" y="165523"/>
                  <a:pt x="153166" y="163748"/>
                </a:cubicBezTo>
                <a:cubicBezTo>
                  <a:pt x="155611" y="161973"/>
                  <a:pt x="156850" y="158993"/>
                  <a:pt x="156381" y="155979"/>
                </a:cubicBezTo>
                <a:lnTo>
                  <a:pt x="147909" y="102435"/>
                </a:lnTo>
                <a:lnTo>
                  <a:pt x="186217" y="64093"/>
                </a:lnTo>
                <a:cubicBezTo>
                  <a:pt x="188361" y="61950"/>
                  <a:pt x="189097" y="58802"/>
                  <a:pt x="188160" y="55922"/>
                </a:cubicBezTo>
                <a:cubicBezTo>
                  <a:pt x="187222" y="53042"/>
                  <a:pt x="184778" y="50933"/>
                  <a:pt x="181764" y="50464"/>
                </a:cubicBezTo>
                <a:lnTo>
                  <a:pt x="128253" y="41958"/>
                </a:lnTo>
                <a:lnTo>
                  <a:pt x="103640" y="-6329"/>
                </a:ln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13" name="Text 10"/>
          <p:cNvSpPr/>
          <p:nvPr/>
        </p:nvSpPr>
        <p:spPr>
          <a:xfrm>
            <a:off x="6371872" y="3586637"/>
            <a:ext cx="496252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أظهرت النتائج إمكانية استخدام تقنيات </a:t>
            </a:r>
            <a:r>
              <a:rPr lang="en-US" sz="13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التعلم العميق</a:t>
            </a: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في دعم السلامة الرياضية من خلال التحليل الآلي للحركة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11390353" y="4708206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103640" y="-6329"/>
                </a:moveTo>
                <a:cubicBezTo>
                  <a:pt x="102267" y="-9008"/>
                  <a:pt x="99488" y="-10716"/>
                  <a:pt x="96474" y="-10716"/>
                </a:cubicBezTo>
                <a:cubicBezTo>
                  <a:pt x="93460" y="-10716"/>
                  <a:pt x="90681" y="-9008"/>
                  <a:pt x="89308" y="-6329"/>
                </a:cubicBezTo>
                <a:lnTo>
                  <a:pt x="64662" y="41958"/>
                </a:lnTo>
                <a:lnTo>
                  <a:pt x="11117" y="50464"/>
                </a:lnTo>
                <a:cubicBezTo>
                  <a:pt x="8137" y="50933"/>
                  <a:pt x="5659" y="53042"/>
                  <a:pt x="4722" y="55922"/>
                </a:cubicBezTo>
                <a:cubicBezTo>
                  <a:pt x="3784" y="58802"/>
                  <a:pt x="4554" y="61950"/>
                  <a:pt x="6664" y="64093"/>
                </a:cubicBezTo>
                <a:lnTo>
                  <a:pt x="44972" y="102435"/>
                </a:lnTo>
                <a:lnTo>
                  <a:pt x="36534" y="155979"/>
                </a:lnTo>
                <a:cubicBezTo>
                  <a:pt x="36065" y="158960"/>
                  <a:pt x="37304" y="161973"/>
                  <a:pt x="39748" y="163748"/>
                </a:cubicBezTo>
                <a:cubicBezTo>
                  <a:pt x="42193" y="165523"/>
                  <a:pt x="45407" y="165791"/>
                  <a:pt x="48120" y="164418"/>
                </a:cubicBezTo>
                <a:lnTo>
                  <a:pt x="96474" y="139839"/>
                </a:lnTo>
                <a:lnTo>
                  <a:pt x="144795" y="164418"/>
                </a:lnTo>
                <a:cubicBezTo>
                  <a:pt x="147474" y="165791"/>
                  <a:pt x="150722" y="165523"/>
                  <a:pt x="153166" y="163748"/>
                </a:cubicBezTo>
                <a:cubicBezTo>
                  <a:pt x="155611" y="161973"/>
                  <a:pt x="156850" y="158993"/>
                  <a:pt x="156381" y="155979"/>
                </a:cubicBezTo>
                <a:lnTo>
                  <a:pt x="147909" y="102435"/>
                </a:lnTo>
                <a:lnTo>
                  <a:pt x="186217" y="64093"/>
                </a:lnTo>
                <a:cubicBezTo>
                  <a:pt x="188361" y="61950"/>
                  <a:pt x="189097" y="58802"/>
                  <a:pt x="188160" y="55922"/>
                </a:cubicBezTo>
                <a:cubicBezTo>
                  <a:pt x="187222" y="53042"/>
                  <a:pt x="184778" y="50933"/>
                  <a:pt x="181764" y="50464"/>
                </a:cubicBezTo>
                <a:lnTo>
                  <a:pt x="128253" y="41958"/>
                </a:lnTo>
                <a:lnTo>
                  <a:pt x="103640" y="-6329"/>
                </a:ln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17" name="Text 14"/>
          <p:cNvSpPr/>
          <p:nvPr/>
        </p:nvSpPr>
        <p:spPr>
          <a:xfrm>
            <a:off x="6448072" y="4501760"/>
            <a:ext cx="488632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يعمل النظام باستجابة </a:t>
            </a:r>
            <a:r>
              <a:rPr lang="en-US" sz="13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شبه فورية</a:t>
            </a: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مما يجعله مناسباً للتطبيقات العملية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384810" y="1642110"/>
            <a:ext cx="5589270" cy="3798570"/>
          </a:xfrm>
          <a:custGeom>
            <a:avLst/>
            <a:gdLst/>
            <a:ahLst/>
            <a:cxnLst/>
            <a:rect l="l" t="t" r="r" b="b"/>
            <a:pathLst>
              <a:path w="5589270" h="3798570">
                <a:moveTo>
                  <a:pt x="152399" y="0"/>
                </a:moveTo>
                <a:lnTo>
                  <a:pt x="5436871" y="0"/>
                </a:lnTo>
                <a:cubicBezTo>
                  <a:pt x="5521039" y="0"/>
                  <a:pt x="5589270" y="68231"/>
                  <a:pt x="5589270" y="152399"/>
                </a:cubicBezTo>
                <a:lnTo>
                  <a:pt x="5589270" y="3646171"/>
                </a:lnTo>
                <a:cubicBezTo>
                  <a:pt x="5589270" y="3730339"/>
                  <a:pt x="5521039" y="3798570"/>
                  <a:pt x="5436871" y="3798570"/>
                </a:cubicBezTo>
                <a:lnTo>
                  <a:pt x="152399" y="3798570"/>
                </a:lnTo>
                <a:cubicBezTo>
                  <a:pt x="68231" y="3798570"/>
                  <a:pt x="0" y="3730339"/>
                  <a:pt x="0" y="3646171"/>
                </a:cubicBezTo>
                <a:lnTo>
                  <a:pt x="0" y="152399"/>
                </a:lnTo>
                <a:cubicBezTo>
                  <a:pt x="0" y="68288"/>
                  <a:pt x="68288" y="0"/>
                  <a:pt x="152399" y="0"/>
                </a:cubicBezTo>
                <a:close/>
              </a:path>
            </a:pathLst>
          </a:custGeom>
          <a:gradFill flip="none" rotWithShape="1">
            <a:gsLst>
              <a:gs pos="0">
                <a:srgbClr val="2E7D32">
                  <a:alpha val="60000"/>
                </a:srgbClr>
              </a:gs>
              <a:gs pos="100000">
                <a:srgbClr val="2E7D32">
                  <a:alpha val="30000"/>
                </a:srgbClr>
              </a:gs>
            </a:gsLst>
            <a:lin ang="2700000" scaled="1"/>
          </a:gradFill>
          <a:ln w="10160">
            <a:solidFill>
              <a:srgbClr val="4CAF50">
                <a:alpha val="50196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17220" y="1874518"/>
            <a:ext cx="52673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FFFFFF"/>
                </a:solidFill>
                <a:latin typeface="Dubai" panose="020B0503030403030204" pitchFamily="34" charset="-78"/>
                <a:ea typeface="Alimama ShuHeiTi" pitchFamily="34" charset="-122"/>
                <a:cs typeface="Dubai" panose="020B0503030403030204" pitchFamily="34" charset="-78"/>
              </a:rPr>
              <a:t>التوصيات المستقبلية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554980" y="257936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68302" y="93293"/>
                </a:moveTo>
                <a:cubicBezTo>
                  <a:pt x="172488" y="89107"/>
                  <a:pt x="172488" y="82309"/>
                  <a:pt x="168302" y="78124"/>
                </a:cubicBezTo>
                <a:lnTo>
                  <a:pt x="114724" y="24545"/>
                </a:lnTo>
                <a:cubicBezTo>
                  <a:pt x="110538" y="20360"/>
                  <a:pt x="103741" y="20360"/>
                  <a:pt x="99555" y="24545"/>
                </a:cubicBezTo>
                <a:cubicBezTo>
                  <a:pt x="95369" y="28731"/>
                  <a:pt x="95369" y="35529"/>
                  <a:pt x="99555" y="39715"/>
                </a:cubicBezTo>
                <a:lnTo>
                  <a:pt x="134849" y="75009"/>
                </a:lnTo>
                <a:lnTo>
                  <a:pt x="10716" y="75009"/>
                </a:lnTo>
                <a:cubicBezTo>
                  <a:pt x="4789" y="75009"/>
                  <a:pt x="0" y="79798"/>
                  <a:pt x="0" y="85725"/>
                </a:cubicBezTo>
                <a:cubicBezTo>
                  <a:pt x="0" y="91652"/>
                  <a:pt x="4789" y="96441"/>
                  <a:pt x="10716" y="96441"/>
                </a:cubicBezTo>
                <a:lnTo>
                  <a:pt x="134849" y="96441"/>
                </a:lnTo>
                <a:lnTo>
                  <a:pt x="99555" y="131735"/>
                </a:lnTo>
                <a:cubicBezTo>
                  <a:pt x="95369" y="135921"/>
                  <a:pt x="95369" y="142719"/>
                  <a:pt x="99555" y="146905"/>
                </a:cubicBezTo>
                <a:cubicBezTo>
                  <a:pt x="103741" y="151090"/>
                  <a:pt x="110538" y="151090"/>
                  <a:pt x="114724" y="146905"/>
                </a:cubicBezTo>
                <a:lnTo>
                  <a:pt x="168302" y="93326"/>
                </a:ln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21" name="Text 18"/>
          <p:cNvSpPr/>
          <p:nvPr/>
        </p:nvSpPr>
        <p:spPr>
          <a:xfrm>
            <a:off x="1783675" y="2522218"/>
            <a:ext cx="37147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توسيع قاعدة البيانات لتشمل </a:t>
            </a:r>
            <a:r>
              <a:rPr lang="en-US" sz="13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تمارين إضافية</a:t>
            </a: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ومتنوعة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5554980" y="3010374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68302" y="93293"/>
                </a:moveTo>
                <a:cubicBezTo>
                  <a:pt x="172488" y="89107"/>
                  <a:pt x="172488" y="82309"/>
                  <a:pt x="168302" y="78124"/>
                </a:cubicBezTo>
                <a:lnTo>
                  <a:pt x="114724" y="24545"/>
                </a:lnTo>
                <a:cubicBezTo>
                  <a:pt x="110538" y="20360"/>
                  <a:pt x="103741" y="20360"/>
                  <a:pt x="99555" y="24545"/>
                </a:cubicBezTo>
                <a:cubicBezTo>
                  <a:pt x="95369" y="28731"/>
                  <a:pt x="95369" y="35529"/>
                  <a:pt x="99555" y="39715"/>
                </a:cubicBezTo>
                <a:lnTo>
                  <a:pt x="134849" y="75009"/>
                </a:lnTo>
                <a:lnTo>
                  <a:pt x="10716" y="75009"/>
                </a:lnTo>
                <a:cubicBezTo>
                  <a:pt x="4789" y="75009"/>
                  <a:pt x="0" y="79798"/>
                  <a:pt x="0" y="85725"/>
                </a:cubicBezTo>
                <a:cubicBezTo>
                  <a:pt x="0" y="91652"/>
                  <a:pt x="4789" y="96441"/>
                  <a:pt x="10716" y="96441"/>
                </a:cubicBezTo>
                <a:lnTo>
                  <a:pt x="134849" y="96441"/>
                </a:lnTo>
                <a:lnTo>
                  <a:pt x="99555" y="131735"/>
                </a:lnTo>
                <a:cubicBezTo>
                  <a:pt x="95369" y="135921"/>
                  <a:pt x="95369" y="142719"/>
                  <a:pt x="99555" y="146905"/>
                </a:cubicBezTo>
                <a:cubicBezTo>
                  <a:pt x="103741" y="151090"/>
                  <a:pt x="110538" y="151090"/>
                  <a:pt x="114724" y="146905"/>
                </a:cubicBezTo>
                <a:lnTo>
                  <a:pt x="168302" y="93326"/>
                </a:ln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23" name="Text 20"/>
          <p:cNvSpPr/>
          <p:nvPr/>
        </p:nvSpPr>
        <p:spPr>
          <a:xfrm>
            <a:off x="1570196" y="2953224"/>
            <a:ext cx="39338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الانتقال إلى </a:t>
            </a:r>
            <a:r>
              <a:rPr lang="en-US" sz="13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تقدير الوضعية ثلاثية الأبعاد</a:t>
            </a: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لتحليل أكثر دقة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5554980" y="3441381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68302" y="93293"/>
                </a:moveTo>
                <a:cubicBezTo>
                  <a:pt x="172488" y="89107"/>
                  <a:pt x="172488" y="82309"/>
                  <a:pt x="168302" y="78124"/>
                </a:cubicBezTo>
                <a:lnTo>
                  <a:pt x="114724" y="24545"/>
                </a:lnTo>
                <a:cubicBezTo>
                  <a:pt x="110538" y="20360"/>
                  <a:pt x="103741" y="20360"/>
                  <a:pt x="99555" y="24545"/>
                </a:cubicBezTo>
                <a:cubicBezTo>
                  <a:pt x="95369" y="28731"/>
                  <a:pt x="95369" y="35529"/>
                  <a:pt x="99555" y="39715"/>
                </a:cubicBezTo>
                <a:lnTo>
                  <a:pt x="134849" y="75009"/>
                </a:lnTo>
                <a:lnTo>
                  <a:pt x="10716" y="75009"/>
                </a:lnTo>
                <a:cubicBezTo>
                  <a:pt x="4789" y="75009"/>
                  <a:pt x="0" y="79798"/>
                  <a:pt x="0" y="85725"/>
                </a:cubicBezTo>
                <a:cubicBezTo>
                  <a:pt x="0" y="91652"/>
                  <a:pt x="4789" y="96441"/>
                  <a:pt x="10716" y="96441"/>
                </a:cubicBezTo>
                <a:lnTo>
                  <a:pt x="134849" y="96441"/>
                </a:lnTo>
                <a:lnTo>
                  <a:pt x="99555" y="131735"/>
                </a:lnTo>
                <a:cubicBezTo>
                  <a:pt x="95369" y="135921"/>
                  <a:pt x="95369" y="142719"/>
                  <a:pt x="99555" y="146905"/>
                </a:cubicBezTo>
                <a:cubicBezTo>
                  <a:pt x="103741" y="151090"/>
                  <a:pt x="110538" y="151090"/>
                  <a:pt x="114724" y="146905"/>
                </a:cubicBezTo>
                <a:lnTo>
                  <a:pt x="168302" y="93326"/>
                </a:ln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25" name="Text 22"/>
          <p:cNvSpPr/>
          <p:nvPr/>
        </p:nvSpPr>
        <p:spPr>
          <a:xfrm>
            <a:off x="1050608" y="3384231"/>
            <a:ext cx="44481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دراسة</a:t>
            </a: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350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نماذج</a:t>
            </a:r>
            <a:r>
              <a:rPr lang="en-US" sz="1350" b="1" dirty="0" err="1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Transformer</a:t>
            </a: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ar-SA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</a:t>
            </a:r>
            <a:r>
              <a:rPr lang="en-US" sz="1350" dirty="0" err="1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الحديثة</a:t>
            </a: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لتحسين فهم السياق الزمني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5554980" y="3872387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68302" y="93293"/>
                </a:moveTo>
                <a:cubicBezTo>
                  <a:pt x="172488" y="89107"/>
                  <a:pt x="172488" y="82309"/>
                  <a:pt x="168302" y="78124"/>
                </a:cubicBezTo>
                <a:lnTo>
                  <a:pt x="114724" y="24545"/>
                </a:lnTo>
                <a:cubicBezTo>
                  <a:pt x="110538" y="20360"/>
                  <a:pt x="103741" y="20360"/>
                  <a:pt x="99555" y="24545"/>
                </a:cubicBezTo>
                <a:cubicBezTo>
                  <a:pt x="95369" y="28731"/>
                  <a:pt x="95369" y="35529"/>
                  <a:pt x="99555" y="39715"/>
                </a:cubicBezTo>
                <a:lnTo>
                  <a:pt x="134849" y="75009"/>
                </a:lnTo>
                <a:lnTo>
                  <a:pt x="10716" y="75009"/>
                </a:lnTo>
                <a:cubicBezTo>
                  <a:pt x="4789" y="75009"/>
                  <a:pt x="0" y="79798"/>
                  <a:pt x="0" y="85725"/>
                </a:cubicBezTo>
                <a:cubicBezTo>
                  <a:pt x="0" y="91652"/>
                  <a:pt x="4789" y="96441"/>
                  <a:pt x="10716" y="96441"/>
                </a:cubicBezTo>
                <a:lnTo>
                  <a:pt x="134849" y="96441"/>
                </a:lnTo>
                <a:lnTo>
                  <a:pt x="99555" y="131735"/>
                </a:lnTo>
                <a:cubicBezTo>
                  <a:pt x="95369" y="135921"/>
                  <a:pt x="95369" y="142719"/>
                  <a:pt x="99555" y="146905"/>
                </a:cubicBezTo>
                <a:cubicBezTo>
                  <a:pt x="103741" y="151090"/>
                  <a:pt x="110538" y="151090"/>
                  <a:pt x="114724" y="146905"/>
                </a:cubicBezTo>
                <a:lnTo>
                  <a:pt x="168302" y="93326"/>
                </a:ln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27" name="Text 24"/>
          <p:cNvSpPr/>
          <p:nvPr/>
        </p:nvSpPr>
        <p:spPr>
          <a:xfrm>
            <a:off x="618768" y="3815237"/>
            <a:ext cx="48863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ربط النظام بـ </a:t>
            </a:r>
            <a:r>
              <a:rPr lang="en-US" sz="13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تطبيقات الهاتف المحمول</a:t>
            </a: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أو منصات التدريب الإلكتروني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5554980" y="430339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68302" y="93293"/>
                </a:moveTo>
                <a:cubicBezTo>
                  <a:pt x="172488" y="89107"/>
                  <a:pt x="172488" y="82309"/>
                  <a:pt x="168302" y="78124"/>
                </a:cubicBezTo>
                <a:lnTo>
                  <a:pt x="114724" y="24545"/>
                </a:lnTo>
                <a:cubicBezTo>
                  <a:pt x="110538" y="20360"/>
                  <a:pt x="103741" y="20360"/>
                  <a:pt x="99555" y="24545"/>
                </a:cubicBezTo>
                <a:cubicBezTo>
                  <a:pt x="95369" y="28731"/>
                  <a:pt x="95369" y="35529"/>
                  <a:pt x="99555" y="39715"/>
                </a:cubicBezTo>
                <a:lnTo>
                  <a:pt x="134849" y="75009"/>
                </a:lnTo>
                <a:lnTo>
                  <a:pt x="10716" y="75009"/>
                </a:lnTo>
                <a:cubicBezTo>
                  <a:pt x="4789" y="75009"/>
                  <a:pt x="0" y="79798"/>
                  <a:pt x="0" y="85725"/>
                </a:cubicBezTo>
                <a:cubicBezTo>
                  <a:pt x="0" y="91652"/>
                  <a:pt x="4789" y="96441"/>
                  <a:pt x="10716" y="96441"/>
                </a:cubicBezTo>
                <a:lnTo>
                  <a:pt x="134849" y="96441"/>
                </a:lnTo>
                <a:lnTo>
                  <a:pt x="99555" y="131735"/>
                </a:lnTo>
                <a:cubicBezTo>
                  <a:pt x="95369" y="135921"/>
                  <a:pt x="95369" y="142719"/>
                  <a:pt x="99555" y="146905"/>
                </a:cubicBezTo>
                <a:cubicBezTo>
                  <a:pt x="103741" y="151090"/>
                  <a:pt x="110538" y="151090"/>
                  <a:pt x="114724" y="146905"/>
                </a:cubicBezTo>
                <a:lnTo>
                  <a:pt x="168302" y="93326"/>
                </a:lnTo>
                <a:close/>
              </a:path>
            </a:pathLst>
          </a:custGeom>
          <a:solidFill>
            <a:srgbClr val="81C784"/>
          </a:solidFill>
          <a:ln/>
        </p:spPr>
      </p:sp>
      <p:sp>
        <p:nvSpPr>
          <p:cNvPr id="29" name="Text 26"/>
          <p:cNvSpPr/>
          <p:nvPr/>
        </p:nvSpPr>
        <p:spPr>
          <a:xfrm>
            <a:off x="1169432" y="4246243"/>
            <a:ext cx="4333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إضافة </a:t>
            </a:r>
            <a:r>
              <a:rPr lang="en-US" sz="135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تغذية راجعة تفصيلية</a:t>
            </a: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 توضح نوع الخطأ وكيفية تصحيحه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4833699" y="5676906"/>
            <a:ext cx="2522220" cy="960120"/>
          </a:xfrm>
          <a:custGeom>
            <a:avLst/>
            <a:gdLst/>
            <a:ahLst/>
            <a:cxnLst/>
            <a:rect l="l" t="t" r="r" b="b"/>
            <a:pathLst>
              <a:path w="2522220" h="960120">
                <a:moveTo>
                  <a:pt x="152400" y="0"/>
                </a:moveTo>
                <a:lnTo>
                  <a:pt x="2369820" y="0"/>
                </a:lnTo>
                <a:cubicBezTo>
                  <a:pt x="2453988" y="0"/>
                  <a:pt x="2522220" y="68232"/>
                  <a:pt x="2522220" y="152400"/>
                </a:cubicBezTo>
                <a:lnTo>
                  <a:pt x="2522220" y="807720"/>
                </a:lnTo>
                <a:cubicBezTo>
                  <a:pt x="2522220" y="891888"/>
                  <a:pt x="2453988" y="960120"/>
                  <a:pt x="2369820" y="960120"/>
                </a:cubicBezTo>
                <a:lnTo>
                  <a:pt x="152400" y="960120"/>
                </a:lnTo>
                <a:cubicBezTo>
                  <a:pt x="68232" y="960120"/>
                  <a:pt x="0" y="891888"/>
                  <a:pt x="0" y="80772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flip="none" rotWithShape="1">
            <a:gsLst>
              <a:gs pos="0">
                <a:srgbClr val="4CAF50"/>
              </a:gs>
              <a:gs pos="100000">
                <a:srgbClr val="2E7D32"/>
              </a:gs>
            </a:gsLst>
            <a:lin ang="0" scaled="1"/>
          </a:gradFill>
          <a:ln w="10160">
            <a:solidFill>
              <a:srgbClr val="81C784">
                <a:alpha val="50196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085159" y="5833114"/>
            <a:ext cx="2019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شكراً لحسن الاستماع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5099447" y="6213993"/>
            <a:ext cx="1990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B8E0C8"/>
                </a:solidFill>
                <a:latin typeface="Dubai" panose="020B0503030403030204" pitchFamily="34" charset="-78"/>
                <a:ea typeface="MiSans" pitchFamily="34" charset="-122"/>
                <a:cs typeface="Dubai" panose="020B0503030403030204" pitchFamily="34" charset="-78"/>
              </a:rPr>
              <a:t>Questions &amp; Discussion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1199</Words>
  <PresentationFormat>شاشة عريضة</PresentationFormat>
  <Paragraphs>333</Paragraphs>
  <Slides>16</Slides>
  <Notes>16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9" baseType="lpstr">
      <vt:lpstr>Arial</vt:lpstr>
      <vt:lpstr>Dubai</vt:lpstr>
      <vt:lpstr>Custom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2026-02-21T18:35:36Z</dcterms:created>
  <dcterms:modified xsi:type="dcterms:W3CDTF">2026-02-26T18:06:43Z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{"Label":"كشف الإصابات الرياضية من خلال تحليل الصور والفيديوهات","ContentProducer":"001191110108MACG2KBH8F10000","ProduceID":"19c8176f-9522-8f11-8000-000019cf9297","ReservedCode1":"","ContentPropagator":"001191110108MACG2KBH8F20000","PropagateID":"19c8176f-9522-8f11-8000-000019cf9297","ReservedCode2":""}</vt:lpwstr>
  </property>
</Properties>
</file>