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1"/>
  </p:notesMasterIdLst>
  <p:sldIdLst>
    <p:sldId id="256" r:id="rId2"/>
    <p:sldId id="257" r:id="rId3"/>
    <p:sldId id="258" r:id="rId4"/>
    <p:sldId id="260" r:id="rId5"/>
    <p:sldId id="261" r:id="rId6"/>
    <p:sldId id="262" r:id="rId7"/>
    <p:sldId id="263" r:id="rId8"/>
    <p:sldId id="264" r:id="rId9"/>
    <p:sldId id="265" r:id="rId10"/>
    <p:sldId id="266" r:id="rId11"/>
    <p:sldId id="28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4" r:id="rId25"/>
    <p:sldId id="279" r:id="rId26"/>
    <p:sldId id="280" r:id="rId27"/>
    <p:sldId id="283" r:id="rId28"/>
    <p:sldId id="281" r:id="rId29"/>
    <p:sldId id="282" r:id="rId30"/>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0D22"/>
    <a:srgbClr val="F0F0F0"/>
    <a:srgbClr val="000066"/>
    <a:srgbClr val="000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65" d="100"/>
          <a:sy n="65" d="100"/>
        </p:scale>
        <p:origin x="70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2FC91B5-8017-426D-8CC7-167A6D1723F9}" type="datetimeFigureOut">
              <a:rPr lang="ar-SA" smtClean="0"/>
              <a:t>21/01/47</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F16A1E7-5B92-426A-9372-B69E69142825}" type="slidenum">
              <a:rPr lang="ar-SA" smtClean="0"/>
              <a:t>‹#›</a:t>
            </a:fld>
            <a:endParaRPr lang="ar-SA"/>
          </a:p>
        </p:txBody>
      </p:sp>
    </p:spTree>
    <p:extLst>
      <p:ext uri="{BB962C8B-B14F-4D97-AF65-F5344CB8AC3E}">
        <p14:creationId xmlns:p14="http://schemas.microsoft.com/office/powerpoint/2010/main" val="113470454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E0A28EF-675C-F250-5A72-FFF0DEA3DE78}"/>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95480064-5C3D-420D-4B84-C10C11E110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EA9111E9-DBCC-4DD9-9B1C-E32F7308B68D}"/>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5" name="عنصر نائب للتذييل 4">
            <a:extLst>
              <a:ext uri="{FF2B5EF4-FFF2-40B4-BE49-F238E27FC236}">
                <a16:creationId xmlns:a16="http://schemas.microsoft.com/office/drawing/2014/main" id="{4BFDF8D1-34B7-2777-5C36-6EF8D7784F68}"/>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54024D93-9870-DE60-668B-CEF37A2CA186}"/>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2906182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AC518CE-1F7C-9439-8FEB-122DA02B02B1}"/>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EFEB970F-7A3A-B6F1-81AD-8DAC9CFF8CBF}"/>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D397D44E-82C5-5222-B7FE-196CDCF057A2}"/>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5" name="عنصر نائب للتذييل 4">
            <a:extLst>
              <a:ext uri="{FF2B5EF4-FFF2-40B4-BE49-F238E27FC236}">
                <a16:creationId xmlns:a16="http://schemas.microsoft.com/office/drawing/2014/main" id="{71C299B4-5435-EE34-8B18-D400B134D6A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0AA30202-4187-0EF7-7A00-999045599505}"/>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3130388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B252D2F-15EC-0FC3-3C43-BAB115545F74}"/>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FE6C1F5B-77C8-F9D7-476C-CE4E6BC4DD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447F9207-B77C-3DE6-9488-E4D337B8CACF}"/>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5" name="عنصر نائب للتذييل 4">
            <a:extLst>
              <a:ext uri="{FF2B5EF4-FFF2-40B4-BE49-F238E27FC236}">
                <a16:creationId xmlns:a16="http://schemas.microsoft.com/office/drawing/2014/main" id="{277CCDBC-A254-25D0-CAE2-CDA207B6FC46}"/>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88E45236-5E47-C6FC-D5CB-4DF1B73D24E6}"/>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60733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75FF241-98C7-C976-F572-020DF6359291}"/>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DE92552F-2531-1955-E9B2-2FD914035674}"/>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7CA2DED8-0CF0-0AFA-575F-00623C740F68}"/>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69396D9C-C1BA-1F31-9599-B07EC9E92362}"/>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6" name="عنصر نائب للتذييل 5">
            <a:extLst>
              <a:ext uri="{FF2B5EF4-FFF2-40B4-BE49-F238E27FC236}">
                <a16:creationId xmlns:a16="http://schemas.microsoft.com/office/drawing/2014/main" id="{AE49EAA3-6F60-7891-08F7-AFC2D60019AC}"/>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C6D7DD16-2466-818A-0CC9-EBB6CDDBDCE1}"/>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1670145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B3C63B1-DC80-3726-53FD-5FE8C6315772}"/>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A0EE54A0-58BE-3DCF-B6E1-3F870DEA80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BDAD9DFD-73F2-9AD3-7CD2-490EF246A7B8}"/>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96AABA02-BE09-6BD8-94C5-F506610D70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6A04E874-D16A-CA2D-B5B0-A67E5404E222}"/>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26B83595-CA8F-929D-22AC-77664DD7EE67}"/>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8" name="عنصر نائب للتذييل 7">
            <a:extLst>
              <a:ext uri="{FF2B5EF4-FFF2-40B4-BE49-F238E27FC236}">
                <a16:creationId xmlns:a16="http://schemas.microsoft.com/office/drawing/2014/main" id="{1C8714D7-8407-BC5C-92A5-162DD8D103E8}"/>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2881D685-69FF-C877-26CE-01B184207282}"/>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1573004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288D975-38E9-48D9-85C8-F4ECDC053C9B}"/>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3BD7280D-2382-04E6-8468-A26DBBDED934}"/>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4" name="عنصر نائب للتذييل 3">
            <a:extLst>
              <a:ext uri="{FF2B5EF4-FFF2-40B4-BE49-F238E27FC236}">
                <a16:creationId xmlns:a16="http://schemas.microsoft.com/office/drawing/2014/main" id="{A97933ED-8AF2-5F2A-FF82-FFE7B4682CD3}"/>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332A445F-F434-0AD4-D549-6D197E74619A}"/>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3516986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0B9AFAF2-B51E-673A-6584-EE538557B0B2}"/>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3" name="عنصر نائب للتذييل 2">
            <a:extLst>
              <a:ext uri="{FF2B5EF4-FFF2-40B4-BE49-F238E27FC236}">
                <a16:creationId xmlns:a16="http://schemas.microsoft.com/office/drawing/2014/main" id="{67635C38-704D-0DDC-7D7D-4F73A78A53B2}"/>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FF3BCCFA-01A6-B85E-1E89-8281460B76E2}"/>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2229851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2E16478-5CC5-D7F6-7019-DBB8AF746D6B}"/>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AF5355FE-11C0-5614-CB18-EA7D1308D6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C85CFF2A-F273-EB61-C548-4586C21EE7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CC7D53AD-4B52-62CA-50B1-609380EDC168}"/>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6" name="عنصر نائب للتذييل 5">
            <a:extLst>
              <a:ext uri="{FF2B5EF4-FFF2-40B4-BE49-F238E27FC236}">
                <a16:creationId xmlns:a16="http://schemas.microsoft.com/office/drawing/2014/main" id="{D58504E7-3F4A-5996-E251-C45E348CE3AF}"/>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F2F11E9A-F50E-9C64-1BC8-70A0FC7DE4E0}"/>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353798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DAE94C0-25D9-4CBC-42E2-55974F970C10}"/>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081E693B-A9BD-C187-8408-DD24CC2298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9D15BEA4-B289-887D-2D3E-C82A52D40E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0D999B83-97EA-8015-654A-873F1B1169AE}"/>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6" name="عنصر نائب للتذييل 5">
            <a:extLst>
              <a:ext uri="{FF2B5EF4-FFF2-40B4-BE49-F238E27FC236}">
                <a16:creationId xmlns:a16="http://schemas.microsoft.com/office/drawing/2014/main" id="{EE95D717-895D-DEA6-4839-B38394F1A416}"/>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CE66AD9-5279-2BB9-AB94-54D34E34D2DC}"/>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91990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C9A8154-1434-DC97-95B0-73EDA2709965}"/>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040057BE-5857-BB7C-A7D5-0E2AB8ACF7E9}"/>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1FF0A4C8-A884-922F-5567-9F9B8D4F6B39}"/>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5" name="عنصر نائب للتذييل 4">
            <a:extLst>
              <a:ext uri="{FF2B5EF4-FFF2-40B4-BE49-F238E27FC236}">
                <a16:creationId xmlns:a16="http://schemas.microsoft.com/office/drawing/2014/main" id="{C9C84935-F163-36B5-A21E-FA72697D82C6}"/>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34880F19-416B-36FE-99D1-E674F6D67C31}"/>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4238443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A87C5459-BA35-1064-2A4C-F9ECCBB40BA0}"/>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9AA3A646-C2C5-A645-EBC0-3550914639D9}"/>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2DFE60D3-15EF-BC10-B97A-FB17167102BA}"/>
              </a:ext>
            </a:extLst>
          </p:cNvPr>
          <p:cNvSpPr>
            <a:spLocks noGrp="1"/>
          </p:cNvSpPr>
          <p:nvPr>
            <p:ph type="dt" sz="half" idx="10"/>
          </p:nvPr>
        </p:nvSpPr>
        <p:spPr/>
        <p:txBody>
          <a:bodyPr/>
          <a:lstStyle/>
          <a:p>
            <a:fld id="{B2B7C4DC-420A-4EE6-9E88-0D95C6179F04}" type="datetimeFigureOut">
              <a:rPr lang="ar-SA" smtClean="0"/>
              <a:t>21/01/47</a:t>
            </a:fld>
            <a:endParaRPr lang="ar-SA"/>
          </a:p>
        </p:txBody>
      </p:sp>
      <p:sp>
        <p:nvSpPr>
          <p:cNvPr id="5" name="عنصر نائب للتذييل 4">
            <a:extLst>
              <a:ext uri="{FF2B5EF4-FFF2-40B4-BE49-F238E27FC236}">
                <a16:creationId xmlns:a16="http://schemas.microsoft.com/office/drawing/2014/main" id="{3ABE6996-1586-6F6E-8DDE-30826FDE575E}"/>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7F577718-387D-772C-C4E9-FF3672AECE57}"/>
              </a:ext>
            </a:extLst>
          </p:cNvPr>
          <p:cNvSpPr>
            <a:spLocks noGrp="1"/>
          </p:cNvSpPr>
          <p:nvPr>
            <p:ph type="sldNum" sz="quarter" idx="12"/>
          </p:nvPr>
        </p:nvSpPr>
        <p:spPr/>
        <p:txBody>
          <a:bodyPr/>
          <a:lstStyle/>
          <a:p>
            <a:fld id="{B97AA527-DB1D-4369-8CCC-3400E462F59E}" type="slidenum">
              <a:rPr lang="ar-SA" smtClean="0"/>
              <a:t>‹#›</a:t>
            </a:fld>
            <a:endParaRPr lang="ar-SA"/>
          </a:p>
        </p:txBody>
      </p:sp>
    </p:spTree>
    <p:extLst>
      <p:ext uri="{BB962C8B-B14F-4D97-AF65-F5344CB8AC3E}">
        <p14:creationId xmlns:p14="http://schemas.microsoft.com/office/powerpoint/2010/main" val="1182954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85C7357C-7A96-DB5D-F879-3C1A5CA43496}"/>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64981C9C-D7CE-7F0A-6905-E6EC6BBCE4E5}"/>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8D20F310-7A8F-B7B1-60E6-2C9D8B1EAEA9}"/>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B2B7C4DC-420A-4EE6-9E88-0D95C6179F04}" type="datetimeFigureOut">
              <a:rPr lang="ar-SA" smtClean="0"/>
              <a:t>21/01/47</a:t>
            </a:fld>
            <a:endParaRPr lang="ar-SA"/>
          </a:p>
        </p:txBody>
      </p:sp>
      <p:sp>
        <p:nvSpPr>
          <p:cNvPr id="5" name="عنصر نائب للتذييل 4">
            <a:extLst>
              <a:ext uri="{FF2B5EF4-FFF2-40B4-BE49-F238E27FC236}">
                <a16:creationId xmlns:a16="http://schemas.microsoft.com/office/drawing/2014/main" id="{1AA76C5A-BA2F-B7D6-4553-67DC69C938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0831BEDA-3E76-FD8D-51E9-C3CE40DB270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B97AA527-DB1D-4369-8CCC-3400E462F59E}" type="slidenum">
              <a:rPr lang="ar-SA" smtClean="0"/>
              <a:t>‹#›</a:t>
            </a:fld>
            <a:endParaRPr lang="ar-SA"/>
          </a:p>
        </p:txBody>
      </p:sp>
    </p:spTree>
    <p:extLst>
      <p:ext uri="{BB962C8B-B14F-4D97-AF65-F5344CB8AC3E}">
        <p14:creationId xmlns:p14="http://schemas.microsoft.com/office/powerpoint/2010/main" val="2678683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DDA614AD-390D-85E6-F4D3-72717EF65E6D}"/>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pic>
        <p:nvPicPr>
          <p:cNvPr id="8" name="صورة 7" descr="صورة تحتوي على الرسومات, ملصق, شعار, تصميم الجرافيك&#10;&#10;قد يكون المحتوى الذي تم إنشاؤه بواسطة الذكاء الاصطناعي غير صحيح.">
            <a:extLst>
              <a:ext uri="{FF2B5EF4-FFF2-40B4-BE49-F238E27FC236}">
                <a16:creationId xmlns:a16="http://schemas.microsoft.com/office/drawing/2014/main" id="{0BAAFA19-371E-3B4F-6368-B426DD0715E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200717" y="299485"/>
            <a:ext cx="1329043" cy="1304657"/>
          </a:xfrm>
          <a:prstGeom prst="rect">
            <a:avLst/>
          </a:prstGeom>
        </p:spPr>
      </p:pic>
      <p:sp>
        <p:nvSpPr>
          <p:cNvPr id="9" name="مربع نص 8">
            <a:extLst>
              <a:ext uri="{FF2B5EF4-FFF2-40B4-BE49-F238E27FC236}">
                <a16:creationId xmlns:a16="http://schemas.microsoft.com/office/drawing/2014/main" id="{7E659A3E-0740-7A51-2F75-F97333DFBE74}"/>
              </a:ext>
            </a:extLst>
          </p:cNvPr>
          <p:cNvSpPr txBox="1"/>
          <p:nvPr/>
        </p:nvSpPr>
        <p:spPr>
          <a:xfrm>
            <a:off x="9241811" y="299485"/>
            <a:ext cx="2749471" cy="1354217"/>
          </a:xfrm>
          <a:prstGeom prst="rect">
            <a:avLst/>
          </a:prstGeom>
          <a:noFill/>
        </p:spPr>
        <p:txBody>
          <a:bodyPr wrap="none" rtlCol="1">
            <a:spAutoFit/>
          </a:bodyPr>
          <a:lstStyle/>
          <a:p>
            <a:r>
              <a:rPr lang="ar-SA" sz="1600" dirty="0">
                <a:solidFill>
                  <a:schemeClr val="bg1"/>
                </a:solidFill>
                <a:latin typeface="Dubai" panose="020B0503030403030204" pitchFamily="34" charset="-78"/>
                <a:cs typeface="Dubai" panose="020B0503030403030204" pitchFamily="34" charset="-78"/>
              </a:rPr>
              <a:t>الجمهورية العربية السورية</a:t>
            </a:r>
          </a:p>
          <a:p>
            <a:r>
              <a:rPr lang="ar-SA" sz="1600" dirty="0">
                <a:solidFill>
                  <a:schemeClr val="bg1"/>
                </a:solidFill>
                <a:latin typeface="Dubai" panose="020B0503030403030204" pitchFamily="34" charset="-78"/>
                <a:cs typeface="Dubai" panose="020B0503030403030204" pitchFamily="34" charset="-78"/>
              </a:rPr>
              <a:t>وزارة التعليم العالي والبحث العلمي</a:t>
            </a:r>
          </a:p>
          <a:p>
            <a:r>
              <a:rPr lang="ar-SA" sz="1600" dirty="0">
                <a:solidFill>
                  <a:schemeClr val="bg1"/>
                </a:solidFill>
                <a:latin typeface="Dubai" panose="020B0503030403030204" pitchFamily="34" charset="-78"/>
                <a:cs typeface="Dubai" panose="020B0503030403030204" pitchFamily="34" charset="-78"/>
              </a:rPr>
              <a:t>الجامعة الوطنية الخاصة</a:t>
            </a:r>
          </a:p>
          <a:p>
            <a:r>
              <a:rPr lang="ar-SA" sz="1600" dirty="0">
                <a:solidFill>
                  <a:schemeClr val="bg1"/>
                </a:solidFill>
                <a:latin typeface="Dubai" panose="020B0503030403030204" pitchFamily="34" charset="-78"/>
                <a:cs typeface="Dubai" panose="020B0503030403030204" pitchFamily="34" charset="-78"/>
              </a:rPr>
              <a:t>كلية الهندسة</a:t>
            </a:r>
          </a:p>
          <a:p>
            <a:r>
              <a:rPr lang="ar-SA" sz="1600" dirty="0">
                <a:solidFill>
                  <a:schemeClr val="bg1"/>
                </a:solidFill>
                <a:latin typeface="Dubai" panose="020B0503030403030204" pitchFamily="34" charset="-78"/>
                <a:cs typeface="Dubai" panose="020B0503030403030204" pitchFamily="34" charset="-78"/>
              </a:rPr>
              <a:t>قسم هندسة الاتصالات</a:t>
            </a:r>
          </a:p>
        </p:txBody>
      </p:sp>
      <p:sp>
        <p:nvSpPr>
          <p:cNvPr id="13" name="مستطيل: زوايا مستديرة 12">
            <a:extLst>
              <a:ext uri="{FF2B5EF4-FFF2-40B4-BE49-F238E27FC236}">
                <a16:creationId xmlns:a16="http://schemas.microsoft.com/office/drawing/2014/main" id="{5FB6C814-F8BF-C3CC-AFA3-3B4C080C8035}"/>
              </a:ext>
            </a:extLst>
          </p:cNvPr>
          <p:cNvSpPr/>
          <p:nvPr/>
        </p:nvSpPr>
        <p:spPr>
          <a:xfrm>
            <a:off x="2497393" y="1758258"/>
            <a:ext cx="7197213" cy="428538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C87D0F7A-EE52-F72C-4A25-7B7E39D0B245}"/>
              </a:ext>
            </a:extLst>
          </p:cNvPr>
          <p:cNvSpPr txBox="1"/>
          <p:nvPr/>
        </p:nvSpPr>
        <p:spPr>
          <a:xfrm>
            <a:off x="2839423" y="1953187"/>
            <a:ext cx="6513147" cy="1685077"/>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نظام تحليل وتقييم بيانات المركبات وإرسالها للجهات المعنية</a:t>
            </a:r>
          </a:p>
        </p:txBody>
      </p:sp>
      <p:sp>
        <p:nvSpPr>
          <p:cNvPr id="16" name="مربع نص 15">
            <a:extLst>
              <a:ext uri="{FF2B5EF4-FFF2-40B4-BE49-F238E27FC236}">
                <a16:creationId xmlns:a16="http://schemas.microsoft.com/office/drawing/2014/main" id="{86B4AD59-164C-17D1-2F95-B611FD16AE92}"/>
              </a:ext>
            </a:extLst>
          </p:cNvPr>
          <p:cNvSpPr txBox="1"/>
          <p:nvPr/>
        </p:nvSpPr>
        <p:spPr>
          <a:xfrm>
            <a:off x="2529346" y="3838914"/>
            <a:ext cx="7133302" cy="369332"/>
          </a:xfrm>
          <a:prstGeom prst="rect">
            <a:avLst/>
          </a:prstGeom>
          <a:noFill/>
        </p:spPr>
        <p:txBody>
          <a:bodyPr wrap="square">
            <a:spAutoFit/>
          </a:bodyPr>
          <a:lstStyle/>
          <a:p>
            <a:pPr algn="ctr"/>
            <a:r>
              <a:rPr lang="ar-SA" sz="1800" dirty="0">
                <a:solidFill>
                  <a:schemeClr val="bg1"/>
                </a:solidFill>
                <a:latin typeface="Dubai Light" panose="020B0303030403030204" pitchFamily="34" charset="-78"/>
                <a:cs typeface="Dubai Light" panose="020B0303030403030204" pitchFamily="34" charset="-78"/>
              </a:rPr>
              <a:t>مشروع أعد لنيل درجة الإجازة في هندسة الاتصالات</a:t>
            </a:r>
          </a:p>
        </p:txBody>
      </p:sp>
      <p:sp>
        <p:nvSpPr>
          <p:cNvPr id="18" name="مربع نص 17">
            <a:extLst>
              <a:ext uri="{FF2B5EF4-FFF2-40B4-BE49-F238E27FC236}">
                <a16:creationId xmlns:a16="http://schemas.microsoft.com/office/drawing/2014/main" id="{F28593C8-4A44-AAD1-CACA-AC209D503E11}"/>
              </a:ext>
            </a:extLst>
          </p:cNvPr>
          <p:cNvSpPr txBox="1"/>
          <p:nvPr/>
        </p:nvSpPr>
        <p:spPr>
          <a:xfrm>
            <a:off x="6845259" y="4289633"/>
            <a:ext cx="2192597" cy="1661993"/>
          </a:xfrm>
          <a:prstGeom prst="rect">
            <a:avLst/>
          </a:prstGeom>
          <a:noFill/>
        </p:spPr>
        <p:txBody>
          <a:bodyPr wrap="square" rtlCol="1" anchor="ctr">
            <a:spAutoFit/>
          </a:bodyPr>
          <a:lstStyle/>
          <a:p>
            <a:pPr algn="ctr">
              <a:lnSpc>
                <a:spcPct val="150000"/>
              </a:lnSpc>
            </a:pPr>
            <a:r>
              <a:rPr lang="ar-SA" sz="2000" dirty="0">
                <a:solidFill>
                  <a:schemeClr val="bg1"/>
                </a:solidFill>
                <a:latin typeface="Dubai Medium" panose="020B0603030403030204" pitchFamily="34" charset="-78"/>
                <a:cs typeface="Dubai Medium" panose="020B0603030403030204" pitchFamily="34" charset="-78"/>
              </a:rPr>
              <a:t>إعداد الطالبان:</a:t>
            </a:r>
          </a:p>
          <a:p>
            <a:pPr algn="ctr">
              <a:lnSpc>
                <a:spcPct val="150000"/>
              </a:lnSpc>
            </a:pPr>
            <a:r>
              <a:rPr lang="ar-SA" b="1" dirty="0">
                <a:solidFill>
                  <a:schemeClr val="bg1"/>
                </a:solidFill>
                <a:latin typeface="Dubai Light" panose="020B0303030403030204" pitchFamily="34" charset="-78"/>
                <a:cs typeface="Dubai Light" panose="020B0303030403030204" pitchFamily="34" charset="-78"/>
              </a:rPr>
              <a:t>عزت مطاع كيلاني</a:t>
            </a:r>
          </a:p>
          <a:p>
            <a:pPr algn="ctr">
              <a:lnSpc>
                <a:spcPct val="150000"/>
              </a:lnSpc>
            </a:pPr>
            <a:r>
              <a:rPr lang="ar-SA" b="1" dirty="0">
                <a:solidFill>
                  <a:schemeClr val="bg1"/>
                </a:solidFill>
                <a:latin typeface="Dubai Light" panose="020B0303030403030204" pitchFamily="34" charset="-78"/>
                <a:cs typeface="Dubai Light" panose="020B0303030403030204" pitchFamily="34" charset="-78"/>
              </a:rPr>
              <a:t>محمد تمام كوجان</a:t>
            </a:r>
          </a:p>
          <a:p>
            <a:pPr algn="ctr"/>
            <a:endParaRPr lang="ar-SA" b="1" dirty="0">
              <a:solidFill>
                <a:schemeClr val="bg1"/>
              </a:solidFill>
            </a:endParaRPr>
          </a:p>
        </p:txBody>
      </p:sp>
      <p:sp>
        <p:nvSpPr>
          <p:cNvPr id="19" name="مربع نص 18">
            <a:extLst>
              <a:ext uri="{FF2B5EF4-FFF2-40B4-BE49-F238E27FC236}">
                <a16:creationId xmlns:a16="http://schemas.microsoft.com/office/drawing/2014/main" id="{E8C4266C-AF1B-6980-0A1B-898A99D8FE59}"/>
              </a:ext>
            </a:extLst>
          </p:cNvPr>
          <p:cNvSpPr txBox="1"/>
          <p:nvPr/>
        </p:nvSpPr>
        <p:spPr>
          <a:xfrm>
            <a:off x="3154145" y="4497382"/>
            <a:ext cx="2192597" cy="1246495"/>
          </a:xfrm>
          <a:prstGeom prst="rect">
            <a:avLst/>
          </a:prstGeom>
          <a:noFill/>
        </p:spPr>
        <p:txBody>
          <a:bodyPr wrap="square" rtlCol="1" anchor="ctr">
            <a:spAutoFit/>
          </a:bodyPr>
          <a:lstStyle/>
          <a:p>
            <a:pPr algn="ctr">
              <a:lnSpc>
                <a:spcPct val="150000"/>
              </a:lnSpc>
            </a:pPr>
            <a:r>
              <a:rPr lang="ar-SA" sz="2000" dirty="0">
                <a:solidFill>
                  <a:schemeClr val="bg1"/>
                </a:solidFill>
                <a:latin typeface="Dubai Medium" panose="020B0603030403030204" pitchFamily="34" charset="-78"/>
                <a:cs typeface="Dubai Medium" panose="020B0603030403030204" pitchFamily="34" charset="-78"/>
              </a:rPr>
              <a:t>إشراف:</a:t>
            </a:r>
          </a:p>
          <a:p>
            <a:pPr algn="ctr">
              <a:lnSpc>
                <a:spcPct val="150000"/>
              </a:lnSpc>
            </a:pPr>
            <a:r>
              <a:rPr lang="ar-SA" b="1" dirty="0">
                <a:solidFill>
                  <a:schemeClr val="bg1"/>
                </a:solidFill>
                <a:latin typeface="Dubai Light" panose="020B0303030403030204" pitchFamily="34" charset="-78"/>
                <a:cs typeface="Dubai Light" panose="020B0303030403030204" pitchFamily="34" charset="-78"/>
              </a:rPr>
              <a:t>د.م. أنس الفحام</a:t>
            </a:r>
          </a:p>
          <a:p>
            <a:pPr algn="ctr"/>
            <a:endParaRPr lang="ar-SA" b="1" dirty="0">
              <a:solidFill>
                <a:schemeClr val="bg1"/>
              </a:solidFill>
            </a:endParaRPr>
          </a:p>
        </p:txBody>
      </p:sp>
    </p:spTree>
    <p:extLst>
      <p:ext uri="{BB962C8B-B14F-4D97-AF65-F5344CB8AC3E}">
        <p14:creationId xmlns:p14="http://schemas.microsoft.com/office/powerpoint/2010/main" val="192184681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29D0AC-20F2-00CC-A135-2A2E14A9BD0D}"/>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D25369A3-08BB-22A3-011B-715C111AE3AD}"/>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2" name="مستطيل: زوايا مستديرة 1">
            <a:extLst>
              <a:ext uri="{FF2B5EF4-FFF2-40B4-BE49-F238E27FC236}">
                <a16:creationId xmlns:a16="http://schemas.microsoft.com/office/drawing/2014/main" id="{E134D5EB-C1B6-E027-5916-9499382BA12D}"/>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 name="مربع نص 3">
            <a:extLst>
              <a:ext uri="{FF2B5EF4-FFF2-40B4-BE49-F238E27FC236}">
                <a16:creationId xmlns:a16="http://schemas.microsoft.com/office/drawing/2014/main" id="{F962132A-5F8D-3224-6925-34132FC8B296}"/>
              </a:ext>
            </a:extLst>
          </p:cNvPr>
          <p:cNvSpPr txBox="1"/>
          <p:nvPr/>
        </p:nvSpPr>
        <p:spPr>
          <a:xfrm>
            <a:off x="914400" y="1668444"/>
            <a:ext cx="10382864" cy="4478149"/>
          </a:xfrm>
          <a:prstGeom prst="rect">
            <a:avLst/>
          </a:prstGeom>
          <a:noFill/>
        </p:spPr>
        <p:txBody>
          <a:bodyPr wrap="square">
            <a:spAutoFit/>
          </a:bodyPr>
          <a:lstStyle/>
          <a:p>
            <a:pPr algn="ctr">
              <a:lnSpc>
                <a:spcPct val="150000"/>
              </a:lnSpc>
            </a:pPr>
            <a:r>
              <a:rPr lang="ar-SA" sz="2400" dirty="0">
                <a:solidFill>
                  <a:schemeClr val="bg1"/>
                </a:solidFill>
                <a:latin typeface="Dubai Light" panose="020B0303030403030204" pitchFamily="34" charset="-78"/>
                <a:cs typeface="Dubai Light" panose="020B0303030403030204" pitchFamily="34" charset="-78"/>
              </a:rPr>
              <a:t>يُعد تطوير أنظمة ذكية لمراقبة الحدود حاجة ملحة لمساعدة الدول في تعزيز أمنها القومي والحد من مخاطر التسلل غير المشروع. يقدم هذا المشروع حلاً تقنياً متقدماً يعتمد على كاميرا ذكية وتقنيات الرؤية الحاسوبية و</a:t>
            </a:r>
            <a:r>
              <a:rPr lang="en-US" sz="2400" dirty="0">
                <a:solidFill>
                  <a:schemeClr val="bg1"/>
                </a:solidFill>
                <a:latin typeface="Dubai Light" panose="020B0303030403030204" pitchFamily="34" charset="-78"/>
                <a:cs typeface="Dubai Light" panose="020B0303030403030204" pitchFamily="34" charset="-78"/>
              </a:rPr>
              <a:t>OCR </a:t>
            </a:r>
            <a:r>
              <a:rPr lang="ar-SA" sz="2400" dirty="0">
                <a:solidFill>
                  <a:schemeClr val="bg1"/>
                </a:solidFill>
                <a:latin typeface="Dubai Light" panose="020B0303030403030204" pitchFamily="34" charset="-78"/>
                <a:cs typeface="Dubai Light" panose="020B0303030403030204" pitchFamily="34" charset="-78"/>
              </a:rPr>
              <a:t> لالتقاط وتحليل لوحات المركبات المتقدمة إلى المعابر الحدودية. يتم التحقق تلقائياً من صلاحية دخول المركبة من خلال مقارنة رقم اللوحة بقاعدة بيانات معتمدة، حيث تُفتح البوابة تلقائياً في حال المطابقة، مع إشعار المالك بالرسوم. وفي حال الرفض، يُرسل إنذار فوري للجهات المختصة مرفقاً بصورة المركبة وتفاصيل المحاولة، مع إمكانية إصدار تنبيهات حول مخالفات مثل انتهاء التأمين أو إدراج المركبة ضمن القوائم المشبوهة.</a:t>
            </a:r>
          </a:p>
        </p:txBody>
      </p:sp>
      <p:sp>
        <p:nvSpPr>
          <p:cNvPr id="14" name="مربع نص 13">
            <a:extLst>
              <a:ext uri="{FF2B5EF4-FFF2-40B4-BE49-F238E27FC236}">
                <a16:creationId xmlns:a16="http://schemas.microsoft.com/office/drawing/2014/main" id="{65487669-7BCD-8762-1873-6058BCE7A1DF}"/>
              </a:ext>
            </a:extLst>
          </p:cNvPr>
          <p:cNvSpPr txBox="1"/>
          <p:nvPr/>
        </p:nvSpPr>
        <p:spPr>
          <a:xfrm>
            <a:off x="2849259" y="814364"/>
            <a:ext cx="6513147"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مقدمة</a:t>
            </a:r>
          </a:p>
        </p:txBody>
      </p:sp>
    </p:spTree>
    <p:extLst>
      <p:ext uri="{BB962C8B-B14F-4D97-AF65-F5344CB8AC3E}">
        <p14:creationId xmlns:p14="http://schemas.microsoft.com/office/powerpoint/2010/main" val="253169414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8E363C-1C88-C108-1B78-6D0E11F4492F}"/>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8BE238DE-1ECC-15ED-923B-424E7698023D}"/>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17" name="مستطيل: زوايا مستديرة 16">
            <a:extLst>
              <a:ext uri="{FF2B5EF4-FFF2-40B4-BE49-F238E27FC236}">
                <a16:creationId xmlns:a16="http://schemas.microsoft.com/office/drawing/2014/main" id="{5BA2F83C-CAF3-B831-60F6-9F72A3B1EAF5}"/>
              </a:ext>
            </a:extLst>
          </p:cNvPr>
          <p:cNvSpPr/>
          <p:nvPr/>
        </p:nvSpPr>
        <p:spPr>
          <a:xfrm>
            <a:off x="789541" y="533789"/>
            <a:ext cx="10612918"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مستطيل: زوايا مستديرة 1">
            <a:extLst>
              <a:ext uri="{FF2B5EF4-FFF2-40B4-BE49-F238E27FC236}">
                <a16:creationId xmlns:a16="http://schemas.microsoft.com/office/drawing/2014/main" id="{53AED0E7-0831-AB64-A210-F1C9EABD881B}"/>
              </a:ext>
            </a:extLst>
          </p:cNvPr>
          <p:cNvSpPr/>
          <p:nvPr/>
        </p:nvSpPr>
        <p:spPr>
          <a:xfrm>
            <a:off x="6400059" y="2388323"/>
            <a:ext cx="5002400"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FD17A709-5840-7C36-4E4A-CA36D55C6FCB}"/>
              </a:ext>
            </a:extLst>
          </p:cNvPr>
          <p:cNvSpPr txBox="1"/>
          <p:nvPr/>
        </p:nvSpPr>
        <p:spPr>
          <a:xfrm>
            <a:off x="2839424" y="724354"/>
            <a:ext cx="6513147"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أهداف المشروع</a:t>
            </a:r>
          </a:p>
        </p:txBody>
      </p:sp>
      <p:sp>
        <p:nvSpPr>
          <p:cNvPr id="3" name="مستطيل: زوايا مستديرة 2">
            <a:extLst>
              <a:ext uri="{FF2B5EF4-FFF2-40B4-BE49-F238E27FC236}">
                <a16:creationId xmlns:a16="http://schemas.microsoft.com/office/drawing/2014/main" id="{649D31A3-A89B-5D38-DEA9-EC712A9EA689}"/>
              </a:ext>
            </a:extLst>
          </p:cNvPr>
          <p:cNvSpPr/>
          <p:nvPr/>
        </p:nvSpPr>
        <p:spPr>
          <a:xfrm>
            <a:off x="6400059" y="4623161"/>
            <a:ext cx="5002400"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8" name="مربع نص 7">
            <a:extLst>
              <a:ext uri="{FF2B5EF4-FFF2-40B4-BE49-F238E27FC236}">
                <a16:creationId xmlns:a16="http://schemas.microsoft.com/office/drawing/2014/main" id="{C738ECFC-1A32-0865-EC3F-70E684947377}"/>
              </a:ext>
            </a:extLst>
          </p:cNvPr>
          <p:cNvSpPr txBox="1"/>
          <p:nvPr/>
        </p:nvSpPr>
        <p:spPr>
          <a:xfrm>
            <a:off x="10262958" y="2617688"/>
            <a:ext cx="875095" cy="854080"/>
          </a:xfrm>
          <a:prstGeom prst="rect">
            <a:avLst/>
          </a:prstGeom>
          <a:noFill/>
        </p:spPr>
        <p:txBody>
          <a:bodyPr wrap="square" rtlCol="1" anchor="ctr">
            <a:spAutoFit/>
          </a:bodyPr>
          <a:lstStyle/>
          <a:p>
            <a:pPr algn="ctr">
              <a:lnSpc>
                <a:spcPct val="150000"/>
              </a:lnSpc>
            </a:pP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01</a:t>
            </a: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9" name="مربع نص 8">
            <a:extLst>
              <a:ext uri="{FF2B5EF4-FFF2-40B4-BE49-F238E27FC236}">
                <a16:creationId xmlns:a16="http://schemas.microsoft.com/office/drawing/2014/main" id="{C8CFE178-DD21-0ECA-AEC2-578C7A159F0D}"/>
              </a:ext>
            </a:extLst>
          </p:cNvPr>
          <p:cNvSpPr txBox="1"/>
          <p:nvPr/>
        </p:nvSpPr>
        <p:spPr>
          <a:xfrm>
            <a:off x="10262958" y="4852526"/>
            <a:ext cx="875095" cy="854080"/>
          </a:xfrm>
          <a:prstGeom prst="rect">
            <a:avLst/>
          </a:prstGeom>
          <a:noFill/>
        </p:spPr>
        <p:txBody>
          <a:bodyPr wrap="square" rtlCol="1" anchor="ctr">
            <a:spAutoFit/>
          </a:bodyPr>
          <a:lstStyle/>
          <a:p>
            <a:pPr algn="ctr">
              <a:lnSpc>
                <a:spcPct val="150000"/>
              </a:lnSpc>
            </a:pP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02</a:t>
            </a: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11" name="مستطيل: زوايا مستديرة 10">
            <a:extLst>
              <a:ext uri="{FF2B5EF4-FFF2-40B4-BE49-F238E27FC236}">
                <a16:creationId xmlns:a16="http://schemas.microsoft.com/office/drawing/2014/main" id="{057AF212-8363-9B4F-4110-772671E67888}"/>
              </a:ext>
            </a:extLst>
          </p:cNvPr>
          <p:cNvSpPr/>
          <p:nvPr/>
        </p:nvSpPr>
        <p:spPr>
          <a:xfrm>
            <a:off x="789541" y="2388323"/>
            <a:ext cx="5002400"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2" name="مستطيل: زوايا مستديرة 11">
            <a:extLst>
              <a:ext uri="{FF2B5EF4-FFF2-40B4-BE49-F238E27FC236}">
                <a16:creationId xmlns:a16="http://schemas.microsoft.com/office/drawing/2014/main" id="{82D2690B-16BE-BE4C-6582-B018B25A02B3}"/>
              </a:ext>
            </a:extLst>
          </p:cNvPr>
          <p:cNvSpPr/>
          <p:nvPr/>
        </p:nvSpPr>
        <p:spPr>
          <a:xfrm>
            <a:off x="789541" y="4623161"/>
            <a:ext cx="5002400"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3" name="مربع نص 12">
            <a:extLst>
              <a:ext uri="{FF2B5EF4-FFF2-40B4-BE49-F238E27FC236}">
                <a16:creationId xmlns:a16="http://schemas.microsoft.com/office/drawing/2014/main" id="{0431CD6F-0243-79DA-49DA-B1C89E19C48C}"/>
              </a:ext>
            </a:extLst>
          </p:cNvPr>
          <p:cNvSpPr txBox="1"/>
          <p:nvPr/>
        </p:nvSpPr>
        <p:spPr>
          <a:xfrm>
            <a:off x="4652440" y="2617688"/>
            <a:ext cx="875095" cy="854080"/>
          </a:xfrm>
          <a:prstGeom prst="rect">
            <a:avLst/>
          </a:prstGeom>
          <a:noFill/>
        </p:spPr>
        <p:txBody>
          <a:bodyPr wrap="square" rtlCol="1" anchor="ctr">
            <a:spAutoFit/>
          </a:bodyPr>
          <a:lstStyle/>
          <a:p>
            <a:pPr algn="ctr">
              <a:lnSpc>
                <a:spcPct val="150000"/>
              </a:lnSpc>
            </a:pP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03</a:t>
            </a: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15" name="مربع نص 14">
            <a:extLst>
              <a:ext uri="{FF2B5EF4-FFF2-40B4-BE49-F238E27FC236}">
                <a16:creationId xmlns:a16="http://schemas.microsoft.com/office/drawing/2014/main" id="{A3B7DDA7-BA3B-C957-47DB-1ACEB2F718F2}"/>
              </a:ext>
            </a:extLst>
          </p:cNvPr>
          <p:cNvSpPr txBox="1"/>
          <p:nvPr/>
        </p:nvSpPr>
        <p:spPr>
          <a:xfrm>
            <a:off x="4652440" y="4852526"/>
            <a:ext cx="875095" cy="854080"/>
          </a:xfrm>
          <a:prstGeom prst="rect">
            <a:avLst/>
          </a:prstGeom>
          <a:noFill/>
        </p:spPr>
        <p:txBody>
          <a:bodyPr wrap="square" rtlCol="1" anchor="ctr">
            <a:spAutoFit/>
          </a:bodyPr>
          <a:lstStyle/>
          <a:p>
            <a:pPr algn="ctr">
              <a:lnSpc>
                <a:spcPct val="150000"/>
              </a:lnSpc>
            </a:pP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04</a:t>
            </a: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19" name="مربع نص 18">
            <a:extLst>
              <a:ext uri="{FF2B5EF4-FFF2-40B4-BE49-F238E27FC236}">
                <a16:creationId xmlns:a16="http://schemas.microsoft.com/office/drawing/2014/main" id="{BBB4E855-2817-DE13-1371-EF1F2F401395}"/>
              </a:ext>
            </a:extLst>
          </p:cNvPr>
          <p:cNvSpPr txBox="1"/>
          <p:nvPr/>
        </p:nvSpPr>
        <p:spPr>
          <a:xfrm>
            <a:off x="6646834" y="2536896"/>
            <a:ext cx="3443517" cy="1015663"/>
          </a:xfrm>
          <a:prstGeom prst="rect">
            <a:avLst/>
          </a:prstGeom>
          <a:noFill/>
        </p:spPr>
        <p:txBody>
          <a:bodyPr wrap="square">
            <a:spAutoFit/>
          </a:bodyPr>
          <a:lstStyle/>
          <a:p>
            <a:r>
              <a:rPr lang="ar-SA" sz="2000" dirty="0">
                <a:solidFill>
                  <a:schemeClr val="bg1"/>
                </a:solidFill>
                <a:latin typeface="Dubai Light" panose="020B0303030403030204" pitchFamily="34" charset="-78"/>
                <a:cs typeface="Dubai Light" panose="020B0303030403030204" pitchFamily="34" charset="-78"/>
              </a:rPr>
              <a:t>تعزيز أمن الحدود عبر نظام ذكي يتحقق تلقائياً من صلاحية المركبات الوافدة</a:t>
            </a:r>
          </a:p>
        </p:txBody>
      </p:sp>
      <p:sp>
        <p:nvSpPr>
          <p:cNvPr id="20" name="مربع نص 19">
            <a:extLst>
              <a:ext uri="{FF2B5EF4-FFF2-40B4-BE49-F238E27FC236}">
                <a16:creationId xmlns:a16="http://schemas.microsoft.com/office/drawing/2014/main" id="{96913628-88AD-7A0E-E4EE-D999FD942FAA}"/>
              </a:ext>
            </a:extLst>
          </p:cNvPr>
          <p:cNvSpPr txBox="1"/>
          <p:nvPr/>
        </p:nvSpPr>
        <p:spPr>
          <a:xfrm>
            <a:off x="6764557" y="4925623"/>
            <a:ext cx="3325794" cy="707886"/>
          </a:xfrm>
          <a:prstGeom prst="rect">
            <a:avLst/>
          </a:prstGeom>
          <a:noFill/>
        </p:spPr>
        <p:txBody>
          <a:bodyPr wrap="square">
            <a:spAutoFit/>
          </a:bodyPr>
          <a:lstStyle/>
          <a:p>
            <a:r>
              <a:rPr lang="ar-SA" sz="2000" dirty="0">
                <a:solidFill>
                  <a:schemeClr val="bg1"/>
                </a:solidFill>
                <a:latin typeface="Dubai Light" panose="020B0303030403030204" pitchFamily="34" charset="-78"/>
                <a:cs typeface="Dubai Light" panose="020B0303030403030204" pitchFamily="34" charset="-78"/>
              </a:rPr>
              <a:t>تقليل التدخل البشري لتقليل الأخطاء وتوفير الوقت بفعالية.</a:t>
            </a:r>
          </a:p>
        </p:txBody>
      </p:sp>
      <p:sp>
        <p:nvSpPr>
          <p:cNvPr id="21" name="مربع نص 20">
            <a:extLst>
              <a:ext uri="{FF2B5EF4-FFF2-40B4-BE49-F238E27FC236}">
                <a16:creationId xmlns:a16="http://schemas.microsoft.com/office/drawing/2014/main" id="{E0E925E8-B268-CA7E-9C70-A0E1767D81FD}"/>
              </a:ext>
            </a:extLst>
          </p:cNvPr>
          <p:cNvSpPr txBox="1"/>
          <p:nvPr/>
        </p:nvSpPr>
        <p:spPr>
          <a:xfrm>
            <a:off x="1158451" y="2536896"/>
            <a:ext cx="3493989" cy="1015663"/>
          </a:xfrm>
          <a:prstGeom prst="rect">
            <a:avLst/>
          </a:prstGeom>
          <a:noFill/>
        </p:spPr>
        <p:txBody>
          <a:bodyPr wrap="square">
            <a:spAutoFit/>
          </a:bodyPr>
          <a:lstStyle/>
          <a:p>
            <a:r>
              <a:rPr lang="ar-SA" sz="2000" dirty="0">
                <a:solidFill>
                  <a:schemeClr val="bg1"/>
                </a:solidFill>
                <a:latin typeface="Dubai Light" panose="020B0303030403030204" pitchFamily="34" charset="-78"/>
                <a:cs typeface="Dubai Light" panose="020B0303030403030204" pitchFamily="34" charset="-78"/>
              </a:rPr>
              <a:t>تسريع التحقق من السيارات باستخدام معالجة الصور والمقارنة مع البيانات فورًا.</a:t>
            </a:r>
          </a:p>
        </p:txBody>
      </p:sp>
      <p:sp>
        <p:nvSpPr>
          <p:cNvPr id="23" name="مربع نص 22">
            <a:extLst>
              <a:ext uri="{FF2B5EF4-FFF2-40B4-BE49-F238E27FC236}">
                <a16:creationId xmlns:a16="http://schemas.microsoft.com/office/drawing/2014/main" id="{4A434079-14F4-16CB-A2C3-997D776122C6}"/>
              </a:ext>
            </a:extLst>
          </p:cNvPr>
          <p:cNvSpPr txBox="1"/>
          <p:nvPr/>
        </p:nvSpPr>
        <p:spPr>
          <a:xfrm>
            <a:off x="1158451" y="4925623"/>
            <a:ext cx="3493989" cy="707886"/>
          </a:xfrm>
          <a:prstGeom prst="rect">
            <a:avLst/>
          </a:prstGeom>
          <a:noFill/>
        </p:spPr>
        <p:txBody>
          <a:bodyPr wrap="square">
            <a:spAutoFit/>
          </a:bodyPr>
          <a:lstStyle/>
          <a:p>
            <a:r>
              <a:rPr lang="ar-SA" sz="2000" dirty="0">
                <a:solidFill>
                  <a:schemeClr val="bg1"/>
                </a:solidFill>
                <a:latin typeface="Dubai Light" panose="020B0303030403030204" pitchFamily="34" charset="-78"/>
                <a:cs typeface="Dubai Light" panose="020B0303030403030204" pitchFamily="34" charset="-78"/>
              </a:rPr>
              <a:t>إنشاء نظام ذكي قابل للتوسع والتطوير لحماية أشمل في المستقبل.</a:t>
            </a:r>
          </a:p>
        </p:txBody>
      </p:sp>
    </p:spTree>
    <p:extLst>
      <p:ext uri="{BB962C8B-B14F-4D97-AF65-F5344CB8AC3E}">
        <p14:creationId xmlns:p14="http://schemas.microsoft.com/office/powerpoint/2010/main" val="383269058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841532-3404-CF45-25CB-55EE7F12D755}"/>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3577C1DB-ABE1-26E4-6333-8B9D53673773}"/>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0A9C59DE-A814-78EB-283B-D350753BD419}"/>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8B91C5F6-5BCF-69CE-B4E0-1EA8C7DF285E}"/>
              </a:ext>
            </a:extLst>
          </p:cNvPr>
          <p:cNvSpPr txBox="1"/>
          <p:nvPr/>
        </p:nvSpPr>
        <p:spPr>
          <a:xfrm>
            <a:off x="1000698" y="711120"/>
            <a:ext cx="10190602" cy="216213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الدراسات السابقة</a:t>
            </a:r>
          </a:p>
          <a:p>
            <a:pPr algn="ctr">
              <a:lnSpc>
                <a:spcPct val="150000"/>
              </a:lnSpc>
            </a:pPr>
            <a:r>
              <a:rPr lang="ar-SA" sz="2800" dirty="0">
                <a:solidFill>
                  <a:schemeClr val="bg1"/>
                </a:solidFill>
                <a:effectLst>
                  <a:outerShdw blurRad="50800" dist="50800" dir="5400000" algn="ctr" rotWithShape="0">
                    <a:srgbClr val="000000">
                      <a:alpha val="99000"/>
                    </a:srgbClr>
                  </a:outerShdw>
                </a:effectLst>
                <a:latin typeface="Dubai Light" panose="020B0303030403030204" pitchFamily="34" charset="-78"/>
                <a:cs typeface="Dubai Light" panose="020B0303030403030204" pitchFamily="34" charset="-78"/>
              </a:rPr>
              <a:t>نظام التعرف التلقائي على لوحات المركبات باستخدام الشبكات العصبية الالتفافية </a:t>
            </a:r>
            <a:r>
              <a:rPr lang="en-US" sz="2800" dirty="0">
                <a:solidFill>
                  <a:schemeClr val="bg1"/>
                </a:solidFill>
                <a:effectLst>
                  <a:outerShdw blurRad="50800" dist="50800" dir="5400000" algn="ctr" rotWithShape="0">
                    <a:srgbClr val="000000">
                      <a:alpha val="99000"/>
                    </a:srgbClr>
                  </a:outerShdw>
                </a:effectLst>
                <a:latin typeface="Dubai Light" panose="020B0303030403030204" pitchFamily="34" charset="-78"/>
                <a:cs typeface="Dubai Light" panose="020B0303030403030204" pitchFamily="34" charset="-78"/>
              </a:rPr>
              <a:t>(CNN)</a:t>
            </a:r>
            <a:endParaRPr lang="ar-SA" sz="2800" dirty="0">
              <a:solidFill>
                <a:schemeClr val="bg1"/>
              </a:solidFill>
              <a:effectLst>
                <a:outerShdw blurRad="50800" dist="50800" dir="5400000" algn="ctr" rotWithShape="0">
                  <a:srgbClr val="000000">
                    <a:alpha val="99000"/>
                  </a:srgbClr>
                </a:outerShdw>
              </a:effectLst>
              <a:latin typeface="Dubai Light" panose="020B0303030403030204" pitchFamily="34" charset="-78"/>
              <a:cs typeface="Dubai Light" panose="020B0303030403030204" pitchFamily="34" charset="-78"/>
            </a:endParaRPr>
          </a:p>
        </p:txBody>
      </p:sp>
      <p:pic>
        <p:nvPicPr>
          <p:cNvPr id="6" name="صورة 5">
            <a:extLst>
              <a:ext uri="{FF2B5EF4-FFF2-40B4-BE49-F238E27FC236}">
                <a16:creationId xmlns:a16="http://schemas.microsoft.com/office/drawing/2014/main" id="{E9E0EF46-C716-188A-CD09-1B051C22D1AE}"/>
              </a:ext>
            </a:extLst>
          </p:cNvPr>
          <p:cNvPicPr>
            <a:picLocks noChangeAspect="1"/>
          </p:cNvPicPr>
          <p:nvPr/>
        </p:nvPicPr>
        <p:blipFill>
          <a:blip r:embed="rId3"/>
          <a:stretch>
            <a:fillRect/>
          </a:stretch>
        </p:blipFill>
        <p:spPr>
          <a:xfrm>
            <a:off x="1990215" y="3079416"/>
            <a:ext cx="8211571" cy="2899925"/>
          </a:xfrm>
          <a:prstGeom prst="roundRect">
            <a:avLst>
              <a:gd name="adj" fmla="val 4510"/>
            </a:avLst>
          </a:prstGeom>
          <a:effectLst>
            <a:outerShdw blurRad="241300" algn="ctr" rotWithShape="0">
              <a:schemeClr val="bg2">
                <a:lumMod val="50000"/>
                <a:alpha val="86000"/>
              </a:schemeClr>
            </a:outerShdw>
          </a:effectLst>
        </p:spPr>
      </p:pic>
    </p:spTree>
    <p:extLst>
      <p:ext uri="{BB962C8B-B14F-4D97-AF65-F5344CB8AC3E}">
        <p14:creationId xmlns:p14="http://schemas.microsoft.com/office/powerpoint/2010/main" val="197178654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8EC809-133B-23F3-79D2-83E75888339A}"/>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A313EBAE-EDDE-F325-C27E-3C6D06896A8D}"/>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FC3AAFE2-BFC1-1EA7-52A2-7208FDBE091F}"/>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AE95D699-77B8-C1B9-65F0-15A427D7ABE5}"/>
              </a:ext>
            </a:extLst>
          </p:cNvPr>
          <p:cNvSpPr txBox="1"/>
          <p:nvPr/>
        </p:nvSpPr>
        <p:spPr>
          <a:xfrm>
            <a:off x="1000699" y="711120"/>
            <a:ext cx="10190602" cy="216213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الدراسات السابقة</a:t>
            </a:r>
          </a:p>
          <a:p>
            <a:pPr algn="ctr">
              <a:lnSpc>
                <a:spcPct val="150000"/>
              </a:lnSpc>
            </a:pPr>
            <a:r>
              <a:rPr lang="ar-SA" sz="2800" dirty="0">
                <a:solidFill>
                  <a:schemeClr val="bg1"/>
                </a:solidFill>
                <a:effectLst>
                  <a:outerShdw blurRad="50800" dist="50800" dir="5400000" algn="ctr" rotWithShape="0">
                    <a:srgbClr val="000000">
                      <a:alpha val="99000"/>
                    </a:srgbClr>
                  </a:outerShdw>
                </a:effectLst>
                <a:latin typeface="Dubai Light" panose="020B0303030403030204" pitchFamily="34" charset="-78"/>
                <a:cs typeface="Dubai Light" panose="020B0303030403030204" pitchFamily="34" charset="-78"/>
              </a:rPr>
              <a:t>نظام التعرف التلقائي على لوحات المركبات باستخدام شبكات الالتفاف العميقة القائمة على التجزئة</a:t>
            </a:r>
          </a:p>
        </p:txBody>
      </p:sp>
      <p:pic>
        <p:nvPicPr>
          <p:cNvPr id="2" name="صورة 1">
            <a:extLst>
              <a:ext uri="{FF2B5EF4-FFF2-40B4-BE49-F238E27FC236}">
                <a16:creationId xmlns:a16="http://schemas.microsoft.com/office/drawing/2014/main" id="{D2C43F2C-75CB-682A-524F-792C9CB78D61}"/>
              </a:ext>
            </a:extLst>
          </p:cNvPr>
          <p:cNvPicPr>
            <a:picLocks noChangeAspect="1"/>
          </p:cNvPicPr>
          <p:nvPr/>
        </p:nvPicPr>
        <p:blipFill>
          <a:blip r:embed="rId3"/>
          <a:stretch>
            <a:fillRect/>
          </a:stretch>
        </p:blipFill>
        <p:spPr>
          <a:xfrm>
            <a:off x="2319759" y="3060536"/>
            <a:ext cx="7552481" cy="3003924"/>
          </a:xfrm>
          <a:prstGeom prst="roundRect">
            <a:avLst>
              <a:gd name="adj" fmla="val 4564"/>
            </a:avLst>
          </a:prstGeom>
          <a:effectLst>
            <a:outerShdw blurRad="241300" algn="ctr" rotWithShape="0">
              <a:schemeClr val="bg2">
                <a:lumMod val="50000"/>
                <a:alpha val="86000"/>
              </a:schemeClr>
            </a:outerShdw>
          </a:effectLst>
        </p:spPr>
      </p:pic>
    </p:spTree>
    <p:extLst>
      <p:ext uri="{BB962C8B-B14F-4D97-AF65-F5344CB8AC3E}">
        <p14:creationId xmlns:p14="http://schemas.microsoft.com/office/powerpoint/2010/main" val="308779111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682C91-4911-54C4-0726-0DE7356BB3B4}"/>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59E564E8-E33C-DF3A-E983-D38CF961EA6C}"/>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grpSp>
        <p:nvGrpSpPr>
          <p:cNvPr id="3" name="مجموعة 2">
            <a:extLst>
              <a:ext uri="{FF2B5EF4-FFF2-40B4-BE49-F238E27FC236}">
                <a16:creationId xmlns:a16="http://schemas.microsoft.com/office/drawing/2014/main" id="{B78ED3A4-3AF4-4177-6A95-D6D130A6B3BF}"/>
              </a:ext>
            </a:extLst>
          </p:cNvPr>
          <p:cNvGrpSpPr/>
          <p:nvPr/>
        </p:nvGrpSpPr>
        <p:grpSpPr>
          <a:xfrm>
            <a:off x="2497394" y="1286310"/>
            <a:ext cx="7197213" cy="4285381"/>
            <a:chOff x="2497393" y="1758258"/>
            <a:chExt cx="7197213" cy="4285381"/>
          </a:xfrm>
        </p:grpSpPr>
        <p:sp>
          <p:nvSpPr>
            <p:cNvPr id="13" name="مستطيل: زوايا مستديرة 12">
              <a:extLst>
                <a:ext uri="{FF2B5EF4-FFF2-40B4-BE49-F238E27FC236}">
                  <a16:creationId xmlns:a16="http://schemas.microsoft.com/office/drawing/2014/main" id="{D2FC72F6-0732-78D0-3B66-8C8766F3DDC3}"/>
                </a:ext>
              </a:extLst>
            </p:cNvPr>
            <p:cNvSpPr/>
            <p:nvPr/>
          </p:nvSpPr>
          <p:spPr>
            <a:xfrm>
              <a:off x="2497393" y="1758258"/>
              <a:ext cx="7197213" cy="428538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FF23BE71-91A3-B6DA-5E94-647BEBC1BDA6}"/>
                </a:ext>
              </a:extLst>
            </p:cNvPr>
            <p:cNvSpPr txBox="1"/>
            <p:nvPr/>
          </p:nvSpPr>
          <p:spPr>
            <a:xfrm>
              <a:off x="2839425" y="1758258"/>
              <a:ext cx="6513147" cy="2123658"/>
            </a:xfrm>
            <a:prstGeom prst="rect">
              <a:avLst/>
            </a:prstGeom>
            <a:noFill/>
          </p:spPr>
          <p:txBody>
            <a:bodyPr wrap="square" rtlCol="1" anchor="ctr">
              <a:spAutoFit/>
            </a:bodyPr>
            <a:lstStyle/>
            <a:p>
              <a:pPr algn="ctr">
                <a:lnSpc>
                  <a:spcPct val="150000"/>
                </a:lnSpc>
              </a:pPr>
              <a:r>
                <a:rPr lang="en-US" sz="9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01</a:t>
              </a:r>
              <a:r>
                <a:rPr lang="ar-SA" sz="9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2" name="مربع نص 1">
              <a:extLst>
                <a:ext uri="{FF2B5EF4-FFF2-40B4-BE49-F238E27FC236}">
                  <a16:creationId xmlns:a16="http://schemas.microsoft.com/office/drawing/2014/main" id="{BC869E9A-404C-B817-59E2-E7C10D28AB88}"/>
                </a:ext>
              </a:extLst>
            </p:cNvPr>
            <p:cNvSpPr txBox="1"/>
            <p:nvPr/>
          </p:nvSpPr>
          <p:spPr>
            <a:xfrm>
              <a:off x="3698221" y="4008112"/>
              <a:ext cx="4795553" cy="1234953"/>
            </a:xfrm>
            <a:prstGeom prst="rect">
              <a:avLst/>
            </a:prstGeom>
            <a:noFill/>
          </p:spPr>
          <p:txBody>
            <a:bodyPr wrap="square">
              <a:spAutoFit/>
            </a:bodyPr>
            <a:lstStyle/>
            <a:p>
              <a:pPr algn="ctr">
                <a:lnSpc>
                  <a:spcPct val="150000"/>
                </a:lnSpc>
              </a:pPr>
              <a:r>
                <a:rPr lang="ar-SA" sz="5400" dirty="0">
                  <a:solidFill>
                    <a:schemeClr val="bg1"/>
                  </a:solidFill>
                  <a:latin typeface="Dubai Medium" panose="020B0603030403030204" pitchFamily="34" charset="-78"/>
                  <a:cs typeface="Dubai Medium" panose="020B0603030403030204" pitchFamily="34" charset="-78"/>
                </a:rPr>
                <a:t>القطع الإلكترونية</a:t>
              </a:r>
            </a:p>
          </p:txBody>
        </p:sp>
      </p:grpSp>
    </p:spTree>
    <p:extLst>
      <p:ext uri="{BB962C8B-B14F-4D97-AF65-F5344CB8AC3E}">
        <p14:creationId xmlns:p14="http://schemas.microsoft.com/office/powerpoint/2010/main" val="247367619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DA1F5C-FEA6-0DA1-1EB8-94318B7B7885}"/>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7FBB4E52-B132-A9F0-7E1F-5D321064ACA4}"/>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82DBD81F-F078-73CE-2AA0-D7CC456277E7}"/>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850FAA89-9EFD-BFB7-0964-EEA200E01068}"/>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لوحة </a:t>
            </a: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NodeMCU ESP2866</a:t>
            </a:r>
            <a:endPar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endParaRPr>
          </a:p>
        </p:txBody>
      </p:sp>
      <p:pic>
        <p:nvPicPr>
          <p:cNvPr id="9" name="صورة 8" descr="صورة تحتوي على دائرة كهربائية, نص, الهندسة الإلكترونية, الإلكترونيات&#10;&#10;قد يكون المحتوى الذي تم إنشاؤه بواسطة الذكاء الاصطناعي غير صحيح.">
            <a:extLst>
              <a:ext uri="{FF2B5EF4-FFF2-40B4-BE49-F238E27FC236}">
                <a16:creationId xmlns:a16="http://schemas.microsoft.com/office/drawing/2014/main" id="{E70ADDB8-D042-9113-38AB-B025BEE4C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4769" y="2119957"/>
            <a:ext cx="7482461" cy="3799938"/>
          </a:xfrm>
          <a:prstGeom prst="rect">
            <a:avLst/>
          </a:prstGeom>
          <a:effectLst>
            <a:outerShdw blurRad="203200" algn="ctr" rotWithShape="0">
              <a:schemeClr val="bg2">
                <a:lumMod val="50000"/>
              </a:schemeClr>
            </a:outerShdw>
          </a:effectLst>
        </p:spPr>
      </p:pic>
    </p:spTree>
    <p:extLst>
      <p:ext uri="{BB962C8B-B14F-4D97-AF65-F5344CB8AC3E}">
        <p14:creationId xmlns:p14="http://schemas.microsoft.com/office/powerpoint/2010/main" val="94527972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B08FB1-7DF6-C24F-41AD-71AA71410FDF}"/>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EA5FD239-E6D5-EDBC-CCB6-3264B8C530A9}"/>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B7000160-0EBD-66A8-E3C1-6102022B66B7}"/>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40FBE757-6F65-03B3-021B-1739C9FC5748}"/>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محرك </a:t>
            </a: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Servo MG995</a:t>
            </a:r>
            <a:endPar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endParaRPr>
          </a:p>
        </p:txBody>
      </p:sp>
      <p:pic>
        <p:nvPicPr>
          <p:cNvPr id="4" name="صورة 3">
            <a:extLst>
              <a:ext uri="{FF2B5EF4-FFF2-40B4-BE49-F238E27FC236}">
                <a16:creationId xmlns:a16="http://schemas.microsoft.com/office/drawing/2014/main" id="{00D2C051-4929-A6D4-EE8A-4DB7B536D9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7292" y="2206456"/>
            <a:ext cx="3737415" cy="3737415"/>
          </a:xfrm>
          <a:prstGeom prst="rect">
            <a:avLst/>
          </a:prstGeom>
          <a:effectLst>
            <a:outerShdw blurRad="241300" algn="ctr" rotWithShape="0">
              <a:schemeClr val="bg2">
                <a:lumMod val="50000"/>
              </a:schemeClr>
            </a:outerShdw>
          </a:effectLst>
        </p:spPr>
      </p:pic>
    </p:spTree>
    <p:extLst>
      <p:ext uri="{BB962C8B-B14F-4D97-AF65-F5344CB8AC3E}">
        <p14:creationId xmlns:p14="http://schemas.microsoft.com/office/powerpoint/2010/main" val="427227112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5DE2E1-395F-09F6-253C-F59F27D04A03}"/>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40D34BE8-E6D3-091C-1928-FE3F92DB1722}"/>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9906205D-B422-A3FA-91A5-03DB333339A1}"/>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AA060814-3754-6CF1-9FB0-1CF90E166E58}"/>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منظم الجهد </a:t>
            </a: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DC-DC Stepdown</a:t>
            </a:r>
            <a:endPar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endParaRPr>
          </a:p>
        </p:txBody>
      </p:sp>
      <p:pic>
        <p:nvPicPr>
          <p:cNvPr id="6" name="صورة 5" descr="صورة تحتوي على الإلكترونيات, الهندسة الإلكترونية, مكونات الدائرة الكهربائية, مكون إلكتروني&#10;&#10;قد يكون المحتوى الذي تم إنشاؤه بواسطة الذكاء الاصطناعي غير صحيح.">
            <a:extLst>
              <a:ext uri="{FF2B5EF4-FFF2-40B4-BE49-F238E27FC236}">
                <a16:creationId xmlns:a16="http://schemas.microsoft.com/office/drawing/2014/main" id="{C1440067-DF8F-FCB4-0BAC-E0C271D68D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49" y="1681925"/>
            <a:ext cx="4762500" cy="4762500"/>
          </a:xfrm>
          <a:prstGeom prst="rect">
            <a:avLst/>
          </a:prstGeom>
          <a:effectLst>
            <a:outerShdw blurRad="241300" algn="ctr" rotWithShape="0">
              <a:schemeClr val="bg2">
                <a:lumMod val="50000"/>
              </a:schemeClr>
            </a:outerShdw>
          </a:effectLst>
        </p:spPr>
      </p:pic>
    </p:spTree>
    <p:extLst>
      <p:ext uri="{BB962C8B-B14F-4D97-AF65-F5344CB8AC3E}">
        <p14:creationId xmlns:p14="http://schemas.microsoft.com/office/powerpoint/2010/main" val="417460195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E1E11C-158D-59BB-7074-2A6C12FC5D7B}"/>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55EFE231-1160-3481-529F-CC773A5DE6DB}"/>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25511ADA-2FD1-85CF-56D7-B8514AF7D655}"/>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B44148C3-436E-1273-9272-8789EEF754C3}"/>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حساس الحركة بالأشعة تحت الحمراء </a:t>
            </a: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(IR)</a:t>
            </a:r>
            <a:endPar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endParaRPr>
          </a:p>
        </p:txBody>
      </p:sp>
      <p:pic>
        <p:nvPicPr>
          <p:cNvPr id="4" name="صورة 3" descr="صورة تحتوي على الإلكترونيات, لقطة شاشة, الهندسة الإلكترونية, جهاز إلكتروني&#10;&#10;قد يكون المحتوى الذي تم إنشاؤه بواسطة الذكاء الاصطناعي غير صحيح.">
            <a:extLst>
              <a:ext uri="{FF2B5EF4-FFF2-40B4-BE49-F238E27FC236}">
                <a16:creationId xmlns:a16="http://schemas.microsoft.com/office/drawing/2014/main" id="{1E9ED33C-19F1-E895-859E-3ED357919A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708" y="2206456"/>
            <a:ext cx="8840584" cy="3452143"/>
          </a:xfrm>
          <a:prstGeom prst="rect">
            <a:avLst/>
          </a:prstGeom>
          <a:effectLst>
            <a:outerShdw blurRad="241300" algn="ctr" rotWithShape="0">
              <a:schemeClr val="bg2">
                <a:lumMod val="50000"/>
              </a:schemeClr>
            </a:outerShdw>
          </a:effectLst>
        </p:spPr>
      </p:pic>
    </p:spTree>
    <p:extLst>
      <p:ext uri="{BB962C8B-B14F-4D97-AF65-F5344CB8AC3E}">
        <p14:creationId xmlns:p14="http://schemas.microsoft.com/office/powerpoint/2010/main" val="60802790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224047-C362-342E-649B-778A36CE831B}"/>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EA1AA867-F953-0F71-95AB-A358BC9DE008}"/>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76F7033C-3FFB-65B4-86A7-3D653B4B18C1}"/>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BA1B54FB-ABBB-30A2-7917-FD239C024C7A}"/>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وحدة البلوتوث </a:t>
            </a: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HC-05</a:t>
            </a:r>
            <a:endPar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endParaRPr>
          </a:p>
        </p:txBody>
      </p:sp>
      <p:pic>
        <p:nvPicPr>
          <p:cNvPr id="8" name="صورة 7">
            <a:extLst>
              <a:ext uri="{FF2B5EF4-FFF2-40B4-BE49-F238E27FC236}">
                <a16:creationId xmlns:a16="http://schemas.microsoft.com/office/drawing/2014/main" id="{6DFF93BD-D90F-D964-62E1-12A9158C2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229842" y="1667815"/>
            <a:ext cx="3732314" cy="4809596"/>
          </a:xfrm>
          <a:prstGeom prst="rect">
            <a:avLst/>
          </a:prstGeom>
          <a:effectLst>
            <a:glow rad="127000">
              <a:schemeClr val="bg1">
                <a:alpha val="37000"/>
              </a:schemeClr>
            </a:glow>
          </a:effectLst>
        </p:spPr>
      </p:pic>
    </p:spTree>
    <p:extLst>
      <p:ext uri="{BB962C8B-B14F-4D97-AF65-F5344CB8AC3E}">
        <p14:creationId xmlns:p14="http://schemas.microsoft.com/office/powerpoint/2010/main" val="85800672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681F87-C738-683D-C43D-0794784DABEA}"/>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90371F0D-689D-03DB-0A8B-32216689F68D}"/>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CBBDC433-2B54-E517-DC19-FD857391B83E}"/>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22EBF229-23CC-9E9C-177A-C9E2559D2538}"/>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المقاومات واللدات</a:t>
            </a:r>
          </a:p>
        </p:txBody>
      </p:sp>
      <p:pic>
        <p:nvPicPr>
          <p:cNvPr id="10" name="صورة 9">
            <a:extLst>
              <a:ext uri="{FF2B5EF4-FFF2-40B4-BE49-F238E27FC236}">
                <a16:creationId xmlns:a16="http://schemas.microsoft.com/office/drawing/2014/main" id="{98639186-A7DA-48DE-D7E9-D3B545924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7457" y="2285468"/>
            <a:ext cx="3760818" cy="3288781"/>
          </a:xfrm>
          <a:prstGeom prst="rect">
            <a:avLst/>
          </a:prstGeom>
          <a:effectLst>
            <a:outerShdw blurRad="203200" algn="ctr" rotWithShape="0">
              <a:schemeClr val="bg2">
                <a:lumMod val="50000"/>
              </a:schemeClr>
            </a:outerShdw>
          </a:effectLst>
        </p:spPr>
      </p:pic>
      <p:pic>
        <p:nvPicPr>
          <p:cNvPr id="13" name="صورة 12" descr="صورة تحتوي على فن&#10;&#10;قد يكون المحتوى الذي تم إنشاؤه بواسطة الذكاء الاصطناعي غير صحيح.">
            <a:extLst>
              <a:ext uri="{FF2B5EF4-FFF2-40B4-BE49-F238E27FC236}">
                <a16:creationId xmlns:a16="http://schemas.microsoft.com/office/drawing/2014/main" id="{97C23B6A-7043-3798-9868-C0DDF7F977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3428" y="2309184"/>
            <a:ext cx="4698257" cy="3288780"/>
          </a:xfrm>
          <a:prstGeom prst="rect">
            <a:avLst/>
          </a:prstGeom>
          <a:effectLst>
            <a:outerShdw blurRad="203200" algn="ctr" rotWithShape="0">
              <a:schemeClr val="bg2">
                <a:lumMod val="50000"/>
              </a:schemeClr>
            </a:outerShdw>
          </a:effectLst>
        </p:spPr>
      </p:pic>
    </p:spTree>
    <p:extLst>
      <p:ext uri="{BB962C8B-B14F-4D97-AF65-F5344CB8AC3E}">
        <p14:creationId xmlns:p14="http://schemas.microsoft.com/office/powerpoint/2010/main" val="250681187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6D1FB0-6B2C-52BB-BEF6-EA0DAFA1EC24}"/>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4CCC8FCC-C9F1-81CE-81A8-14492F43D39F}"/>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grpSp>
        <p:nvGrpSpPr>
          <p:cNvPr id="3" name="مجموعة 2">
            <a:extLst>
              <a:ext uri="{FF2B5EF4-FFF2-40B4-BE49-F238E27FC236}">
                <a16:creationId xmlns:a16="http://schemas.microsoft.com/office/drawing/2014/main" id="{4780A77A-B9CA-1EF2-0AAC-5ACF491863AB}"/>
              </a:ext>
            </a:extLst>
          </p:cNvPr>
          <p:cNvGrpSpPr/>
          <p:nvPr/>
        </p:nvGrpSpPr>
        <p:grpSpPr>
          <a:xfrm>
            <a:off x="2497394" y="1065886"/>
            <a:ext cx="7197213" cy="4505805"/>
            <a:chOff x="2497393" y="1537834"/>
            <a:chExt cx="7197213" cy="4505805"/>
          </a:xfrm>
        </p:grpSpPr>
        <p:sp>
          <p:nvSpPr>
            <p:cNvPr id="13" name="مستطيل: زوايا مستديرة 12">
              <a:extLst>
                <a:ext uri="{FF2B5EF4-FFF2-40B4-BE49-F238E27FC236}">
                  <a16:creationId xmlns:a16="http://schemas.microsoft.com/office/drawing/2014/main" id="{3E8E6966-0787-75E9-B4A0-49CDAB357137}"/>
                </a:ext>
              </a:extLst>
            </p:cNvPr>
            <p:cNvSpPr/>
            <p:nvPr/>
          </p:nvSpPr>
          <p:spPr>
            <a:xfrm>
              <a:off x="2497393" y="1758258"/>
              <a:ext cx="7197213" cy="428538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84917EF4-E30B-7F2A-A0E1-CB03CFC533F0}"/>
                </a:ext>
              </a:extLst>
            </p:cNvPr>
            <p:cNvSpPr txBox="1"/>
            <p:nvPr/>
          </p:nvSpPr>
          <p:spPr>
            <a:xfrm>
              <a:off x="2839423" y="1537834"/>
              <a:ext cx="6513147" cy="2123658"/>
            </a:xfrm>
            <a:prstGeom prst="rect">
              <a:avLst/>
            </a:prstGeom>
            <a:noFill/>
          </p:spPr>
          <p:txBody>
            <a:bodyPr wrap="square" rtlCol="1" anchor="ctr">
              <a:spAutoFit/>
            </a:bodyPr>
            <a:lstStyle/>
            <a:p>
              <a:pPr algn="ctr">
                <a:lnSpc>
                  <a:spcPct val="150000"/>
                </a:lnSpc>
              </a:pPr>
              <a:r>
                <a:rPr lang="en-US" sz="9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02</a:t>
              </a:r>
              <a:r>
                <a:rPr lang="ar-SA" sz="9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2" name="مربع نص 1">
              <a:extLst>
                <a:ext uri="{FF2B5EF4-FFF2-40B4-BE49-F238E27FC236}">
                  <a16:creationId xmlns:a16="http://schemas.microsoft.com/office/drawing/2014/main" id="{37A33610-52EB-E2B2-48B1-2D6F478A8EC3}"/>
                </a:ext>
              </a:extLst>
            </p:cNvPr>
            <p:cNvSpPr txBox="1"/>
            <p:nvPr/>
          </p:nvSpPr>
          <p:spPr>
            <a:xfrm>
              <a:off x="2783964" y="3358259"/>
              <a:ext cx="6624063" cy="2481449"/>
            </a:xfrm>
            <a:prstGeom prst="rect">
              <a:avLst/>
            </a:prstGeom>
            <a:noFill/>
          </p:spPr>
          <p:txBody>
            <a:bodyPr wrap="square">
              <a:spAutoFit/>
            </a:bodyPr>
            <a:lstStyle/>
            <a:p>
              <a:pPr algn="ctr">
                <a:lnSpc>
                  <a:spcPct val="150000"/>
                </a:lnSpc>
              </a:pPr>
              <a:r>
                <a:rPr lang="ar-SA" sz="5400" dirty="0">
                  <a:solidFill>
                    <a:schemeClr val="bg1"/>
                  </a:solidFill>
                  <a:latin typeface="Dubai Medium" panose="020B0603030403030204" pitchFamily="34" charset="-78"/>
                  <a:cs typeface="Dubai Medium" panose="020B0603030403030204" pitchFamily="34" charset="-78"/>
                </a:rPr>
                <a:t>التقنيات والخوارزميات المستخدمة</a:t>
              </a:r>
            </a:p>
          </p:txBody>
        </p:sp>
      </p:grpSp>
    </p:spTree>
    <p:extLst>
      <p:ext uri="{BB962C8B-B14F-4D97-AF65-F5344CB8AC3E}">
        <p14:creationId xmlns:p14="http://schemas.microsoft.com/office/powerpoint/2010/main" val="19267438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DF34FC-52FE-711E-7429-7329814286A6}"/>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6A2236FD-5C30-865D-BAC3-096F713455E8}"/>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C3CA7AB2-A30A-E8F5-52B3-96E7FF8FAD95}"/>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35F2D0FB-F201-E72B-F23A-6A16C40A6C3F}"/>
              </a:ext>
            </a:extLst>
          </p:cNvPr>
          <p:cNvSpPr txBox="1"/>
          <p:nvPr/>
        </p:nvSpPr>
        <p:spPr>
          <a:xfrm>
            <a:off x="1000698" y="607245"/>
            <a:ext cx="10190602" cy="151580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مفهوم الذكاء الاصطناعي</a:t>
            </a:r>
          </a:p>
          <a:p>
            <a:pPr algn="ctr">
              <a:lnSpc>
                <a:spcPct val="150000"/>
              </a:lnSpc>
            </a:pPr>
            <a:r>
              <a:rPr lang="ar-SA" sz="2800" dirty="0">
                <a:solidFill>
                  <a:schemeClr val="bg1"/>
                </a:solidFill>
                <a:effectLst/>
                <a:latin typeface="Dubai Light" panose="020B0303030403030204" pitchFamily="34" charset="-78"/>
                <a:cs typeface="Dubai Light" panose="020B0303030403030204" pitchFamily="34" charset="-78"/>
              </a:rPr>
              <a:t>التعلم الآلي </a:t>
            </a:r>
            <a:r>
              <a:rPr lang="en-US" sz="2800" dirty="0">
                <a:solidFill>
                  <a:schemeClr val="bg1"/>
                </a:solidFill>
                <a:effectLst/>
                <a:latin typeface="Dubai Light" panose="020B0303030403030204" pitchFamily="34" charset="-78"/>
                <a:cs typeface="Dubai Light" panose="020B0303030403030204" pitchFamily="34" charset="-78"/>
              </a:rPr>
              <a:t>VS</a:t>
            </a:r>
            <a:r>
              <a:rPr lang="ar-SA" sz="2800" dirty="0">
                <a:solidFill>
                  <a:schemeClr val="bg1"/>
                </a:solidFill>
                <a:effectLst/>
                <a:latin typeface="Dubai Light" panose="020B0303030403030204" pitchFamily="34" charset="-78"/>
                <a:cs typeface="Dubai Light" panose="020B0303030403030204" pitchFamily="34" charset="-78"/>
              </a:rPr>
              <a:t> التعلم العميق</a:t>
            </a:r>
            <a:endParaRPr lang="ar-SA" sz="2400" dirty="0">
              <a:solidFill>
                <a:schemeClr val="bg1"/>
              </a:solidFill>
              <a:effectLst/>
              <a:latin typeface="Dubai Light" panose="020B0303030403030204" pitchFamily="34" charset="-78"/>
              <a:cs typeface="Dubai Light" panose="020B0303030403030204" pitchFamily="34" charset="-78"/>
            </a:endParaRPr>
          </a:p>
        </p:txBody>
      </p:sp>
      <p:pic>
        <p:nvPicPr>
          <p:cNvPr id="2" name="صورة 1">
            <a:extLst>
              <a:ext uri="{FF2B5EF4-FFF2-40B4-BE49-F238E27FC236}">
                <a16:creationId xmlns:a16="http://schemas.microsoft.com/office/drawing/2014/main" id="{514266A4-7D35-221E-7629-6FCF5E0EABA3}"/>
              </a:ext>
            </a:extLst>
          </p:cNvPr>
          <p:cNvPicPr>
            <a:picLocks noChangeAspect="1"/>
          </p:cNvPicPr>
          <p:nvPr/>
        </p:nvPicPr>
        <p:blipFill>
          <a:blip r:embed="rId3"/>
          <a:stretch>
            <a:fillRect/>
          </a:stretch>
        </p:blipFill>
        <p:spPr>
          <a:xfrm>
            <a:off x="2054574" y="2370507"/>
            <a:ext cx="8082849" cy="3534533"/>
          </a:xfrm>
          <a:prstGeom prst="roundRect">
            <a:avLst>
              <a:gd name="adj" fmla="val 4511"/>
            </a:avLst>
          </a:prstGeom>
          <a:effectLst>
            <a:outerShdw blurRad="635000" algn="ctr" rotWithShape="0">
              <a:schemeClr val="bg2">
                <a:lumMod val="50000"/>
              </a:schemeClr>
            </a:outerShdw>
          </a:effectLst>
        </p:spPr>
      </p:pic>
    </p:spTree>
    <p:extLst>
      <p:ext uri="{BB962C8B-B14F-4D97-AF65-F5344CB8AC3E}">
        <p14:creationId xmlns:p14="http://schemas.microsoft.com/office/powerpoint/2010/main" val="1233494347"/>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15AE90-DABC-1496-E6A6-C3DE635201DF}"/>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59DD69AB-2483-AF69-8DFD-61ED9B277B30}"/>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BCF82EF0-0D69-BFF5-5406-549B598277B6}"/>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45B1E62E-3B3D-54A7-38AF-1DF7B1CFF8F6}"/>
              </a:ext>
            </a:extLst>
          </p:cNvPr>
          <p:cNvSpPr txBox="1"/>
          <p:nvPr/>
        </p:nvSpPr>
        <p:spPr>
          <a:xfrm>
            <a:off x="1000698" y="607245"/>
            <a:ext cx="10190602" cy="151580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الشبكات العصبية الاصطناعية</a:t>
            </a:r>
          </a:p>
          <a:p>
            <a:pPr algn="ctr">
              <a:lnSpc>
                <a:spcPct val="150000"/>
              </a:lnSpc>
            </a:pPr>
            <a:r>
              <a:rPr lang="ar-SA" sz="2800" dirty="0">
                <a:solidFill>
                  <a:schemeClr val="bg1"/>
                </a:solidFill>
                <a:effectLst/>
                <a:latin typeface="Dubai Light" panose="020B0303030403030204" pitchFamily="34" charset="-78"/>
                <a:cs typeface="Dubai Light" panose="020B0303030403030204" pitchFamily="34" charset="-78"/>
              </a:rPr>
              <a:t>الشبكة العصبية العميقة </a:t>
            </a:r>
            <a:r>
              <a:rPr lang="en-US" sz="2800" dirty="0">
                <a:solidFill>
                  <a:schemeClr val="bg1"/>
                </a:solidFill>
                <a:effectLst/>
                <a:latin typeface="Dubai Light" panose="020B0303030403030204" pitchFamily="34" charset="-78"/>
                <a:cs typeface="Dubai Light" panose="020B0303030403030204" pitchFamily="34" charset="-78"/>
              </a:rPr>
              <a:t>(DNNs)</a:t>
            </a:r>
            <a:endParaRPr lang="ar-SA" sz="2400" dirty="0">
              <a:solidFill>
                <a:schemeClr val="bg1"/>
              </a:solidFill>
              <a:effectLst/>
              <a:latin typeface="Dubai Light" panose="020B0303030403030204" pitchFamily="34" charset="-78"/>
              <a:cs typeface="Dubai Light" panose="020B0303030403030204" pitchFamily="34" charset="-78"/>
            </a:endParaRPr>
          </a:p>
        </p:txBody>
      </p:sp>
      <p:pic>
        <p:nvPicPr>
          <p:cNvPr id="4" name="صورة 3">
            <a:extLst>
              <a:ext uri="{FF2B5EF4-FFF2-40B4-BE49-F238E27FC236}">
                <a16:creationId xmlns:a16="http://schemas.microsoft.com/office/drawing/2014/main" id="{CF2A7DDE-94DB-D2D5-9958-12E4EAF61664}"/>
              </a:ext>
            </a:extLst>
          </p:cNvPr>
          <p:cNvPicPr>
            <a:picLocks noChangeAspect="1"/>
          </p:cNvPicPr>
          <p:nvPr/>
        </p:nvPicPr>
        <p:blipFill>
          <a:blip r:embed="rId3"/>
          <a:stretch>
            <a:fillRect/>
          </a:stretch>
        </p:blipFill>
        <p:spPr>
          <a:xfrm>
            <a:off x="2925146" y="2206456"/>
            <a:ext cx="6341705" cy="3792411"/>
          </a:xfrm>
          <a:prstGeom prst="roundRect">
            <a:avLst>
              <a:gd name="adj" fmla="val 5338"/>
            </a:avLst>
          </a:prstGeom>
          <a:effectLst>
            <a:outerShdw blurRad="762000" algn="ctr" rotWithShape="0">
              <a:schemeClr val="bg2">
                <a:lumMod val="50000"/>
              </a:schemeClr>
            </a:outerShdw>
          </a:effectLst>
        </p:spPr>
      </p:pic>
    </p:spTree>
    <p:extLst>
      <p:ext uri="{BB962C8B-B14F-4D97-AF65-F5344CB8AC3E}">
        <p14:creationId xmlns:p14="http://schemas.microsoft.com/office/powerpoint/2010/main" val="387879633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55F32E-5E7C-E9DC-0CD7-C0024938E1C8}"/>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E759CAF5-61BF-57D1-DA20-F675430D5DAE}"/>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C01831DF-C828-C1DE-4E65-CDEA551472AE}"/>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E55C868A-BC42-7553-254D-AA03B7A746E3}"/>
              </a:ext>
            </a:extLst>
          </p:cNvPr>
          <p:cNvSpPr txBox="1"/>
          <p:nvPr/>
        </p:nvSpPr>
        <p:spPr>
          <a:xfrm>
            <a:off x="1000698" y="607245"/>
            <a:ext cx="10190602" cy="151580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الشبكات العصبية الاصطناعية</a:t>
            </a:r>
          </a:p>
          <a:p>
            <a:pPr algn="ctr">
              <a:lnSpc>
                <a:spcPct val="150000"/>
              </a:lnSpc>
            </a:pPr>
            <a:r>
              <a:rPr lang="ar-SA" sz="2800" dirty="0">
                <a:solidFill>
                  <a:schemeClr val="bg1"/>
                </a:solidFill>
                <a:effectLst/>
                <a:latin typeface="Dubai Light" panose="020B0303030403030204" pitchFamily="34" charset="-78"/>
                <a:cs typeface="Dubai Light" panose="020B0303030403030204" pitchFamily="34" charset="-78"/>
              </a:rPr>
              <a:t>الشبكة العصبية الالتفافية </a:t>
            </a:r>
            <a:r>
              <a:rPr lang="en-US" sz="2800" dirty="0">
                <a:solidFill>
                  <a:schemeClr val="bg1"/>
                </a:solidFill>
                <a:effectLst/>
                <a:latin typeface="Dubai Light" panose="020B0303030403030204" pitchFamily="34" charset="-78"/>
                <a:cs typeface="Dubai Light" panose="020B0303030403030204" pitchFamily="34" charset="-78"/>
              </a:rPr>
              <a:t>(CNNs)</a:t>
            </a:r>
            <a:endParaRPr lang="ar-SA" sz="2400" dirty="0">
              <a:solidFill>
                <a:schemeClr val="bg1"/>
              </a:solidFill>
              <a:effectLst/>
              <a:latin typeface="Dubai Light" panose="020B0303030403030204" pitchFamily="34" charset="-78"/>
              <a:cs typeface="Dubai Light" panose="020B0303030403030204" pitchFamily="34" charset="-78"/>
            </a:endParaRPr>
          </a:p>
        </p:txBody>
      </p:sp>
      <p:pic>
        <p:nvPicPr>
          <p:cNvPr id="2" name="صورة 1">
            <a:extLst>
              <a:ext uri="{FF2B5EF4-FFF2-40B4-BE49-F238E27FC236}">
                <a16:creationId xmlns:a16="http://schemas.microsoft.com/office/drawing/2014/main" id="{8BF18EDE-249D-46DA-A2AD-4CFAE37D11E4}"/>
              </a:ext>
            </a:extLst>
          </p:cNvPr>
          <p:cNvPicPr>
            <a:picLocks noChangeAspect="1"/>
          </p:cNvPicPr>
          <p:nvPr/>
        </p:nvPicPr>
        <p:blipFill>
          <a:blip r:embed="rId3"/>
          <a:stretch>
            <a:fillRect/>
          </a:stretch>
        </p:blipFill>
        <p:spPr>
          <a:xfrm>
            <a:off x="1892283" y="2494869"/>
            <a:ext cx="8407432" cy="3467472"/>
          </a:xfrm>
          <a:prstGeom prst="roundRect">
            <a:avLst>
              <a:gd name="adj" fmla="val 6354"/>
            </a:avLst>
          </a:prstGeom>
          <a:solidFill>
            <a:schemeClr val="bg1"/>
          </a:solidFill>
          <a:ln>
            <a:noFill/>
          </a:ln>
          <a:effectLst>
            <a:outerShdw blurRad="571500" algn="ctr" rotWithShape="0">
              <a:schemeClr val="bg2">
                <a:lumMod val="50000"/>
              </a:schemeClr>
            </a:outerShdw>
          </a:effectLst>
        </p:spPr>
      </p:pic>
    </p:spTree>
    <p:extLst>
      <p:ext uri="{BB962C8B-B14F-4D97-AF65-F5344CB8AC3E}">
        <p14:creationId xmlns:p14="http://schemas.microsoft.com/office/powerpoint/2010/main" val="197621394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8A81C8-293A-D40C-50C6-3549AF1CACA9}"/>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AA1D2DC3-3E64-6DD4-D6DC-F3BDEB658A12}"/>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5C3DA95E-4560-B218-ADCC-5468AA53E340}"/>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BC29CF3F-CEBD-43C3-1E0F-2E0EFE19DA4A}"/>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خوارزمية </a:t>
            </a: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YOLO</a:t>
            </a:r>
            <a:endPar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endParaRPr>
          </a:p>
        </p:txBody>
      </p:sp>
      <p:pic>
        <p:nvPicPr>
          <p:cNvPr id="4" name="صورة 3">
            <a:extLst>
              <a:ext uri="{FF2B5EF4-FFF2-40B4-BE49-F238E27FC236}">
                <a16:creationId xmlns:a16="http://schemas.microsoft.com/office/drawing/2014/main" id="{E6A6F49B-A5B2-DB72-53F0-38EF4B2854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753" y="2165256"/>
            <a:ext cx="7736492" cy="3754639"/>
          </a:xfrm>
          <a:prstGeom prst="roundRect">
            <a:avLst>
              <a:gd name="adj" fmla="val 3463"/>
            </a:avLst>
          </a:prstGeom>
          <a:noFill/>
          <a:effectLst>
            <a:outerShdw blurRad="444500" algn="ctr" rotWithShape="0">
              <a:schemeClr val="bg2">
                <a:lumMod val="50000"/>
              </a:schemeClr>
            </a:outerShdw>
          </a:effectLst>
        </p:spPr>
      </p:pic>
    </p:spTree>
    <p:extLst>
      <p:ext uri="{BB962C8B-B14F-4D97-AF65-F5344CB8AC3E}">
        <p14:creationId xmlns:p14="http://schemas.microsoft.com/office/powerpoint/2010/main" val="181384439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229DF0-5DD1-FF16-ECA4-05E1E28E7C3F}"/>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32A6B779-CA76-7275-C09A-5E59084DDE2D}"/>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A1CC555C-448C-0B48-7159-DDCC97E0ED67}"/>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38701661-0361-80AD-2405-F05496761A23}"/>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تقنية </a:t>
            </a: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OCR</a:t>
            </a:r>
            <a:endPar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endParaRPr>
          </a:p>
        </p:txBody>
      </p:sp>
      <p:pic>
        <p:nvPicPr>
          <p:cNvPr id="8" name="صورة 7">
            <a:extLst>
              <a:ext uri="{FF2B5EF4-FFF2-40B4-BE49-F238E27FC236}">
                <a16:creationId xmlns:a16="http://schemas.microsoft.com/office/drawing/2014/main" id="{3017DF7B-7A4A-58CF-C124-71F7B4D7E77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1274" y="2039716"/>
            <a:ext cx="6549451" cy="3880179"/>
          </a:xfrm>
          <a:prstGeom prst="roundRect">
            <a:avLst>
              <a:gd name="adj" fmla="val 3606"/>
            </a:avLst>
          </a:prstGeom>
          <a:noFill/>
          <a:effectLst>
            <a:outerShdw blurRad="508000" algn="ctr" rotWithShape="0">
              <a:schemeClr val="bg2">
                <a:lumMod val="50000"/>
              </a:schemeClr>
            </a:outerShdw>
          </a:effectLst>
        </p:spPr>
      </p:pic>
    </p:spTree>
    <p:extLst>
      <p:ext uri="{BB962C8B-B14F-4D97-AF65-F5344CB8AC3E}">
        <p14:creationId xmlns:p14="http://schemas.microsoft.com/office/powerpoint/2010/main" val="71408164"/>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875EC0-F554-6C74-FE9A-3F9955CF207D}"/>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C448638C-5368-97FB-D2F7-F2ABED0A30CF}"/>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grpSp>
        <p:nvGrpSpPr>
          <p:cNvPr id="3" name="مجموعة 2">
            <a:extLst>
              <a:ext uri="{FF2B5EF4-FFF2-40B4-BE49-F238E27FC236}">
                <a16:creationId xmlns:a16="http://schemas.microsoft.com/office/drawing/2014/main" id="{136C1A32-061F-2B2A-4EC5-3E5B941E3E17}"/>
              </a:ext>
            </a:extLst>
          </p:cNvPr>
          <p:cNvGrpSpPr/>
          <p:nvPr/>
        </p:nvGrpSpPr>
        <p:grpSpPr>
          <a:xfrm>
            <a:off x="2497394" y="1286310"/>
            <a:ext cx="7197213" cy="4285381"/>
            <a:chOff x="2497393" y="1758258"/>
            <a:chExt cx="7197213" cy="4285381"/>
          </a:xfrm>
        </p:grpSpPr>
        <p:sp>
          <p:nvSpPr>
            <p:cNvPr id="13" name="مستطيل: زوايا مستديرة 12">
              <a:extLst>
                <a:ext uri="{FF2B5EF4-FFF2-40B4-BE49-F238E27FC236}">
                  <a16:creationId xmlns:a16="http://schemas.microsoft.com/office/drawing/2014/main" id="{45E87424-5225-7B53-E491-845F2BBF95F0}"/>
                </a:ext>
              </a:extLst>
            </p:cNvPr>
            <p:cNvSpPr/>
            <p:nvPr/>
          </p:nvSpPr>
          <p:spPr>
            <a:xfrm>
              <a:off x="2497393" y="1758258"/>
              <a:ext cx="7197213" cy="428538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01F9A4C8-A0BC-EB49-3DCE-B4411BAD2286}"/>
                </a:ext>
              </a:extLst>
            </p:cNvPr>
            <p:cNvSpPr txBox="1"/>
            <p:nvPr/>
          </p:nvSpPr>
          <p:spPr>
            <a:xfrm>
              <a:off x="2839425" y="1758258"/>
              <a:ext cx="6513147" cy="2123658"/>
            </a:xfrm>
            <a:prstGeom prst="rect">
              <a:avLst/>
            </a:prstGeom>
            <a:noFill/>
          </p:spPr>
          <p:txBody>
            <a:bodyPr wrap="square" rtlCol="1" anchor="ctr">
              <a:spAutoFit/>
            </a:bodyPr>
            <a:lstStyle/>
            <a:p>
              <a:pPr algn="ctr">
                <a:lnSpc>
                  <a:spcPct val="150000"/>
                </a:lnSpc>
              </a:pPr>
              <a:r>
                <a:rPr lang="en-US" sz="9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03</a:t>
              </a:r>
              <a:r>
                <a:rPr lang="ar-SA" sz="9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2" name="مربع نص 1">
              <a:extLst>
                <a:ext uri="{FF2B5EF4-FFF2-40B4-BE49-F238E27FC236}">
                  <a16:creationId xmlns:a16="http://schemas.microsoft.com/office/drawing/2014/main" id="{9D78E863-47B4-F28D-B415-AA26A8E51DED}"/>
                </a:ext>
              </a:extLst>
            </p:cNvPr>
            <p:cNvSpPr txBox="1"/>
            <p:nvPr/>
          </p:nvSpPr>
          <p:spPr>
            <a:xfrm>
              <a:off x="3698221" y="4008112"/>
              <a:ext cx="4795553" cy="1234953"/>
            </a:xfrm>
            <a:prstGeom prst="rect">
              <a:avLst/>
            </a:prstGeom>
            <a:noFill/>
          </p:spPr>
          <p:txBody>
            <a:bodyPr wrap="square">
              <a:spAutoFit/>
            </a:bodyPr>
            <a:lstStyle/>
            <a:p>
              <a:pPr algn="ctr">
                <a:lnSpc>
                  <a:spcPct val="150000"/>
                </a:lnSpc>
              </a:pPr>
              <a:r>
                <a:rPr lang="ar-SA" sz="5400" dirty="0">
                  <a:solidFill>
                    <a:schemeClr val="bg1"/>
                  </a:solidFill>
                  <a:latin typeface="Dubai Medium" panose="020B0603030403030204" pitchFamily="34" charset="-78"/>
                  <a:cs typeface="Dubai Medium" panose="020B0603030403030204" pitchFamily="34" charset="-78"/>
                </a:rPr>
                <a:t>التطبيق العملي</a:t>
              </a:r>
            </a:p>
          </p:txBody>
        </p:sp>
      </p:grpSp>
    </p:spTree>
    <p:extLst>
      <p:ext uri="{BB962C8B-B14F-4D97-AF65-F5344CB8AC3E}">
        <p14:creationId xmlns:p14="http://schemas.microsoft.com/office/powerpoint/2010/main" val="1865009073"/>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5D76C9-F01C-23FF-378B-C9D89E803E26}"/>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F4D3EA42-78CF-A4C6-5F89-4FBF2C160164}"/>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A1585723-0C68-F998-6C5D-1951D77C6E5B}"/>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73C43DC6-D69D-151C-8F50-79F4926DAB49}"/>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المخطط الصندوقي</a:t>
            </a:r>
          </a:p>
        </p:txBody>
      </p:sp>
      <p:grpSp>
        <p:nvGrpSpPr>
          <p:cNvPr id="6" name="مجموعة 5">
            <a:extLst>
              <a:ext uri="{FF2B5EF4-FFF2-40B4-BE49-F238E27FC236}">
                <a16:creationId xmlns:a16="http://schemas.microsoft.com/office/drawing/2014/main" id="{32728DE6-6697-A7A4-DBB3-5F754479DB82}"/>
              </a:ext>
            </a:extLst>
          </p:cNvPr>
          <p:cNvGrpSpPr/>
          <p:nvPr/>
        </p:nvGrpSpPr>
        <p:grpSpPr>
          <a:xfrm>
            <a:off x="1871032" y="2566930"/>
            <a:ext cx="8449937" cy="3194892"/>
            <a:chOff x="1871032" y="2566930"/>
            <a:chExt cx="8449937" cy="3194892"/>
          </a:xfrm>
        </p:grpSpPr>
        <p:sp>
          <p:nvSpPr>
            <p:cNvPr id="4" name="مستطيل: زوايا مستديرة 3">
              <a:extLst>
                <a:ext uri="{FF2B5EF4-FFF2-40B4-BE49-F238E27FC236}">
                  <a16:creationId xmlns:a16="http://schemas.microsoft.com/office/drawing/2014/main" id="{81687C15-2936-285A-4531-F18B83074C91}"/>
                </a:ext>
              </a:extLst>
            </p:cNvPr>
            <p:cNvSpPr/>
            <p:nvPr/>
          </p:nvSpPr>
          <p:spPr>
            <a:xfrm>
              <a:off x="1871032" y="2566930"/>
              <a:ext cx="8449937" cy="3194892"/>
            </a:xfrm>
            <a:prstGeom prst="roundRect">
              <a:avLst>
                <a:gd name="adj" fmla="val 6667"/>
              </a:avLst>
            </a:prstGeom>
            <a:solidFill>
              <a:schemeClr val="bg1"/>
            </a:solidFill>
            <a:ln>
              <a:noFill/>
            </a:ln>
            <a:effectLst>
              <a:outerShdw blurRad="635000" algn="ctr" rotWithShape="0">
                <a:schemeClr val="bg2">
                  <a:lumMod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 name="صورة 1">
              <a:extLst>
                <a:ext uri="{FF2B5EF4-FFF2-40B4-BE49-F238E27FC236}">
                  <a16:creationId xmlns:a16="http://schemas.microsoft.com/office/drawing/2014/main" id="{BEDAB148-E6D5-3E09-EDE5-2448D2C9904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9171" y="2851606"/>
              <a:ext cx="7653659" cy="2625541"/>
            </a:xfrm>
            <a:prstGeom prst="rect">
              <a:avLst/>
            </a:prstGeom>
            <a:noFill/>
          </p:spPr>
        </p:pic>
      </p:grpSp>
    </p:spTree>
    <p:extLst>
      <p:ext uri="{BB962C8B-B14F-4D97-AF65-F5344CB8AC3E}">
        <p14:creationId xmlns:p14="http://schemas.microsoft.com/office/powerpoint/2010/main" val="416741828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78EE50-3ABB-5728-186A-70240885AADA}"/>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E8137907-C267-B951-F123-07B0F38A5A39}"/>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CF53900A-583F-413B-2518-CBA937CEB026}"/>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09FD0A2C-F7AE-596F-7232-B7498BE4D146}"/>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تصميم المشروع النهائي</a:t>
            </a:r>
          </a:p>
        </p:txBody>
      </p:sp>
      <p:pic>
        <p:nvPicPr>
          <p:cNvPr id="8" name="صورة 7">
            <a:extLst>
              <a:ext uri="{FF2B5EF4-FFF2-40B4-BE49-F238E27FC236}">
                <a16:creationId xmlns:a16="http://schemas.microsoft.com/office/drawing/2014/main" id="{F2808806-2D88-C5F7-43EB-64428491F126}"/>
              </a:ext>
            </a:extLst>
          </p:cNvPr>
          <p:cNvPicPr>
            <a:picLocks noChangeAspect="1"/>
          </p:cNvPicPr>
          <p:nvPr/>
        </p:nvPicPr>
        <p:blipFill>
          <a:blip r:embed="rId3"/>
          <a:stretch>
            <a:fillRect/>
          </a:stretch>
        </p:blipFill>
        <p:spPr>
          <a:xfrm>
            <a:off x="2527290" y="2074678"/>
            <a:ext cx="7137417" cy="3976993"/>
          </a:xfrm>
          <a:prstGeom prst="roundRect">
            <a:avLst>
              <a:gd name="adj" fmla="val 4201"/>
            </a:avLst>
          </a:prstGeom>
          <a:effectLst>
            <a:outerShdw blurRad="635000" algn="ctr" rotWithShape="0">
              <a:schemeClr val="bg2">
                <a:lumMod val="50000"/>
              </a:schemeClr>
            </a:outerShdw>
          </a:effectLst>
        </p:spPr>
      </p:pic>
    </p:spTree>
    <p:extLst>
      <p:ext uri="{BB962C8B-B14F-4D97-AF65-F5344CB8AC3E}">
        <p14:creationId xmlns:p14="http://schemas.microsoft.com/office/powerpoint/2010/main" val="260234136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BCFCD2-DC54-FA1D-9512-128CC31C3E83}"/>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F6E9B6C0-12AC-6788-38CC-3EB77CC74D30}"/>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379C8F00-A54B-D847-27C4-8A8825F05884}"/>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DEF95711-BF67-552A-E8F5-2BC75CA2922F}"/>
              </a:ext>
            </a:extLst>
          </p:cNvPr>
          <p:cNvSpPr txBox="1"/>
          <p:nvPr/>
        </p:nvSpPr>
        <p:spPr>
          <a:xfrm>
            <a:off x="1000698" y="938105"/>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رسائل المخالفات والرسوم</a:t>
            </a:r>
          </a:p>
        </p:txBody>
      </p:sp>
      <p:pic>
        <p:nvPicPr>
          <p:cNvPr id="7" name="صورة 6" descr="صورة تحتوي على نص, الخط, لقطة شاشة, أسود وأبيض&#10;&#10;قد يكون المحتوى الذي تم إنشاؤه بواسطة الذكاء الاصطناعي غير صحيح.">
            <a:extLst>
              <a:ext uri="{FF2B5EF4-FFF2-40B4-BE49-F238E27FC236}">
                <a16:creationId xmlns:a16="http://schemas.microsoft.com/office/drawing/2014/main" id="{FD056571-5351-A946-1F05-A9170C6632FC}"/>
              </a:ext>
            </a:extLst>
          </p:cNvPr>
          <p:cNvPicPr>
            <a:picLocks noChangeAspect="1"/>
          </p:cNvPicPr>
          <p:nvPr/>
        </p:nvPicPr>
        <p:blipFill>
          <a:blip r:embed="rId3">
            <a:extLst>
              <a:ext uri="{28A0092B-C50C-407E-A947-70E740481C1C}">
                <a14:useLocalDpi xmlns:a14="http://schemas.microsoft.com/office/drawing/2010/main" val="0"/>
              </a:ext>
            </a:extLst>
          </a:blip>
          <a:srcRect t="1193" b="4060"/>
          <a:stretch>
            <a:fillRect/>
          </a:stretch>
        </p:blipFill>
        <p:spPr>
          <a:xfrm>
            <a:off x="6748165" y="2168273"/>
            <a:ext cx="3804564" cy="3789803"/>
          </a:xfrm>
          <a:prstGeom prst="rect">
            <a:avLst/>
          </a:prstGeom>
          <a:effectLst>
            <a:outerShdw blurRad="139700" algn="ctr" rotWithShape="0">
              <a:srgbClr val="F0F0F0"/>
            </a:outerShdw>
          </a:effectLst>
        </p:spPr>
      </p:pic>
      <p:pic>
        <p:nvPicPr>
          <p:cNvPr id="10" name="صورة 9" descr="صورة تحتوي على نص, لقطة شاشة, الخط&#10;&#10;قد يكون المحتوى الذي تم إنشاؤه بواسطة الذكاء الاصطناعي غير صحيح.">
            <a:extLst>
              <a:ext uri="{FF2B5EF4-FFF2-40B4-BE49-F238E27FC236}">
                <a16:creationId xmlns:a16="http://schemas.microsoft.com/office/drawing/2014/main" id="{67F7A8A1-043E-3217-AC80-019076C1AD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2002" y="2109191"/>
            <a:ext cx="3621834" cy="3907966"/>
          </a:xfrm>
          <a:prstGeom prst="rect">
            <a:avLst/>
          </a:prstGeom>
          <a:effectLst>
            <a:outerShdw blurRad="139700" algn="ctr" rotWithShape="0">
              <a:srgbClr val="F0F0F0"/>
            </a:outerShdw>
          </a:effectLst>
        </p:spPr>
      </p:pic>
    </p:spTree>
    <p:extLst>
      <p:ext uri="{BB962C8B-B14F-4D97-AF65-F5344CB8AC3E}">
        <p14:creationId xmlns:p14="http://schemas.microsoft.com/office/powerpoint/2010/main" val="946454831"/>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1885F1-9764-D14D-7302-B0B6EFE4D753}"/>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EC6A694A-D1D9-8C2D-8C39-39727F8FB3EC}"/>
              </a:ext>
            </a:extLst>
          </p:cNvPr>
          <p:cNvPicPr>
            <a:picLocks noChangeAspect="1"/>
          </p:cNvPicPr>
          <p:nvPr/>
        </p:nvPicPr>
        <p:blipFill rotWithShape="1">
          <a:blip r:embed="rId4">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2" name="مستطيل: زوايا مستديرة 1">
            <a:extLst>
              <a:ext uri="{FF2B5EF4-FFF2-40B4-BE49-F238E27FC236}">
                <a16:creationId xmlns:a16="http://schemas.microsoft.com/office/drawing/2014/main" id="{E620BF5A-E001-B107-D352-94583F178F47}"/>
              </a:ext>
            </a:extLst>
          </p:cNvPr>
          <p:cNvSpPr/>
          <p:nvPr/>
        </p:nvSpPr>
        <p:spPr>
          <a:xfrm>
            <a:off x="4101947" y="305718"/>
            <a:ext cx="3988106" cy="6246564"/>
          </a:xfrm>
          <a:prstGeom prst="roundRect">
            <a:avLst>
              <a:gd name="adj" fmla="val 561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4" name="WhatsApp Video 2025-07-05 at 10.56.22_fa274e3e">
            <a:hlinkClick r:id="" action="ppaction://media"/>
            <a:extLst>
              <a:ext uri="{FF2B5EF4-FFF2-40B4-BE49-F238E27FC236}">
                <a16:creationId xmlns:a16="http://schemas.microsoft.com/office/drawing/2014/main" id="{82F5F7A8-E55E-5921-C8BA-235099DB81F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98414" y="621380"/>
            <a:ext cx="3604941" cy="5367357"/>
          </a:xfrm>
          <a:prstGeom prst="rect">
            <a:avLst/>
          </a:prstGeom>
        </p:spPr>
      </p:pic>
      <p:sp>
        <p:nvSpPr>
          <p:cNvPr id="6" name="مستطيل: زوايا مستديرة 5">
            <a:extLst>
              <a:ext uri="{FF2B5EF4-FFF2-40B4-BE49-F238E27FC236}">
                <a16:creationId xmlns:a16="http://schemas.microsoft.com/office/drawing/2014/main" id="{C9FE286B-8FF4-0E2F-73A8-785BC448871D}"/>
              </a:ext>
            </a:extLst>
          </p:cNvPr>
          <p:cNvSpPr/>
          <p:nvPr/>
        </p:nvSpPr>
        <p:spPr>
          <a:xfrm>
            <a:off x="5666341" y="6142973"/>
            <a:ext cx="859317" cy="275422"/>
          </a:xfrm>
          <a:prstGeom prst="roundRect">
            <a:avLst>
              <a:gd name="adj" fmla="val 50000"/>
            </a:avLst>
          </a:prstGeom>
          <a:solidFill>
            <a:schemeClr val="bg1"/>
          </a:solidFill>
          <a:ln>
            <a:no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31149336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AFAFB4-FDC7-C664-A20E-FA4064ADC2EF}"/>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2B67F9AD-7C8F-8226-3958-BE3C48B3DA2A}"/>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17" name="مستطيل: زوايا مستديرة 16">
            <a:extLst>
              <a:ext uri="{FF2B5EF4-FFF2-40B4-BE49-F238E27FC236}">
                <a16:creationId xmlns:a16="http://schemas.microsoft.com/office/drawing/2014/main" id="{93335171-4C9C-F6CD-B63C-E56FAF37C698}"/>
              </a:ext>
            </a:extLst>
          </p:cNvPr>
          <p:cNvSpPr/>
          <p:nvPr/>
        </p:nvSpPr>
        <p:spPr>
          <a:xfrm>
            <a:off x="789541" y="533789"/>
            <a:ext cx="10612918"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2" name="مستطيل: زوايا مستديرة 1">
            <a:extLst>
              <a:ext uri="{FF2B5EF4-FFF2-40B4-BE49-F238E27FC236}">
                <a16:creationId xmlns:a16="http://schemas.microsoft.com/office/drawing/2014/main" id="{62B4DEB8-5A79-9D3B-A22F-FD957FE72F2C}"/>
              </a:ext>
            </a:extLst>
          </p:cNvPr>
          <p:cNvSpPr/>
          <p:nvPr/>
        </p:nvSpPr>
        <p:spPr>
          <a:xfrm>
            <a:off x="6400059" y="2388323"/>
            <a:ext cx="5002400"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F900CD66-F61C-873D-1936-4F166A3C5052}"/>
              </a:ext>
            </a:extLst>
          </p:cNvPr>
          <p:cNvSpPr txBox="1"/>
          <p:nvPr/>
        </p:nvSpPr>
        <p:spPr>
          <a:xfrm>
            <a:off x="2839424" y="724354"/>
            <a:ext cx="6513147"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الآفاق المستقبلية</a:t>
            </a:r>
          </a:p>
        </p:txBody>
      </p:sp>
      <p:sp>
        <p:nvSpPr>
          <p:cNvPr id="3" name="مستطيل: زوايا مستديرة 2">
            <a:extLst>
              <a:ext uri="{FF2B5EF4-FFF2-40B4-BE49-F238E27FC236}">
                <a16:creationId xmlns:a16="http://schemas.microsoft.com/office/drawing/2014/main" id="{7A2AE9BD-8D79-E4D5-B94B-4F17B249FB1A}"/>
              </a:ext>
            </a:extLst>
          </p:cNvPr>
          <p:cNvSpPr/>
          <p:nvPr/>
        </p:nvSpPr>
        <p:spPr>
          <a:xfrm>
            <a:off x="6400059" y="4623161"/>
            <a:ext cx="5002400"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8" name="مربع نص 7">
            <a:extLst>
              <a:ext uri="{FF2B5EF4-FFF2-40B4-BE49-F238E27FC236}">
                <a16:creationId xmlns:a16="http://schemas.microsoft.com/office/drawing/2014/main" id="{2A1B7AF6-3F07-BB4F-5214-8EFB4D381C40}"/>
              </a:ext>
            </a:extLst>
          </p:cNvPr>
          <p:cNvSpPr txBox="1"/>
          <p:nvPr/>
        </p:nvSpPr>
        <p:spPr>
          <a:xfrm>
            <a:off x="10262958" y="2617688"/>
            <a:ext cx="875095" cy="854080"/>
          </a:xfrm>
          <a:prstGeom prst="rect">
            <a:avLst/>
          </a:prstGeom>
          <a:noFill/>
        </p:spPr>
        <p:txBody>
          <a:bodyPr wrap="square" rtlCol="1" anchor="ctr">
            <a:spAutoFit/>
          </a:bodyPr>
          <a:lstStyle/>
          <a:p>
            <a:pPr algn="ctr">
              <a:lnSpc>
                <a:spcPct val="150000"/>
              </a:lnSpc>
            </a:pP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01</a:t>
            </a: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9" name="مربع نص 8">
            <a:extLst>
              <a:ext uri="{FF2B5EF4-FFF2-40B4-BE49-F238E27FC236}">
                <a16:creationId xmlns:a16="http://schemas.microsoft.com/office/drawing/2014/main" id="{E80D4B60-C468-194B-3C98-E050F88019BA}"/>
              </a:ext>
            </a:extLst>
          </p:cNvPr>
          <p:cNvSpPr txBox="1"/>
          <p:nvPr/>
        </p:nvSpPr>
        <p:spPr>
          <a:xfrm>
            <a:off x="10262958" y="4852526"/>
            <a:ext cx="875095" cy="854080"/>
          </a:xfrm>
          <a:prstGeom prst="rect">
            <a:avLst/>
          </a:prstGeom>
          <a:noFill/>
        </p:spPr>
        <p:txBody>
          <a:bodyPr wrap="square" rtlCol="1" anchor="ctr">
            <a:spAutoFit/>
          </a:bodyPr>
          <a:lstStyle/>
          <a:p>
            <a:pPr algn="ctr">
              <a:lnSpc>
                <a:spcPct val="150000"/>
              </a:lnSpc>
            </a:pP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02</a:t>
            </a: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11" name="مستطيل: زوايا مستديرة 10">
            <a:extLst>
              <a:ext uri="{FF2B5EF4-FFF2-40B4-BE49-F238E27FC236}">
                <a16:creationId xmlns:a16="http://schemas.microsoft.com/office/drawing/2014/main" id="{E122F151-F0A5-D536-9C31-9BE6BE414AFB}"/>
              </a:ext>
            </a:extLst>
          </p:cNvPr>
          <p:cNvSpPr/>
          <p:nvPr/>
        </p:nvSpPr>
        <p:spPr>
          <a:xfrm>
            <a:off x="789541" y="2388323"/>
            <a:ext cx="5002400"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2" name="مستطيل: زوايا مستديرة 11">
            <a:extLst>
              <a:ext uri="{FF2B5EF4-FFF2-40B4-BE49-F238E27FC236}">
                <a16:creationId xmlns:a16="http://schemas.microsoft.com/office/drawing/2014/main" id="{84F63100-A278-891F-E21C-592D6973EAF1}"/>
              </a:ext>
            </a:extLst>
          </p:cNvPr>
          <p:cNvSpPr/>
          <p:nvPr/>
        </p:nvSpPr>
        <p:spPr>
          <a:xfrm>
            <a:off x="789541" y="4623161"/>
            <a:ext cx="5002400" cy="131281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3" name="مربع نص 12">
            <a:extLst>
              <a:ext uri="{FF2B5EF4-FFF2-40B4-BE49-F238E27FC236}">
                <a16:creationId xmlns:a16="http://schemas.microsoft.com/office/drawing/2014/main" id="{799A01E3-EFA9-198B-D67E-9EFBA50B3A99}"/>
              </a:ext>
            </a:extLst>
          </p:cNvPr>
          <p:cNvSpPr txBox="1"/>
          <p:nvPr/>
        </p:nvSpPr>
        <p:spPr>
          <a:xfrm>
            <a:off x="4652440" y="2617688"/>
            <a:ext cx="875095" cy="854080"/>
          </a:xfrm>
          <a:prstGeom prst="rect">
            <a:avLst/>
          </a:prstGeom>
          <a:noFill/>
        </p:spPr>
        <p:txBody>
          <a:bodyPr wrap="square" rtlCol="1" anchor="ctr">
            <a:spAutoFit/>
          </a:bodyPr>
          <a:lstStyle/>
          <a:p>
            <a:pPr algn="ctr">
              <a:lnSpc>
                <a:spcPct val="150000"/>
              </a:lnSpc>
            </a:pP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03</a:t>
            </a: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15" name="مربع نص 14">
            <a:extLst>
              <a:ext uri="{FF2B5EF4-FFF2-40B4-BE49-F238E27FC236}">
                <a16:creationId xmlns:a16="http://schemas.microsoft.com/office/drawing/2014/main" id="{EF1F6FCC-1B93-B563-7345-CD6E6C770350}"/>
              </a:ext>
            </a:extLst>
          </p:cNvPr>
          <p:cNvSpPr txBox="1"/>
          <p:nvPr/>
        </p:nvSpPr>
        <p:spPr>
          <a:xfrm>
            <a:off x="4652440" y="4852526"/>
            <a:ext cx="875095" cy="854080"/>
          </a:xfrm>
          <a:prstGeom prst="rect">
            <a:avLst/>
          </a:prstGeom>
          <a:noFill/>
        </p:spPr>
        <p:txBody>
          <a:bodyPr wrap="square" rtlCol="1" anchor="ctr">
            <a:spAutoFit/>
          </a:bodyPr>
          <a:lstStyle/>
          <a:p>
            <a:pPr algn="ctr">
              <a:lnSpc>
                <a:spcPct val="150000"/>
              </a:lnSpc>
            </a:pPr>
            <a:r>
              <a:rPr lang="en-US"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04</a:t>
            </a: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a:t>
            </a:r>
          </a:p>
        </p:txBody>
      </p:sp>
      <p:sp>
        <p:nvSpPr>
          <p:cNvPr id="19" name="مربع نص 18">
            <a:extLst>
              <a:ext uri="{FF2B5EF4-FFF2-40B4-BE49-F238E27FC236}">
                <a16:creationId xmlns:a16="http://schemas.microsoft.com/office/drawing/2014/main" id="{7D0587E4-0C2C-2653-7CC7-0E0A1211769B}"/>
              </a:ext>
            </a:extLst>
          </p:cNvPr>
          <p:cNvSpPr txBox="1"/>
          <p:nvPr/>
        </p:nvSpPr>
        <p:spPr>
          <a:xfrm>
            <a:off x="6646834" y="2536896"/>
            <a:ext cx="3443517" cy="1015663"/>
          </a:xfrm>
          <a:prstGeom prst="rect">
            <a:avLst/>
          </a:prstGeom>
          <a:noFill/>
        </p:spPr>
        <p:txBody>
          <a:bodyPr wrap="square">
            <a:spAutoFit/>
          </a:bodyPr>
          <a:lstStyle/>
          <a:p>
            <a:r>
              <a:rPr lang="ar-SA" sz="2000" b="1" dirty="0">
                <a:solidFill>
                  <a:schemeClr val="bg1"/>
                </a:solidFill>
                <a:effectLst>
                  <a:glow rad="88900">
                    <a:schemeClr val="bg1">
                      <a:alpha val="38000"/>
                    </a:schemeClr>
                  </a:glow>
                </a:effectLst>
                <a:latin typeface="Dubai Light" panose="020B0303030403030204" pitchFamily="34" charset="-78"/>
                <a:cs typeface="Dubai Light" panose="020B0303030403030204" pitchFamily="34" charset="-78"/>
              </a:rPr>
              <a:t>دعم اللغات المتعددة</a:t>
            </a:r>
          </a:p>
          <a:p>
            <a:r>
              <a:rPr lang="ar-SA" sz="2000" dirty="0">
                <a:solidFill>
                  <a:schemeClr val="bg1"/>
                </a:solidFill>
                <a:latin typeface="Dubai Light" panose="020B0303030403030204" pitchFamily="34" charset="-78"/>
                <a:cs typeface="Dubai Light" panose="020B0303030403030204" pitchFamily="34" charset="-78"/>
              </a:rPr>
              <a:t>توسيع النظام ليشمل لغات وأنماط متعددة يعزز مرونته.</a:t>
            </a:r>
          </a:p>
        </p:txBody>
      </p:sp>
      <p:sp>
        <p:nvSpPr>
          <p:cNvPr id="20" name="مربع نص 19">
            <a:extLst>
              <a:ext uri="{FF2B5EF4-FFF2-40B4-BE49-F238E27FC236}">
                <a16:creationId xmlns:a16="http://schemas.microsoft.com/office/drawing/2014/main" id="{A5D279E0-434D-620D-20B6-BA65DDDFBCEA}"/>
              </a:ext>
            </a:extLst>
          </p:cNvPr>
          <p:cNvSpPr txBox="1"/>
          <p:nvPr/>
        </p:nvSpPr>
        <p:spPr>
          <a:xfrm>
            <a:off x="6764557" y="4771734"/>
            <a:ext cx="3325794" cy="1015663"/>
          </a:xfrm>
          <a:prstGeom prst="rect">
            <a:avLst/>
          </a:prstGeom>
          <a:noFill/>
        </p:spPr>
        <p:txBody>
          <a:bodyPr wrap="square">
            <a:spAutoFit/>
          </a:bodyPr>
          <a:lstStyle/>
          <a:p>
            <a:r>
              <a:rPr lang="ar-SA" sz="2000" b="1" dirty="0">
                <a:solidFill>
                  <a:schemeClr val="bg1"/>
                </a:solidFill>
                <a:effectLst>
                  <a:glow rad="88900">
                    <a:schemeClr val="bg1">
                      <a:alpha val="38000"/>
                    </a:schemeClr>
                  </a:glow>
                </a:effectLst>
                <a:latin typeface="Dubai Light" panose="020B0303030403030204" pitchFamily="34" charset="-78"/>
                <a:cs typeface="Dubai Light" panose="020B0303030403030204" pitchFamily="34" charset="-78"/>
              </a:rPr>
              <a:t>كاميرات البث المباشر</a:t>
            </a:r>
          </a:p>
          <a:p>
            <a:r>
              <a:rPr lang="ar-SA" sz="2000" dirty="0">
                <a:solidFill>
                  <a:schemeClr val="bg1"/>
                </a:solidFill>
                <a:latin typeface="Dubai Light" panose="020B0303030403030204" pitchFamily="34" charset="-78"/>
                <a:cs typeface="Dubai Light" panose="020B0303030403030204" pitchFamily="34" charset="-78"/>
              </a:rPr>
              <a:t>تحليل الفيديو في الزمن الحقيقي لرصد المركبات بدون توقف.</a:t>
            </a:r>
          </a:p>
        </p:txBody>
      </p:sp>
      <p:sp>
        <p:nvSpPr>
          <p:cNvPr id="21" name="مربع نص 20">
            <a:extLst>
              <a:ext uri="{FF2B5EF4-FFF2-40B4-BE49-F238E27FC236}">
                <a16:creationId xmlns:a16="http://schemas.microsoft.com/office/drawing/2014/main" id="{EF4D13B9-D8CD-2440-66EC-9BE2001C0583}"/>
              </a:ext>
            </a:extLst>
          </p:cNvPr>
          <p:cNvSpPr txBox="1"/>
          <p:nvPr/>
        </p:nvSpPr>
        <p:spPr>
          <a:xfrm>
            <a:off x="1158451" y="2536896"/>
            <a:ext cx="3493989" cy="1015663"/>
          </a:xfrm>
          <a:prstGeom prst="rect">
            <a:avLst/>
          </a:prstGeom>
          <a:noFill/>
        </p:spPr>
        <p:txBody>
          <a:bodyPr wrap="square">
            <a:spAutoFit/>
          </a:bodyPr>
          <a:lstStyle/>
          <a:p>
            <a:r>
              <a:rPr lang="ar-SA" sz="2000" dirty="0">
                <a:solidFill>
                  <a:schemeClr val="bg1"/>
                </a:solidFill>
                <a:effectLst>
                  <a:glow rad="88900">
                    <a:schemeClr val="bg1">
                      <a:alpha val="38000"/>
                    </a:schemeClr>
                  </a:glow>
                </a:effectLst>
                <a:latin typeface="Dubai Light" panose="020B0303030403030204" pitchFamily="34" charset="-78"/>
                <a:cs typeface="Dubai Light" panose="020B0303030403030204" pitchFamily="34" charset="-78"/>
              </a:rPr>
              <a:t>تعزيز الحماية الرقمية</a:t>
            </a:r>
          </a:p>
          <a:p>
            <a:r>
              <a:rPr lang="ar-SA" sz="2000" dirty="0">
                <a:solidFill>
                  <a:schemeClr val="bg1"/>
                </a:solidFill>
                <a:latin typeface="Dubai Light" panose="020B0303030403030204" pitchFamily="34" charset="-78"/>
                <a:cs typeface="Dubai Light" panose="020B0303030403030204" pitchFamily="34" charset="-78"/>
              </a:rPr>
              <a:t>تأمين النظام باستخدام بروتوكولات تشفير قوية وتقنيات كشف التسلل.</a:t>
            </a:r>
          </a:p>
        </p:txBody>
      </p:sp>
      <p:sp>
        <p:nvSpPr>
          <p:cNvPr id="23" name="مربع نص 22">
            <a:extLst>
              <a:ext uri="{FF2B5EF4-FFF2-40B4-BE49-F238E27FC236}">
                <a16:creationId xmlns:a16="http://schemas.microsoft.com/office/drawing/2014/main" id="{41D96F7F-F7A9-D1C2-2F07-265EDDF3CCB6}"/>
              </a:ext>
            </a:extLst>
          </p:cNvPr>
          <p:cNvSpPr txBox="1"/>
          <p:nvPr/>
        </p:nvSpPr>
        <p:spPr>
          <a:xfrm>
            <a:off x="1158451" y="4771734"/>
            <a:ext cx="3493989" cy="1015663"/>
          </a:xfrm>
          <a:prstGeom prst="rect">
            <a:avLst/>
          </a:prstGeom>
          <a:noFill/>
        </p:spPr>
        <p:txBody>
          <a:bodyPr wrap="square">
            <a:spAutoFit/>
          </a:bodyPr>
          <a:lstStyle/>
          <a:p>
            <a:r>
              <a:rPr lang="ar-SA" sz="2000" dirty="0">
                <a:solidFill>
                  <a:schemeClr val="bg1"/>
                </a:solidFill>
                <a:effectLst>
                  <a:glow rad="88900">
                    <a:schemeClr val="bg1">
                      <a:alpha val="38000"/>
                    </a:schemeClr>
                  </a:glow>
                </a:effectLst>
                <a:latin typeface="Dubai Light" panose="020B0303030403030204" pitchFamily="34" charset="-78"/>
                <a:cs typeface="Dubai Light" panose="020B0303030403030204" pitchFamily="34" charset="-78"/>
              </a:rPr>
              <a:t>تحسين الأداء في الظروف الصعبة</a:t>
            </a:r>
          </a:p>
          <a:p>
            <a:r>
              <a:rPr lang="ar-SA" sz="2000" dirty="0">
                <a:solidFill>
                  <a:schemeClr val="bg1"/>
                </a:solidFill>
                <a:latin typeface="Dubai Light" panose="020B0303030403030204" pitchFamily="34" charset="-78"/>
                <a:cs typeface="Dubai Light" panose="020B0303030403030204" pitchFamily="34" charset="-78"/>
              </a:rPr>
              <a:t>تدريب النموذج على بيانات متنوعة وتحسينه لتشويش الصور.</a:t>
            </a:r>
          </a:p>
        </p:txBody>
      </p:sp>
    </p:spTree>
    <p:extLst>
      <p:ext uri="{BB962C8B-B14F-4D97-AF65-F5344CB8AC3E}">
        <p14:creationId xmlns:p14="http://schemas.microsoft.com/office/powerpoint/2010/main" val="2868171837"/>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2C74E0-0AED-F9C0-018D-39807254A2DF}"/>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A9AA9B72-9A77-6AA1-14C9-8E57D6A9DE41}"/>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D226B5F0-1156-54DB-F327-CF973B276EC4}"/>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F48C166F-5295-DF6C-C2A7-3FDBD978F69E}"/>
              </a:ext>
            </a:extLst>
          </p:cNvPr>
          <p:cNvSpPr txBox="1"/>
          <p:nvPr/>
        </p:nvSpPr>
        <p:spPr>
          <a:xfrm>
            <a:off x="1000698" y="814543"/>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الآفاق المستقبلية</a:t>
            </a:r>
          </a:p>
        </p:txBody>
      </p:sp>
      <p:pic>
        <p:nvPicPr>
          <p:cNvPr id="12" name="صورة 11" descr="صورة تحتوي على نص, في الخارج, سماء, طريق&#10;&#10;قد يكون المحتوى الذي تم إنشاؤه بواسطة الذكاء الاصطناعي غير صحيح.">
            <a:extLst>
              <a:ext uri="{FF2B5EF4-FFF2-40B4-BE49-F238E27FC236}">
                <a16:creationId xmlns:a16="http://schemas.microsoft.com/office/drawing/2014/main" id="{309ABA6D-AF5D-0223-56A0-B6F036459E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8798" y="1997849"/>
            <a:ext cx="2609501" cy="3522168"/>
          </a:xfrm>
          <a:prstGeom prst="roundRect">
            <a:avLst>
              <a:gd name="adj" fmla="val 3686"/>
            </a:avLst>
          </a:prstGeom>
          <a:effectLst>
            <a:outerShdw blurRad="254000" algn="ctr" rotWithShape="0">
              <a:schemeClr val="bg2">
                <a:lumMod val="50000"/>
              </a:schemeClr>
            </a:outerShdw>
          </a:effectLst>
        </p:spPr>
      </p:pic>
      <p:pic>
        <p:nvPicPr>
          <p:cNvPr id="15" name="صورة 14" descr="صورة تحتوي على مركبة, نص, سيارة طرق وعرة, لقطة شاشة&#10;&#10;قد يكون المحتوى الذي تم إنشاؤه بواسطة الذكاء الاصطناعي غير صحيح.">
            <a:extLst>
              <a:ext uri="{FF2B5EF4-FFF2-40B4-BE49-F238E27FC236}">
                <a16:creationId xmlns:a16="http://schemas.microsoft.com/office/drawing/2014/main" id="{866E0AC9-D77A-0B5D-1DBA-748FEAFB4ABC}"/>
              </a:ext>
            </a:extLst>
          </p:cNvPr>
          <p:cNvPicPr>
            <a:picLocks noChangeAspect="1"/>
          </p:cNvPicPr>
          <p:nvPr/>
        </p:nvPicPr>
        <p:blipFill>
          <a:blip r:embed="rId4">
            <a:extLst>
              <a:ext uri="{28A0092B-C50C-407E-A947-70E740481C1C}">
                <a14:useLocalDpi xmlns:a14="http://schemas.microsoft.com/office/drawing/2010/main" val="0"/>
              </a:ext>
            </a:extLst>
          </a:blip>
          <a:srcRect l="60495"/>
          <a:stretch>
            <a:fillRect/>
          </a:stretch>
        </p:blipFill>
        <p:spPr>
          <a:xfrm>
            <a:off x="2490176" y="1991400"/>
            <a:ext cx="2609501" cy="3527357"/>
          </a:xfrm>
          <a:prstGeom prst="roundRect">
            <a:avLst>
              <a:gd name="adj" fmla="val 4057"/>
            </a:avLst>
          </a:prstGeom>
          <a:effectLst>
            <a:outerShdw blurRad="254000" algn="ctr" rotWithShape="0">
              <a:schemeClr val="bg2">
                <a:lumMod val="50000"/>
              </a:schemeClr>
            </a:outerShdw>
          </a:effectLst>
        </p:spPr>
      </p:pic>
      <p:sp>
        <p:nvSpPr>
          <p:cNvPr id="4" name="مربع نص 3">
            <a:extLst>
              <a:ext uri="{FF2B5EF4-FFF2-40B4-BE49-F238E27FC236}">
                <a16:creationId xmlns:a16="http://schemas.microsoft.com/office/drawing/2014/main" id="{2CE6B882-1548-9FC1-8757-BFE3A7570207}"/>
              </a:ext>
            </a:extLst>
          </p:cNvPr>
          <p:cNvSpPr txBox="1"/>
          <p:nvPr/>
        </p:nvSpPr>
        <p:spPr>
          <a:xfrm>
            <a:off x="6514890" y="5669328"/>
            <a:ext cx="3237315" cy="515526"/>
          </a:xfrm>
          <a:prstGeom prst="rect">
            <a:avLst/>
          </a:prstGeom>
          <a:noFill/>
        </p:spPr>
        <p:txBody>
          <a:bodyPr wrap="square" rtlCol="1" anchor="ctr">
            <a:spAutoFit/>
          </a:bodyPr>
          <a:lstStyle/>
          <a:p>
            <a:pPr algn="ctr">
              <a:lnSpc>
                <a:spcPct val="150000"/>
              </a:lnSpc>
            </a:pPr>
            <a:r>
              <a:rPr lang="ar-SA" sz="20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تركيب كاميرات لرصد المخالفات</a:t>
            </a:r>
          </a:p>
        </p:txBody>
      </p:sp>
      <p:sp>
        <p:nvSpPr>
          <p:cNvPr id="6" name="مربع نص 5">
            <a:extLst>
              <a:ext uri="{FF2B5EF4-FFF2-40B4-BE49-F238E27FC236}">
                <a16:creationId xmlns:a16="http://schemas.microsoft.com/office/drawing/2014/main" id="{A680997F-AD26-E3A6-7597-5037B4699126}"/>
              </a:ext>
            </a:extLst>
          </p:cNvPr>
          <p:cNvSpPr txBox="1"/>
          <p:nvPr/>
        </p:nvSpPr>
        <p:spPr>
          <a:xfrm>
            <a:off x="2156926" y="5438495"/>
            <a:ext cx="3276000" cy="977191"/>
          </a:xfrm>
          <a:prstGeom prst="rect">
            <a:avLst/>
          </a:prstGeom>
          <a:noFill/>
        </p:spPr>
        <p:txBody>
          <a:bodyPr wrap="square" rtlCol="1" anchor="ctr">
            <a:spAutoFit/>
          </a:bodyPr>
          <a:lstStyle/>
          <a:p>
            <a:pPr algn="ctr">
              <a:lnSpc>
                <a:spcPct val="150000"/>
              </a:lnSpc>
            </a:pPr>
            <a:r>
              <a:rPr lang="ar-SA" sz="20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رصد مخالفة عدم ربط حزام الأمان</a:t>
            </a:r>
          </a:p>
        </p:txBody>
      </p:sp>
    </p:spTree>
    <p:extLst>
      <p:ext uri="{BB962C8B-B14F-4D97-AF65-F5344CB8AC3E}">
        <p14:creationId xmlns:p14="http://schemas.microsoft.com/office/powerpoint/2010/main" val="2021051663"/>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E206B7-2BB6-6E36-2062-DFEA3B153BEC}"/>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D4A7878D-9140-0BB8-9D20-85B0D4761598}"/>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1FBA9FB1-47EB-B459-4BDD-35C525F0C17C}"/>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E32BC4DD-30DE-D178-1DEA-816461D1187D}"/>
              </a:ext>
            </a:extLst>
          </p:cNvPr>
          <p:cNvSpPr txBox="1"/>
          <p:nvPr/>
        </p:nvSpPr>
        <p:spPr>
          <a:xfrm>
            <a:off x="1000698" y="814543"/>
            <a:ext cx="10190602"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الآفاق المستقبلية</a:t>
            </a:r>
          </a:p>
        </p:txBody>
      </p:sp>
      <p:pic>
        <p:nvPicPr>
          <p:cNvPr id="2" name="صورة 1" descr="صورة تحتوي على نص, في الخارج, طريق, مركبة&#10;&#10;قد يكون المحتوى الذي تم إنشاؤه بواسطة الذكاء الاصطناعي غير صحيح.">
            <a:extLst>
              <a:ext uri="{FF2B5EF4-FFF2-40B4-BE49-F238E27FC236}">
                <a16:creationId xmlns:a16="http://schemas.microsoft.com/office/drawing/2014/main" id="{3A202337-3829-33C3-89FC-F368C73F6017}"/>
              </a:ext>
            </a:extLst>
          </p:cNvPr>
          <p:cNvPicPr preferRelativeResize="0">
            <a:picLocks/>
          </p:cNvPicPr>
          <p:nvPr/>
        </p:nvPicPr>
        <p:blipFill>
          <a:blip r:embed="rId3">
            <a:extLst>
              <a:ext uri="{28A0092B-C50C-407E-A947-70E740481C1C}">
                <a14:useLocalDpi xmlns:a14="http://schemas.microsoft.com/office/drawing/2010/main" val="0"/>
              </a:ext>
            </a:extLst>
          </a:blip>
          <a:srcRect l="33033" r="24743"/>
          <a:stretch>
            <a:fillRect/>
          </a:stretch>
        </p:blipFill>
        <p:spPr>
          <a:xfrm>
            <a:off x="6828299" y="1997957"/>
            <a:ext cx="2610000" cy="3520800"/>
          </a:xfrm>
          <a:prstGeom prst="roundRect">
            <a:avLst>
              <a:gd name="adj" fmla="val 3686"/>
            </a:avLst>
          </a:prstGeom>
          <a:effectLst>
            <a:outerShdw blurRad="254000" algn="ctr" rotWithShape="0">
              <a:schemeClr val="bg2">
                <a:lumMod val="50000"/>
              </a:schemeClr>
            </a:outerShdw>
          </a:effectLst>
        </p:spPr>
      </p:pic>
      <p:pic>
        <p:nvPicPr>
          <p:cNvPr id="6" name="صورة 5" descr="صورة تحتوي على مركبة, سيارة طرق وعرة, نص, سيارة&#10;&#10;قد يكون المحتوى الذي تم إنشاؤه بواسطة الذكاء الاصطناعي غير صحيح.">
            <a:extLst>
              <a:ext uri="{FF2B5EF4-FFF2-40B4-BE49-F238E27FC236}">
                <a16:creationId xmlns:a16="http://schemas.microsoft.com/office/drawing/2014/main" id="{FFC7C8CF-35C5-8F80-6694-3F244F1EF053}"/>
              </a:ext>
            </a:extLst>
          </p:cNvPr>
          <p:cNvPicPr preferRelativeResize="0">
            <a:picLocks/>
          </p:cNvPicPr>
          <p:nvPr/>
        </p:nvPicPr>
        <p:blipFill>
          <a:blip r:embed="rId4">
            <a:extLst>
              <a:ext uri="{28A0092B-C50C-407E-A947-70E740481C1C}">
                <a14:useLocalDpi xmlns:a14="http://schemas.microsoft.com/office/drawing/2010/main" val="0"/>
              </a:ext>
            </a:extLst>
          </a:blip>
          <a:srcRect l="9430"/>
          <a:stretch>
            <a:fillRect/>
          </a:stretch>
        </p:blipFill>
        <p:spPr>
          <a:xfrm>
            <a:off x="2489677" y="1994678"/>
            <a:ext cx="2610000" cy="3520800"/>
          </a:xfrm>
          <a:prstGeom prst="roundRect">
            <a:avLst>
              <a:gd name="adj" fmla="val 2944"/>
            </a:avLst>
          </a:prstGeom>
          <a:effectLst>
            <a:outerShdw blurRad="254000" algn="ctr" rotWithShape="0">
              <a:schemeClr val="bg2">
                <a:lumMod val="50000"/>
              </a:schemeClr>
            </a:outerShdw>
          </a:effectLst>
        </p:spPr>
      </p:pic>
      <p:sp>
        <p:nvSpPr>
          <p:cNvPr id="8" name="مربع نص 7">
            <a:extLst>
              <a:ext uri="{FF2B5EF4-FFF2-40B4-BE49-F238E27FC236}">
                <a16:creationId xmlns:a16="http://schemas.microsoft.com/office/drawing/2014/main" id="{C223C343-E5D8-D3DF-B12F-B7C0047E3527}"/>
              </a:ext>
            </a:extLst>
          </p:cNvPr>
          <p:cNvSpPr txBox="1"/>
          <p:nvPr/>
        </p:nvSpPr>
        <p:spPr>
          <a:xfrm>
            <a:off x="6168320" y="5418114"/>
            <a:ext cx="3672000" cy="977191"/>
          </a:xfrm>
          <a:prstGeom prst="rect">
            <a:avLst/>
          </a:prstGeom>
          <a:noFill/>
        </p:spPr>
        <p:txBody>
          <a:bodyPr wrap="square" rtlCol="1" anchor="ctr">
            <a:spAutoFit/>
          </a:bodyPr>
          <a:lstStyle/>
          <a:p>
            <a:pPr algn="ctr">
              <a:lnSpc>
                <a:spcPct val="150000"/>
              </a:lnSpc>
            </a:pPr>
            <a:r>
              <a:rPr lang="ar-SA" sz="20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رصد مخالفة السير على أطراف الطريق</a:t>
            </a:r>
          </a:p>
        </p:txBody>
      </p:sp>
      <p:sp>
        <p:nvSpPr>
          <p:cNvPr id="9" name="مربع نص 8">
            <a:extLst>
              <a:ext uri="{FF2B5EF4-FFF2-40B4-BE49-F238E27FC236}">
                <a16:creationId xmlns:a16="http://schemas.microsoft.com/office/drawing/2014/main" id="{6D86FB4F-066E-73C2-FFFE-D6F5AA7E24ED}"/>
              </a:ext>
            </a:extLst>
          </p:cNvPr>
          <p:cNvSpPr txBox="1"/>
          <p:nvPr/>
        </p:nvSpPr>
        <p:spPr>
          <a:xfrm>
            <a:off x="1904677" y="5418114"/>
            <a:ext cx="3780000" cy="977191"/>
          </a:xfrm>
          <a:prstGeom prst="rect">
            <a:avLst/>
          </a:prstGeom>
          <a:noFill/>
        </p:spPr>
        <p:txBody>
          <a:bodyPr wrap="square" rtlCol="1" anchor="ctr">
            <a:spAutoFit/>
          </a:bodyPr>
          <a:lstStyle/>
          <a:p>
            <a:pPr algn="ctr">
              <a:lnSpc>
                <a:spcPct val="150000"/>
              </a:lnSpc>
            </a:pPr>
            <a:r>
              <a:rPr lang="ar-SA" sz="20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رصد مخالفة استخدام الهاتف المحمول</a:t>
            </a:r>
          </a:p>
        </p:txBody>
      </p:sp>
    </p:spTree>
    <p:extLst>
      <p:ext uri="{BB962C8B-B14F-4D97-AF65-F5344CB8AC3E}">
        <p14:creationId xmlns:p14="http://schemas.microsoft.com/office/powerpoint/2010/main" val="3108835781"/>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C4152B-796F-29C1-F3CE-42204C163EE0}"/>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CFDE6036-6670-6C70-1F73-95B76CE60F5C}"/>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2" name="مستطيل: زوايا مستديرة 1">
            <a:extLst>
              <a:ext uri="{FF2B5EF4-FFF2-40B4-BE49-F238E27FC236}">
                <a16:creationId xmlns:a16="http://schemas.microsoft.com/office/drawing/2014/main" id="{10D8AD42-FA8B-E03A-F524-FE708AD0BCE9}"/>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 name="مربع نص 3">
            <a:extLst>
              <a:ext uri="{FF2B5EF4-FFF2-40B4-BE49-F238E27FC236}">
                <a16:creationId xmlns:a16="http://schemas.microsoft.com/office/drawing/2014/main" id="{5B8CA7D0-A2AB-D1B1-DE1F-65B699267939}"/>
              </a:ext>
            </a:extLst>
          </p:cNvPr>
          <p:cNvSpPr txBox="1"/>
          <p:nvPr/>
        </p:nvSpPr>
        <p:spPr>
          <a:xfrm>
            <a:off x="904567" y="2192278"/>
            <a:ext cx="10382864" cy="2816156"/>
          </a:xfrm>
          <a:prstGeom prst="rect">
            <a:avLst/>
          </a:prstGeom>
          <a:noFill/>
        </p:spPr>
        <p:txBody>
          <a:bodyPr wrap="square">
            <a:spAutoFit/>
          </a:bodyPr>
          <a:lstStyle/>
          <a:p>
            <a:pPr algn="ctr">
              <a:lnSpc>
                <a:spcPct val="150000"/>
              </a:lnSpc>
            </a:pPr>
            <a:r>
              <a:rPr lang="ar-SA" sz="2400" dirty="0">
                <a:solidFill>
                  <a:schemeClr val="bg1"/>
                </a:solidFill>
                <a:latin typeface="Dubai Light" panose="020B0303030403030204" pitchFamily="34" charset="-78"/>
                <a:cs typeface="Dubai Light" panose="020B0303030403030204" pitchFamily="34" charset="-78"/>
              </a:rPr>
              <a:t>في ختام هذا المشروع، تم تطوير نظام ذكي ومؤتمت لإدارة نقاط الدخول، يعتمد على تقنيات حديثة لتعزيز الأمان وتحسين فعالية الإجراءات. أظهر النظام قدرة عالية على معالجة بيانات المركبات بدقة وسرعة، مما يسمح باتخاذ قرارات فورية بشأن السماح بالمرور أو الرفض، مع إرسال إشعارات فورية للجهات المعنية. يمثل هذا المشروع نموذجًا قويًا قابلًا للتوسع، يعزز الأمان والكفاءة التشغيلية، ويقلل من التدخل البشري في نقاط الدخول الحيوية.</a:t>
            </a:r>
          </a:p>
        </p:txBody>
      </p:sp>
      <p:sp>
        <p:nvSpPr>
          <p:cNvPr id="14" name="مربع نص 13">
            <a:extLst>
              <a:ext uri="{FF2B5EF4-FFF2-40B4-BE49-F238E27FC236}">
                <a16:creationId xmlns:a16="http://schemas.microsoft.com/office/drawing/2014/main" id="{728BF71E-882B-82F2-E1AD-D3D017CE98F7}"/>
              </a:ext>
            </a:extLst>
          </p:cNvPr>
          <p:cNvSpPr txBox="1"/>
          <p:nvPr/>
        </p:nvSpPr>
        <p:spPr>
          <a:xfrm>
            <a:off x="2849259" y="814364"/>
            <a:ext cx="6513147" cy="854080"/>
          </a:xfrm>
          <a:prstGeom prst="rect">
            <a:avLst/>
          </a:prstGeom>
          <a:noFill/>
        </p:spPr>
        <p:txBody>
          <a:bodyPr wrap="square" rtlCol="1" anchor="ctr">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الخاتمة</a:t>
            </a:r>
          </a:p>
        </p:txBody>
      </p:sp>
    </p:spTree>
    <p:extLst>
      <p:ext uri="{BB962C8B-B14F-4D97-AF65-F5344CB8AC3E}">
        <p14:creationId xmlns:p14="http://schemas.microsoft.com/office/powerpoint/2010/main" val="2138252722"/>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21C4A7-C449-0D02-0291-1584F918E91C}"/>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59CA80BF-A4B4-6E23-E5E4-31EE14E05482}"/>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sp>
        <p:nvSpPr>
          <p:cNvPr id="3" name="مستطيل: زوايا مستديرة 2">
            <a:extLst>
              <a:ext uri="{FF2B5EF4-FFF2-40B4-BE49-F238E27FC236}">
                <a16:creationId xmlns:a16="http://schemas.microsoft.com/office/drawing/2014/main" id="{1E156FE6-4F41-2A67-89EB-51561E50AB5F}"/>
              </a:ext>
            </a:extLst>
          </p:cNvPr>
          <p:cNvSpPr/>
          <p:nvPr/>
        </p:nvSpPr>
        <p:spPr>
          <a:xfrm>
            <a:off x="682304" y="523834"/>
            <a:ext cx="10827391" cy="581033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33F2E07D-2DE1-9695-C33C-0E8BD8EDAC2C}"/>
              </a:ext>
            </a:extLst>
          </p:cNvPr>
          <p:cNvSpPr txBox="1"/>
          <p:nvPr/>
        </p:nvSpPr>
        <p:spPr>
          <a:xfrm>
            <a:off x="1000698" y="717748"/>
            <a:ext cx="10190602" cy="854080"/>
          </a:xfrm>
          <a:prstGeom prst="rect">
            <a:avLst/>
          </a:prstGeom>
          <a:noFill/>
        </p:spPr>
        <p:txBody>
          <a:bodyPr wrap="square" rtlCol="1" anchor="t">
            <a:spAutoFit/>
          </a:bodyPr>
          <a:lstStyle/>
          <a:p>
            <a:pPr algn="ctr">
              <a:lnSpc>
                <a:spcPct val="150000"/>
              </a:lnSpc>
            </a:pPr>
            <a:r>
              <a:rPr lang="ar-SA" sz="3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المراجع</a:t>
            </a:r>
          </a:p>
        </p:txBody>
      </p:sp>
      <p:sp>
        <p:nvSpPr>
          <p:cNvPr id="2" name="مربع نص 1">
            <a:extLst>
              <a:ext uri="{FF2B5EF4-FFF2-40B4-BE49-F238E27FC236}">
                <a16:creationId xmlns:a16="http://schemas.microsoft.com/office/drawing/2014/main" id="{B41C557E-55C5-F4F9-6789-CF3B474EB281}"/>
              </a:ext>
            </a:extLst>
          </p:cNvPr>
          <p:cNvSpPr txBox="1"/>
          <p:nvPr/>
        </p:nvSpPr>
        <p:spPr>
          <a:xfrm>
            <a:off x="900168" y="1668623"/>
            <a:ext cx="10291132" cy="4478149"/>
          </a:xfrm>
          <a:prstGeom prst="rect">
            <a:avLst/>
          </a:prstGeom>
          <a:noFill/>
        </p:spPr>
        <p:txBody>
          <a:bodyPr wrap="square">
            <a:spAutoFit/>
          </a:bodyPr>
          <a:lstStyle/>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[1] Kaur, P., Kumar, Y., Ahmed, S., Alhumam, A., Singla, R., &amp; Ijaz, M. F. (2022). Automatic license plate recognition system for vehicles using a CNN. Computers, Materials &amp; Continua, 73(1), 1509–1525.</a:t>
            </a:r>
          </a:p>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[2] Wang, S.-R., Shih, H.-Y., Shen, Z.-Y., &amp; Tai, W.-K. (2022, February 21). End-to-end high accuracy license plate recognition based on depthwise separable convolution networks. Department of Computer Science and Information Engineering, National Taiwan University of Science and Technology, Taipei, Taiwan.</a:t>
            </a:r>
          </a:p>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[3] Goodfellow, I., Bengio, Y., &amp; Courville, A. (2016). Deep learning. MIT Press.</a:t>
            </a:r>
          </a:p>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[4] DataCamp. (n.d.). YOLO object detection explained. Retrieved June 25, 2025, from https://www.datacamp.com/blog/yolo-object-detection-explained</a:t>
            </a:r>
          </a:p>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[5] Wang, J. (2023). A Study of The OCR Development History and Directions of Development. Highlights in Science, Engineering and Technology, 72, 409–417.</a:t>
            </a:r>
          </a:p>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[6] Last Minute Engineers. (n.d.). Getting Started with ESP8266. Retrieved July 1, 2025, from https://lastminuteengineers.com/getting-started-with-esp8266/</a:t>
            </a:r>
          </a:p>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[7] Soldered Electronics. (2024). Servo motor </a:t>
            </a:r>
            <a:r>
              <a:rPr lang="en-US" sz="1200" dirty="0" err="1">
                <a:solidFill>
                  <a:schemeClr val="bg1"/>
                </a:solidFill>
                <a:latin typeface="Dubai Light" panose="020B0303030403030204" pitchFamily="34" charset="-78"/>
                <a:cs typeface="Dubai Light" panose="020B0303030403030204" pitchFamily="34" charset="-78"/>
              </a:rPr>
              <a:t>TowerPro</a:t>
            </a:r>
            <a:r>
              <a:rPr lang="en-US" sz="1200" dirty="0">
                <a:solidFill>
                  <a:schemeClr val="bg1"/>
                </a:solidFill>
                <a:latin typeface="Dubai Light" panose="020B0303030403030204" pitchFamily="34" charset="-78"/>
                <a:cs typeface="Dubai Light" panose="020B0303030403030204" pitchFamily="34" charset="-78"/>
              </a:rPr>
              <a:t> MG995, 180 degrees datasheet. Retrieved July 1, 2025, from https://www.solde.red/109042</a:t>
            </a:r>
          </a:p>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[8] Texas Instruments. (2023). DC/DC buck converters: Step-down voltage regulators. Texas Instruments. Retrieved July 1, 2025, from https://www.ti.com/power-management/dc-dc-buck-converters/overview.html</a:t>
            </a:r>
          </a:p>
          <a:p>
            <a:pPr algn="just" rtl="0">
              <a:lnSpc>
                <a:spcPct val="200000"/>
              </a:lnSpc>
            </a:pPr>
            <a:r>
              <a:rPr lang="en-US" sz="1200" dirty="0">
                <a:solidFill>
                  <a:schemeClr val="bg1"/>
                </a:solidFill>
                <a:latin typeface="Dubai Light" panose="020B0303030403030204" pitchFamily="34" charset="-78"/>
                <a:cs typeface="Dubai Light" panose="020B0303030403030204" pitchFamily="34" charset="-78"/>
              </a:rPr>
              <a:t>[9] </a:t>
            </a:r>
            <a:r>
              <a:rPr lang="en-US" sz="1200" dirty="0" err="1">
                <a:solidFill>
                  <a:schemeClr val="bg1"/>
                </a:solidFill>
                <a:latin typeface="Dubai Light" panose="020B0303030403030204" pitchFamily="34" charset="-78"/>
                <a:cs typeface="Dubai Light" panose="020B0303030403030204" pitchFamily="34" charset="-78"/>
              </a:rPr>
              <a:t>DFRobot</a:t>
            </a:r>
            <a:r>
              <a:rPr lang="en-US" sz="1200" dirty="0">
                <a:solidFill>
                  <a:schemeClr val="bg1"/>
                </a:solidFill>
                <a:latin typeface="Dubai Light" panose="020B0303030403030204" pitchFamily="34" charset="-78"/>
                <a:cs typeface="Dubai Light" panose="020B0303030403030204" pitchFamily="34" charset="-78"/>
              </a:rPr>
              <a:t>. (n.d.). IR Infrared Obstacle Avoidance Sensor (Adjustable). Retrieved July 1, 2025, from https://www.dfrobot.com/product-1430.html</a:t>
            </a:r>
          </a:p>
        </p:txBody>
      </p:sp>
    </p:spTree>
    <p:extLst>
      <p:ext uri="{BB962C8B-B14F-4D97-AF65-F5344CB8AC3E}">
        <p14:creationId xmlns:p14="http://schemas.microsoft.com/office/powerpoint/2010/main" val="202473877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36D1F2-E396-0B3C-3E02-3A37A53486B5}"/>
            </a:ext>
          </a:extLst>
        </p:cNvPr>
        <p:cNvGrpSpPr/>
        <p:nvPr/>
      </p:nvGrpSpPr>
      <p:grpSpPr>
        <a:xfrm>
          <a:off x="0" y="0"/>
          <a:ext cx="0" cy="0"/>
          <a:chOff x="0" y="0"/>
          <a:chExt cx="0" cy="0"/>
        </a:xfrm>
      </p:grpSpPr>
      <p:pic>
        <p:nvPicPr>
          <p:cNvPr id="5" name="صورة 4" descr="صورة تحتوي على مركبة, سيارة طرق وعرة, عجلة, نص&#10;&#10;قد يكون المحتوى الذي تم إنشاؤه بواسطة الذكاء الاصطناعي غير صحيح.">
            <a:extLst>
              <a:ext uri="{FF2B5EF4-FFF2-40B4-BE49-F238E27FC236}">
                <a16:creationId xmlns:a16="http://schemas.microsoft.com/office/drawing/2014/main" id="{BDA91246-9DC6-9CCC-E280-E4588A518504}"/>
              </a:ext>
            </a:extLst>
          </p:cNvPr>
          <p:cNvPicPr>
            <a:picLocks noChangeAspect="1"/>
          </p:cNvPicPr>
          <p:nvPr/>
        </p:nvPicPr>
        <p:blipFill rotWithShape="1">
          <a:blip r:embed="rId2">
            <a:extLst>
              <a:ext uri="{28A0092B-C50C-407E-A947-70E740481C1C}">
                <a14:useLocalDpi xmlns:a14="http://schemas.microsoft.com/office/drawing/2010/main" val="0"/>
              </a:ext>
            </a:extLst>
          </a:blip>
          <a:srcRect t="13261" b="2365"/>
          <a:stretch>
            <a:fillRect/>
          </a:stretch>
        </p:blipFill>
        <p:spPr>
          <a:xfrm>
            <a:off x="0" y="0"/>
            <a:ext cx="12192000" cy="6858000"/>
          </a:xfrm>
          <a:prstGeom prst="rect">
            <a:avLst/>
          </a:prstGeom>
        </p:spPr>
      </p:pic>
      <p:grpSp>
        <p:nvGrpSpPr>
          <p:cNvPr id="3" name="مجموعة 2">
            <a:extLst>
              <a:ext uri="{FF2B5EF4-FFF2-40B4-BE49-F238E27FC236}">
                <a16:creationId xmlns:a16="http://schemas.microsoft.com/office/drawing/2014/main" id="{20E06AE7-2A5A-7423-4844-80D2D303B46D}"/>
              </a:ext>
            </a:extLst>
          </p:cNvPr>
          <p:cNvGrpSpPr/>
          <p:nvPr/>
        </p:nvGrpSpPr>
        <p:grpSpPr>
          <a:xfrm>
            <a:off x="2497394" y="1286310"/>
            <a:ext cx="7197213" cy="4285381"/>
            <a:chOff x="2497393" y="1758258"/>
            <a:chExt cx="7197213" cy="4285381"/>
          </a:xfrm>
        </p:grpSpPr>
        <p:sp>
          <p:nvSpPr>
            <p:cNvPr id="13" name="مستطيل: زوايا مستديرة 12">
              <a:extLst>
                <a:ext uri="{FF2B5EF4-FFF2-40B4-BE49-F238E27FC236}">
                  <a16:creationId xmlns:a16="http://schemas.microsoft.com/office/drawing/2014/main" id="{76BBF8A8-289F-046A-344C-EBFD7FFB1820}"/>
                </a:ext>
              </a:extLst>
            </p:cNvPr>
            <p:cNvSpPr/>
            <p:nvPr/>
          </p:nvSpPr>
          <p:spPr>
            <a:xfrm>
              <a:off x="2497393" y="1758258"/>
              <a:ext cx="7197213" cy="4285381"/>
            </a:xfrm>
            <a:prstGeom prst="roundRect">
              <a:avLst>
                <a:gd name="adj" fmla="val 6615"/>
              </a:avLst>
            </a:prstGeom>
            <a:solidFill>
              <a:srgbClr val="020D22">
                <a:alpha val="63000"/>
              </a:srgbClr>
            </a:solidFill>
            <a:ln>
              <a:noFill/>
            </a:ln>
            <a:effectLst>
              <a:outerShdw blurRad="355600" sx="102000" sy="102000" algn="ctr" rotWithShape="0">
                <a:srgbClr val="020D22">
                  <a:alpha val="8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14" name="مربع نص 13">
              <a:extLst>
                <a:ext uri="{FF2B5EF4-FFF2-40B4-BE49-F238E27FC236}">
                  <a16:creationId xmlns:a16="http://schemas.microsoft.com/office/drawing/2014/main" id="{A621A011-CE9F-38A1-76A9-D03639D3193D}"/>
                </a:ext>
              </a:extLst>
            </p:cNvPr>
            <p:cNvSpPr txBox="1"/>
            <p:nvPr/>
          </p:nvSpPr>
          <p:spPr>
            <a:xfrm>
              <a:off x="2839425" y="2394766"/>
              <a:ext cx="6513147" cy="3012363"/>
            </a:xfrm>
            <a:prstGeom prst="rect">
              <a:avLst/>
            </a:prstGeom>
            <a:noFill/>
          </p:spPr>
          <p:txBody>
            <a:bodyPr wrap="square" rtlCol="1" anchor="ctr">
              <a:spAutoFit/>
            </a:bodyPr>
            <a:lstStyle/>
            <a:p>
              <a:pPr algn="ctr">
                <a:lnSpc>
                  <a:spcPct val="150000"/>
                </a:lnSpc>
              </a:pPr>
              <a:r>
                <a:rPr lang="ar-SA" sz="6600" b="1" dirty="0">
                  <a:solidFill>
                    <a:schemeClr val="bg1"/>
                  </a:solidFill>
                  <a:effectLst>
                    <a:glow rad="88900">
                      <a:schemeClr val="bg1">
                        <a:alpha val="38000"/>
                      </a:schemeClr>
                    </a:glow>
                  </a:effectLst>
                  <a:latin typeface="Dubai Medium" panose="020B0603030403030204" pitchFamily="34" charset="-78"/>
                  <a:cs typeface="Dubai Medium" panose="020B0603030403030204" pitchFamily="34" charset="-78"/>
                </a:rPr>
                <a:t>شكرًا لحسن استماعكم</a:t>
              </a:r>
            </a:p>
          </p:txBody>
        </p:sp>
      </p:grpSp>
    </p:spTree>
    <p:extLst>
      <p:ext uri="{BB962C8B-B14F-4D97-AF65-F5344CB8AC3E}">
        <p14:creationId xmlns:p14="http://schemas.microsoft.com/office/powerpoint/2010/main" val="813136272"/>
      </p:ext>
    </p:extLst>
  </p:cSld>
  <p:clrMapOvr>
    <a:masterClrMapping/>
  </p:clrMapOvr>
  <p:transition spd="slow">
    <p:push dir="u"/>
  </p:transition>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160</TotalTime>
  <Words>839</Words>
  <Application>Microsoft Office PowerPoint</Application>
  <PresentationFormat>شاشة عريضة</PresentationFormat>
  <Paragraphs>82</Paragraphs>
  <Slides>29</Slides>
  <Notes>0</Notes>
  <HiddenSlides>0</HiddenSlides>
  <MMClips>1</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29</vt:i4>
      </vt:variant>
    </vt:vector>
  </HeadingPairs>
  <TitlesOfParts>
    <vt:vector size="36" baseType="lpstr">
      <vt:lpstr>Aptos</vt:lpstr>
      <vt:lpstr>Aptos Display</vt:lpstr>
      <vt:lpstr>Arial</vt:lpstr>
      <vt:lpstr>Dubai</vt:lpstr>
      <vt:lpstr>Dubai Light</vt:lpstr>
      <vt:lpstr>Dubai Medium</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Dunia Dhemesh</dc:creator>
  <cp:lastModifiedBy>Dunia Dhemesh</cp:lastModifiedBy>
  <cp:revision>5</cp:revision>
  <dcterms:created xsi:type="dcterms:W3CDTF">2025-07-15T04:24:40Z</dcterms:created>
  <dcterms:modified xsi:type="dcterms:W3CDTF">2025-07-16T15:57:33Z</dcterms:modified>
</cp:coreProperties>
</file>